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8" r:id="rId2"/>
    <p:sldId id="261" r:id="rId3"/>
    <p:sldId id="262" r:id="rId4"/>
    <p:sldId id="263" r:id="rId5"/>
    <p:sldId id="264" r:id="rId6"/>
    <p:sldId id="259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349C7C-15B3-4CFB-BD9F-CFB307B199BD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0EB1D8-C4BF-4C9D-B814-89ED8F315F1F}">
      <dgm:prSet phldrT="[Текст]"/>
      <dgm:spPr/>
      <dgm:t>
        <a:bodyPr/>
        <a:lstStyle/>
        <a:p>
          <a:r>
            <a:rPr lang="ru-RU" dirty="0" smtClean="0"/>
            <a:t>1.</a:t>
          </a:r>
          <a:endParaRPr lang="ru-RU" dirty="0"/>
        </a:p>
      </dgm:t>
    </dgm:pt>
    <dgm:pt modelId="{8BA587E7-63F8-41E3-9C5F-96EE2A05853E}" type="parTrans" cxnId="{A81DB1FC-79D9-48CA-A1DC-6FC5281B28A3}">
      <dgm:prSet/>
      <dgm:spPr/>
      <dgm:t>
        <a:bodyPr/>
        <a:lstStyle/>
        <a:p>
          <a:endParaRPr lang="ru-RU"/>
        </a:p>
      </dgm:t>
    </dgm:pt>
    <dgm:pt modelId="{2CEC61F3-CDDD-4A4B-A1DB-3819F87D28AA}" type="sibTrans" cxnId="{A81DB1FC-79D9-48CA-A1DC-6FC5281B28A3}">
      <dgm:prSet/>
      <dgm:spPr/>
      <dgm:t>
        <a:bodyPr/>
        <a:lstStyle/>
        <a:p>
          <a:endParaRPr lang="ru-RU"/>
        </a:p>
      </dgm:t>
    </dgm:pt>
    <dgm:pt modelId="{B67EAF9E-25DE-4FB9-9F7F-28E4C7A4073E}">
      <dgm:prSet phldrT="[Текст]" custT="1"/>
      <dgm:spPr/>
      <dgm:t>
        <a:bodyPr/>
        <a:lstStyle/>
        <a:p>
          <a:pPr marL="114300" indent="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400" dirty="0" smtClean="0"/>
            <a:t>В современной системе географического образования актуальной становится проблема развития пространственного мышления обучающихся как вида умственной деятельности, обеспечивающего создание и оперирование пространственными образами при решении различных практических и теоретических задач.</a:t>
          </a:r>
          <a:endParaRPr lang="ru-RU" sz="1400" dirty="0"/>
        </a:p>
      </dgm:t>
    </dgm:pt>
    <dgm:pt modelId="{9DC26296-7F90-4960-8A45-4E3A7DCD1358}" type="parTrans" cxnId="{B4A55D5F-B1B2-4456-8704-79CA4C0A4101}">
      <dgm:prSet/>
      <dgm:spPr/>
      <dgm:t>
        <a:bodyPr/>
        <a:lstStyle/>
        <a:p>
          <a:endParaRPr lang="ru-RU"/>
        </a:p>
      </dgm:t>
    </dgm:pt>
    <dgm:pt modelId="{637EE1DA-51A4-47AD-9A90-28DC0385A92D}" type="sibTrans" cxnId="{B4A55D5F-B1B2-4456-8704-79CA4C0A4101}">
      <dgm:prSet/>
      <dgm:spPr/>
      <dgm:t>
        <a:bodyPr/>
        <a:lstStyle/>
        <a:p>
          <a:endParaRPr lang="ru-RU"/>
        </a:p>
      </dgm:t>
    </dgm:pt>
    <dgm:pt modelId="{89B40939-33FB-45E9-BDF8-91A2C23DD515}">
      <dgm:prSet phldrT="[Текст]"/>
      <dgm:spPr/>
      <dgm:t>
        <a:bodyPr/>
        <a:lstStyle/>
        <a:p>
          <a:r>
            <a:rPr lang="ru-RU" dirty="0" smtClean="0"/>
            <a:t>2.</a:t>
          </a:r>
          <a:endParaRPr lang="ru-RU" dirty="0"/>
        </a:p>
      </dgm:t>
    </dgm:pt>
    <dgm:pt modelId="{7B8D8951-201E-48A7-9748-AA5B5FDFC2EA}" type="parTrans" cxnId="{E532772F-3408-4091-86C2-D64C896924F1}">
      <dgm:prSet/>
      <dgm:spPr/>
      <dgm:t>
        <a:bodyPr/>
        <a:lstStyle/>
        <a:p>
          <a:endParaRPr lang="ru-RU"/>
        </a:p>
      </dgm:t>
    </dgm:pt>
    <dgm:pt modelId="{C437617F-DACA-49E2-8CE6-8C7E785E41A4}" type="sibTrans" cxnId="{E532772F-3408-4091-86C2-D64C896924F1}">
      <dgm:prSet/>
      <dgm:spPr/>
      <dgm:t>
        <a:bodyPr/>
        <a:lstStyle/>
        <a:p>
          <a:endParaRPr lang="ru-RU"/>
        </a:p>
      </dgm:t>
    </dgm:pt>
    <dgm:pt modelId="{E01FC3EA-1AFA-48A5-9776-56410CB6E15A}">
      <dgm:prSet phldrT="[Текст]" custT="1"/>
      <dgm:spPr/>
      <dgm:t>
        <a:bodyPr/>
        <a:lstStyle/>
        <a:p>
          <a:pPr marL="114300" indent="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400" dirty="0" smtClean="0"/>
            <a:t>Наряду с этим, в современном образовании очевидно противоречие между: потребностью общества в выпускнике школы, быстро ориентирующемся в реальном и теоретическом пространстве, и недостаточной изученностью этого процесса в педагогической науке; </a:t>
          </a:r>
          <a:endParaRPr lang="ru-RU" sz="1400" dirty="0"/>
        </a:p>
      </dgm:t>
    </dgm:pt>
    <dgm:pt modelId="{9A9540BE-4097-4E16-8D42-7EFF04102D81}" type="parTrans" cxnId="{3A5F6197-1936-4720-9ED5-3AE2A4B1F9ED}">
      <dgm:prSet/>
      <dgm:spPr/>
      <dgm:t>
        <a:bodyPr/>
        <a:lstStyle/>
        <a:p>
          <a:endParaRPr lang="ru-RU"/>
        </a:p>
      </dgm:t>
    </dgm:pt>
    <dgm:pt modelId="{45C93287-1BAA-40EE-9CB9-B622F5D1F3E7}" type="sibTrans" cxnId="{3A5F6197-1936-4720-9ED5-3AE2A4B1F9ED}">
      <dgm:prSet/>
      <dgm:spPr/>
      <dgm:t>
        <a:bodyPr/>
        <a:lstStyle/>
        <a:p>
          <a:endParaRPr lang="ru-RU"/>
        </a:p>
      </dgm:t>
    </dgm:pt>
    <dgm:pt modelId="{993DE57F-4FFC-4D42-BB2F-EEF79FDDE689}">
      <dgm:prSet phldrT="[Текст]"/>
      <dgm:spPr/>
      <dgm:t>
        <a:bodyPr/>
        <a:lstStyle/>
        <a:p>
          <a:r>
            <a:rPr lang="ru-RU" dirty="0" smtClean="0"/>
            <a:t>3.</a:t>
          </a:r>
          <a:endParaRPr lang="ru-RU" dirty="0"/>
        </a:p>
      </dgm:t>
    </dgm:pt>
    <dgm:pt modelId="{3EABB665-DE0D-410E-A8CC-0F4EFB628B77}" type="parTrans" cxnId="{21C007BB-058A-4B99-9B4C-7D0581FC7659}">
      <dgm:prSet/>
      <dgm:spPr/>
      <dgm:t>
        <a:bodyPr/>
        <a:lstStyle/>
        <a:p>
          <a:endParaRPr lang="ru-RU"/>
        </a:p>
      </dgm:t>
    </dgm:pt>
    <dgm:pt modelId="{8B5F22D7-4C65-415A-B459-F78717857CE8}" type="sibTrans" cxnId="{21C007BB-058A-4B99-9B4C-7D0581FC7659}">
      <dgm:prSet/>
      <dgm:spPr/>
      <dgm:t>
        <a:bodyPr/>
        <a:lstStyle/>
        <a:p>
          <a:endParaRPr lang="ru-RU"/>
        </a:p>
      </dgm:t>
    </dgm:pt>
    <dgm:pt modelId="{B8191FCB-B69E-4BAB-A77B-10AC4541FC38}">
      <dgm:prSet phldrT="[Текст]" custT="1"/>
      <dgm:spPr/>
      <dgm:t>
        <a:bodyPr/>
        <a:lstStyle/>
        <a:p>
          <a:pPr marL="114300" indent="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400" dirty="0"/>
        </a:p>
      </dgm:t>
    </dgm:pt>
    <dgm:pt modelId="{2D78DC71-6A9F-4051-B96B-9CD32B3CCA01}" type="parTrans" cxnId="{78685BA0-70F2-41F4-8905-099AE88A94CA}">
      <dgm:prSet/>
      <dgm:spPr/>
      <dgm:t>
        <a:bodyPr/>
        <a:lstStyle/>
        <a:p>
          <a:endParaRPr lang="ru-RU"/>
        </a:p>
      </dgm:t>
    </dgm:pt>
    <dgm:pt modelId="{BEF7FDEF-F28B-41B7-9711-3EFA7BEA67CF}" type="sibTrans" cxnId="{78685BA0-70F2-41F4-8905-099AE88A94CA}">
      <dgm:prSet/>
      <dgm:spPr/>
      <dgm:t>
        <a:bodyPr/>
        <a:lstStyle/>
        <a:p>
          <a:endParaRPr lang="ru-RU"/>
        </a:p>
      </dgm:t>
    </dgm:pt>
    <dgm:pt modelId="{10B5BE83-D50E-4E8E-A4A6-48F2C9AFC508}">
      <dgm:prSet custT="1"/>
      <dgm:spPr/>
      <dgm:t>
        <a:bodyPr/>
        <a:lstStyle/>
        <a:p>
          <a:pPr algn="just"/>
          <a:r>
            <a:rPr lang="ru-RU" sz="1400" dirty="0" smtClean="0"/>
            <a:t>использованием в школьной практике новых педагогических технологий, основанных на восприятии большого объёма учебной информации и их недостаточной разработанностью; </a:t>
          </a:r>
          <a:endParaRPr lang="ru-RU" sz="1400" dirty="0"/>
        </a:p>
      </dgm:t>
    </dgm:pt>
    <dgm:pt modelId="{C7849F5C-3B6D-4912-B85D-92E841391BEE}" type="parTrans" cxnId="{CAFE841A-534C-46D1-B8CE-B7C058BC4DC2}">
      <dgm:prSet/>
      <dgm:spPr/>
      <dgm:t>
        <a:bodyPr/>
        <a:lstStyle/>
        <a:p>
          <a:endParaRPr lang="ru-RU"/>
        </a:p>
      </dgm:t>
    </dgm:pt>
    <dgm:pt modelId="{78B2DEDA-C9CA-4801-A369-99C8464F2498}" type="sibTrans" cxnId="{CAFE841A-534C-46D1-B8CE-B7C058BC4DC2}">
      <dgm:prSet/>
      <dgm:spPr/>
      <dgm:t>
        <a:bodyPr/>
        <a:lstStyle/>
        <a:p>
          <a:endParaRPr lang="ru-RU"/>
        </a:p>
      </dgm:t>
    </dgm:pt>
    <dgm:pt modelId="{98E22077-BC19-4FBA-912D-08E066B4BD60}">
      <dgm:prSet custT="1"/>
      <dgm:spPr/>
      <dgm:t>
        <a:bodyPr/>
        <a:lstStyle/>
        <a:p>
          <a:pPr algn="just"/>
          <a:r>
            <a:rPr lang="ru-RU" sz="1400" dirty="0" smtClean="0"/>
            <a:t>высоким уровнем значимости пространственного мышления для успешного географического образования и недостаточным методическим обеспечением этого процесса. </a:t>
          </a:r>
          <a:endParaRPr lang="ru-RU" sz="1400" dirty="0"/>
        </a:p>
      </dgm:t>
    </dgm:pt>
    <dgm:pt modelId="{635E100A-6755-4178-B220-59A4E2E3A349}" type="parTrans" cxnId="{86F644D3-9A4A-4DFA-80B3-EB950274F898}">
      <dgm:prSet/>
      <dgm:spPr/>
      <dgm:t>
        <a:bodyPr/>
        <a:lstStyle/>
        <a:p>
          <a:endParaRPr lang="ru-RU"/>
        </a:p>
      </dgm:t>
    </dgm:pt>
    <dgm:pt modelId="{A4BAB28D-1D76-42AA-99AA-0669326EFF99}" type="sibTrans" cxnId="{86F644D3-9A4A-4DFA-80B3-EB950274F898}">
      <dgm:prSet/>
      <dgm:spPr/>
      <dgm:t>
        <a:bodyPr/>
        <a:lstStyle/>
        <a:p>
          <a:endParaRPr lang="ru-RU"/>
        </a:p>
      </dgm:t>
    </dgm:pt>
    <dgm:pt modelId="{1F39E259-9859-4CA4-A867-BEFE39349685}" type="pres">
      <dgm:prSet presAssocID="{30349C7C-15B3-4CFB-BD9F-CFB307B199B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67E274-E5B0-491A-A7D9-CB2FB48DCFC1}" type="pres">
      <dgm:prSet presAssocID="{7B0EB1D8-C4BF-4C9D-B814-89ED8F315F1F}" presName="composite" presStyleCnt="0"/>
      <dgm:spPr/>
    </dgm:pt>
    <dgm:pt modelId="{E9809D25-4AEB-431A-B101-D0931021E7B1}" type="pres">
      <dgm:prSet presAssocID="{7B0EB1D8-C4BF-4C9D-B814-89ED8F315F1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D8C37D-E430-4B33-868B-C389CD317C59}" type="pres">
      <dgm:prSet presAssocID="{7B0EB1D8-C4BF-4C9D-B814-89ED8F315F1F}" presName="descendantText" presStyleLbl="alignAcc1" presStyleIdx="0" presStyleCnt="3" custScaleY="110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B089FC-566F-48AF-A22B-819CFA9C7C41}" type="pres">
      <dgm:prSet presAssocID="{2CEC61F3-CDDD-4A4B-A1DB-3819F87D28AA}" presName="sp" presStyleCnt="0"/>
      <dgm:spPr/>
    </dgm:pt>
    <dgm:pt modelId="{5E36D44A-4343-4E55-9355-17BCFE6D084B}" type="pres">
      <dgm:prSet presAssocID="{89B40939-33FB-45E9-BDF8-91A2C23DD515}" presName="composite" presStyleCnt="0"/>
      <dgm:spPr/>
    </dgm:pt>
    <dgm:pt modelId="{190C660E-9785-4870-B090-D5268D39FBB8}" type="pres">
      <dgm:prSet presAssocID="{89B40939-33FB-45E9-BDF8-91A2C23DD51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62E856-6B74-4941-B40F-2D2C551A9FFE}" type="pres">
      <dgm:prSet presAssocID="{89B40939-33FB-45E9-BDF8-91A2C23DD515}" presName="descendantText" presStyleLbl="alignAcc1" presStyleIdx="1" presStyleCnt="3" custScaleX="97588" custScaleY="1180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2B222B-D3CF-4DF9-BB88-EE2FE89A756D}" type="pres">
      <dgm:prSet presAssocID="{C437617F-DACA-49E2-8CE6-8C7E785E41A4}" presName="sp" presStyleCnt="0"/>
      <dgm:spPr/>
    </dgm:pt>
    <dgm:pt modelId="{3C214BE6-AA0B-4347-A3D0-A206C2157CB7}" type="pres">
      <dgm:prSet presAssocID="{993DE57F-4FFC-4D42-BB2F-EEF79FDDE689}" presName="composite" presStyleCnt="0"/>
      <dgm:spPr/>
    </dgm:pt>
    <dgm:pt modelId="{3C9FE273-3EEC-4389-9FD7-C456D9CB8C27}" type="pres">
      <dgm:prSet presAssocID="{993DE57F-4FFC-4D42-BB2F-EEF79FDDE68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F99EB5-F9D5-4146-9184-2FF703275F38}" type="pres">
      <dgm:prSet presAssocID="{993DE57F-4FFC-4D42-BB2F-EEF79FDDE689}" presName="descendantText" presStyleLbl="alignAcc1" presStyleIdx="2" presStyleCnt="3" custScaleX="95233" custScaleY="128016" custLinFactNeighborX="-1000" custLinFactNeighborY="-13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5F6197-1936-4720-9ED5-3AE2A4B1F9ED}" srcId="{89B40939-33FB-45E9-BDF8-91A2C23DD515}" destId="{E01FC3EA-1AFA-48A5-9776-56410CB6E15A}" srcOrd="0" destOrd="0" parTransId="{9A9540BE-4097-4E16-8D42-7EFF04102D81}" sibTransId="{45C93287-1BAA-40EE-9CB9-B622F5D1F3E7}"/>
    <dgm:cxn modelId="{A81DB1FC-79D9-48CA-A1DC-6FC5281B28A3}" srcId="{30349C7C-15B3-4CFB-BD9F-CFB307B199BD}" destId="{7B0EB1D8-C4BF-4C9D-B814-89ED8F315F1F}" srcOrd="0" destOrd="0" parTransId="{8BA587E7-63F8-41E3-9C5F-96EE2A05853E}" sibTransId="{2CEC61F3-CDDD-4A4B-A1DB-3819F87D28AA}"/>
    <dgm:cxn modelId="{1D89D0E8-31F6-401E-9478-BDECDE769BA2}" type="presOf" srcId="{98E22077-BC19-4FBA-912D-08E066B4BD60}" destId="{52F99EB5-F9D5-4146-9184-2FF703275F38}" srcOrd="0" destOrd="2" presId="urn:microsoft.com/office/officeart/2005/8/layout/chevron2"/>
    <dgm:cxn modelId="{F1DCA9C2-CF7C-47D9-AB0B-722F44A7BDD4}" type="presOf" srcId="{B8191FCB-B69E-4BAB-A77B-10AC4541FC38}" destId="{52F99EB5-F9D5-4146-9184-2FF703275F38}" srcOrd="0" destOrd="0" presId="urn:microsoft.com/office/officeart/2005/8/layout/chevron2"/>
    <dgm:cxn modelId="{CFADB8E4-77FC-49A1-BBC4-B536ABEF619B}" type="presOf" srcId="{E01FC3EA-1AFA-48A5-9776-56410CB6E15A}" destId="{9762E856-6B74-4941-B40F-2D2C551A9FFE}" srcOrd="0" destOrd="0" presId="urn:microsoft.com/office/officeart/2005/8/layout/chevron2"/>
    <dgm:cxn modelId="{47AB2618-A99C-4E7D-B812-20B9D7E9230C}" type="presOf" srcId="{30349C7C-15B3-4CFB-BD9F-CFB307B199BD}" destId="{1F39E259-9859-4CA4-A867-BEFE39349685}" srcOrd="0" destOrd="0" presId="urn:microsoft.com/office/officeart/2005/8/layout/chevron2"/>
    <dgm:cxn modelId="{85543882-7195-4CBA-8EF2-92741B3B9D58}" type="presOf" srcId="{B67EAF9E-25DE-4FB9-9F7F-28E4C7A4073E}" destId="{CCD8C37D-E430-4B33-868B-C389CD317C59}" srcOrd="0" destOrd="0" presId="urn:microsoft.com/office/officeart/2005/8/layout/chevron2"/>
    <dgm:cxn modelId="{CAFE841A-534C-46D1-B8CE-B7C058BC4DC2}" srcId="{993DE57F-4FFC-4D42-BB2F-EEF79FDDE689}" destId="{10B5BE83-D50E-4E8E-A4A6-48F2C9AFC508}" srcOrd="1" destOrd="0" parTransId="{C7849F5C-3B6D-4912-B85D-92E841391BEE}" sibTransId="{78B2DEDA-C9CA-4801-A369-99C8464F2498}"/>
    <dgm:cxn modelId="{4C04F199-EEEA-4384-9D9B-7A0807DBE2BD}" type="presOf" srcId="{7B0EB1D8-C4BF-4C9D-B814-89ED8F315F1F}" destId="{E9809D25-4AEB-431A-B101-D0931021E7B1}" srcOrd="0" destOrd="0" presId="urn:microsoft.com/office/officeart/2005/8/layout/chevron2"/>
    <dgm:cxn modelId="{E532772F-3408-4091-86C2-D64C896924F1}" srcId="{30349C7C-15B3-4CFB-BD9F-CFB307B199BD}" destId="{89B40939-33FB-45E9-BDF8-91A2C23DD515}" srcOrd="1" destOrd="0" parTransId="{7B8D8951-201E-48A7-9748-AA5B5FDFC2EA}" sibTransId="{C437617F-DACA-49E2-8CE6-8C7E785E41A4}"/>
    <dgm:cxn modelId="{86F644D3-9A4A-4DFA-80B3-EB950274F898}" srcId="{993DE57F-4FFC-4D42-BB2F-EEF79FDDE689}" destId="{98E22077-BC19-4FBA-912D-08E066B4BD60}" srcOrd="2" destOrd="0" parTransId="{635E100A-6755-4178-B220-59A4E2E3A349}" sibTransId="{A4BAB28D-1D76-42AA-99AA-0669326EFF99}"/>
    <dgm:cxn modelId="{E69D5A59-7E20-42A2-B5CC-C472CB883161}" type="presOf" srcId="{10B5BE83-D50E-4E8E-A4A6-48F2C9AFC508}" destId="{52F99EB5-F9D5-4146-9184-2FF703275F38}" srcOrd="0" destOrd="1" presId="urn:microsoft.com/office/officeart/2005/8/layout/chevron2"/>
    <dgm:cxn modelId="{21C007BB-058A-4B99-9B4C-7D0581FC7659}" srcId="{30349C7C-15B3-4CFB-BD9F-CFB307B199BD}" destId="{993DE57F-4FFC-4D42-BB2F-EEF79FDDE689}" srcOrd="2" destOrd="0" parTransId="{3EABB665-DE0D-410E-A8CC-0F4EFB628B77}" sibTransId="{8B5F22D7-4C65-415A-B459-F78717857CE8}"/>
    <dgm:cxn modelId="{B4A55D5F-B1B2-4456-8704-79CA4C0A4101}" srcId="{7B0EB1D8-C4BF-4C9D-B814-89ED8F315F1F}" destId="{B67EAF9E-25DE-4FB9-9F7F-28E4C7A4073E}" srcOrd="0" destOrd="0" parTransId="{9DC26296-7F90-4960-8A45-4E3A7DCD1358}" sibTransId="{637EE1DA-51A4-47AD-9A90-28DC0385A92D}"/>
    <dgm:cxn modelId="{B324F2AC-97F9-476A-A3AE-E426943B7312}" type="presOf" srcId="{89B40939-33FB-45E9-BDF8-91A2C23DD515}" destId="{190C660E-9785-4870-B090-D5268D39FBB8}" srcOrd="0" destOrd="0" presId="urn:microsoft.com/office/officeart/2005/8/layout/chevron2"/>
    <dgm:cxn modelId="{78685BA0-70F2-41F4-8905-099AE88A94CA}" srcId="{993DE57F-4FFC-4D42-BB2F-EEF79FDDE689}" destId="{B8191FCB-B69E-4BAB-A77B-10AC4541FC38}" srcOrd="0" destOrd="0" parTransId="{2D78DC71-6A9F-4051-B96B-9CD32B3CCA01}" sibTransId="{BEF7FDEF-F28B-41B7-9711-3EFA7BEA67CF}"/>
    <dgm:cxn modelId="{BC1A894D-D033-4781-866A-6AB6DD5823AF}" type="presOf" srcId="{993DE57F-4FFC-4D42-BB2F-EEF79FDDE689}" destId="{3C9FE273-3EEC-4389-9FD7-C456D9CB8C27}" srcOrd="0" destOrd="0" presId="urn:microsoft.com/office/officeart/2005/8/layout/chevron2"/>
    <dgm:cxn modelId="{C29BA146-5C09-4DDF-9DEA-A563114B9AE0}" type="presParOf" srcId="{1F39E259-9859-4CA4-A867-BEFE39349685}" destId="{3767E274-E5B0-491A-A7D9-CB2FB48DCFC1}" srcOrd="0" destOrd="0" presId="urn:microsoft.com/office/officeart/2005/8/layout/chevron2"/>
    <dgm:cxn modelId="{58B5C90F-53ED-4C3E-AC44-1D9153DD4EC1}" type="presParOf" srcId="{3767E274-E5B0-491A-A7D9-CB2FB48DCFC1}" destId="{E9809D25-4AEB-431A-B101-D0931021E7B1}" srcOrd="0" destOrd="0" presId="urn:microsoft.com/office/officeart/2005/8/layout/chevron2"/>
    <dgm:cxn modelId="{2000B514-2230-45E8-9574-A5F442F5822F}" type="presParOf" srcId="{3767E274-E5B0-491A-A7D9-CB2FB48DCFC1}" destId="{CCD8C37D-E430-4B33-868B-C389CD317C59}" srcOrd="1" destOrd="0" presId="urn:microsoft.com/office/officeart/2005/8/layout/chevron2"/>
    <dgm:cxn modelId="{E416A2F0-61FC-4B04-A6BD-BB66C88FA009}" type="presParOf" srcId="{1F39E259-9859-4CA4-A867-BEFE39349685}" destId="{16B089FC-566F-48AF-A22B-819CFA9C7C41}" srcOrd="1" destOrd="0" presId="urn:microsoft.com/office/officeart/2005/8/layout/chevron2"/>
    <dgm:cxn modelId="{6D6D5623-0143-422A-BF1C-607D7F912E56}" type="presParOf" srcId="{1F39E259-9859-4CA4-A867-BEFE39349685}" destId="{5E36D44A-4343-4E55-9355-17BCFE6D084B}" srcOrd="2" destOrd="0" presId="urn:microsoft.com/office/officeart/2005/8/layout/chevron2"/>
    <dgm:cxn modelId="{64BDBA72-EE38-4833-8D16-841F3BE5A254}" type="presParOf" srcId="{5E36D44A-4343-4E55-9355-17BCFE6D084B}" destId="{190C660E-9785-4870-B090-D5268D39FBB8}" srcOrd="0" destOrd="0" presId="urn:microsoft.com/office/officeart/2005/8/layout/chevron2"/>
    <dgm:cxn modelId="{D2E62E01-4553-43BF-AAC5-39E7B2092851}" type="presParOf" srcId="{5E36D44A-4343-4E55-9355-17BCFE6D084B}" destId="{9762E856-6B74-4941-B40F-2D2C551A9FFE}" srcOrd="1" destOrd="0" presId="urn:microsoft.com/office/officeart/2005/8/layout/chevron2"/>
    <dgm:cxn modelId="{C4D58789-417B-4C84-B591-22C1AB9C2CD4}" type="presParOf" srcId="{1F39E259-9859-4CA4-A867-BEFE39349685}" destId="{1F2B222B-D3CF-4DF9-BB88-EE2FE89A756D}" srcOrd="3" destOrd="0" presId="urn:microsoft.com/office/officeart/2005/8/layout/chevron2"/>
    <dgm:cxn modelId="{B972E8B7-6BED-4EF4-8385-714466D95E8A}" type="presParOf" srcId="{1F39E259-9859-4CA4-A867-BEFE39349685}" destId="{3C214BE6-AA0B-4347-A3D0-A206C2157CB7}" srcOrd="4" destOrd="0" presId="urn:microsoft.com/office/officeart/2005/8/layout/chevron2"/>
    <dgm:cxn modelId="{18C6A2A5-76D0-4C11-800C-9ECF1428FC5C}" type="presParOf" srcId="{3C214BE6-AA0B-4347-A3D0-A206C2157CB7}" destId="{3C9FE273-3EEC-4389-9FD7-C456D9CB8C27}" srcOrd="0" destOrd="0" presId="urn:microsoft.com/office/officeart/2005/8/layout/chevron2"/>
    <dgm:cxn modelId="{41B5E89B-5E05-47FE-9A75-93EE0DAF9AEB}" type="presParOf" srcId="{3C214BE6-AA0B-4347-A3D0-A206C2157CB7}" destId="{52F99EB5-F9D5-4146-9184-2FF703275F3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809D25-4AEB-431A-B101-D0931021E7B1}">
      <dsp:nvSpPr>
        <dsp:cNvPr id="0" name=""/>
        <dsp:cNvSpPr/>
      </dsp:nvSpPr>
      <dsp:spPr>
        <a:xfrm rot="5400000">
          <a:off x="-260541" y="338902"/>
          <a:ext cx="1736943" cy="12158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1.</a:t>
          </a:r>
          <a:endParaRPr lang="ru-RU" sz="3400" kern="1200" dirty="0"/>
        </a:p>
      </dsp:txBody>
      <dsp:txXfrm rot="-5400000">
        <a:off x="1" y="686290"/>
        <a:ext cx="1215860" cy="521083"/>
      </dsp:txXfrm>
    </dsp:sp>
    <dsp:sp modelId="{CCD8C37D-E430-4B33-868B-C389CD317C59}">
      <dsp:nvSpPr>
        <dsp:cNvPr id="0" name=""/>
        <dsp:cNvSpPr/>
      </dsp:nvSpPr>
      <dsp:spPr>
        <a:xfrm rot="5400000">
          <a:off x="3622671" y="-2385605"/>
          <a:ext cx="1243325" cy="60569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В современной системе географического образования актуальной становится проблема развития пространственного мышления обучающихся как вида умственной деятельности, обеспечивающего создание и оперирование пространственными образами при решении различных практических и теоретических задач.</a:t>
          </a:r>
          <a:endParaRPr lang="ru-RU" sz="1400" kern="1200" dirty="0"/>
        </a:p>
      </dsp:txBody>
      <dsp:txXfrm rot="-5400000">
        <a:off x="1215860" y="81900"/>
        <a:ext cx="5996253" cy="1121937"/>
      </dsp:txXfrm>
    </dsp:sp>
    <dsp:sp modelId="{190C660E-9785-4870-B090-D5268D39FBB8}">
      <dsp:nvSpPr>
        <dsp:cNvPr id="0" name=""/>
        <dsp:cNvSpPr/>
      </dsp:nvSpPr>
      <dsp:spPr>
        <a:xfrm rot="5400000">
          <a:off x="-260541" y="1999148"/>
          <a:ext cx="1736943" cy="12158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2.</a:t>
          </a:r>
          <a:endParaRPr lang="ru-RU" sz="3400" kern="1200" dirty="0"/>
        </a:p>
      </dsp:txBody>
      <dsp:txXfrm rot="-5400000">
        <a:off x="1" y="2346536"/>
        <a:ext cx="1215860" cy="521083"/>
      </dsp:txXfrm>
    </dsp:sp>
    <dsp:sp modelId="{9762E856-6B74-4941-B40F-2D2C551A9FFE}">
      <dsp:nvSpPr>
        <dsp:cNvPr id="0" name=""/>
        <dsp:cNvSpPr/>
      </dsp:nvSpPr>
      <dsp:spPr>
        <a:xfrm rot="5400000">
          <a:off x="3578052" y="-652313"/>
          <a:ext cx="1332563" cy="591085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Наряду с этим, в современном образовании очевидно противоречие между: потребностью общества в выпускнике школы, быстро ориентирующемся в реальном и теоретическом пространстве, и недостаточной изученностью этого процесса в педагогической науке; </a:t>
          </a:r>
          <a:endParaRPr lang="ru-RU" sz="1400" kern="1200" dirty="0"/>
        </a:p>
      </dsp:txBody>
      <dsp:txXfrm rot="-5400000">
        <a:off x="1288907" y="1701882"/>
        <a:ext cx="5845803" cy="1202463"/>
      </dsp:txXfrm>
    </dsp:sp>
    <dsp:sp modelId="{3C9FE273-3EEC-4389-9FD7-C456D9CB8C27}">
      <dsp:nvSpPr>
        <dsp:cNvPr id="0" name=""/>
        <dsp:cNvSpPr/>
      </dsp:nvSpPr>
      <dsp:spPr>
        <a:xfrm rot="5400000">
          <a:off x="-260541" y="3715771"/>
          <a:ext cx="1736943" cy="12158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3.</a:t>
          </a:r>
          <a:endParaRPr lang="ru-RU" sz="3400" kern="1200" dirty="0"/>
        </a:p>
      </dsp:txBody>
      <dsp:txXfrm rot="-5400000">
        <a:off x="1" y="4063159"/>
        <a:ext cx="1215860" cy="521083"/>
      </dsp:txXfrm>
    </dsp:sp>
    <dsp:sp modelId="{52F99EB5-F9D5-4146-9184-2FF703275F38}">
      <dsp:nvSpPr>
        <dsp:cNvPr id="0" name=""/>
        <dsp:cNvSpPr/>
      </dsp:nvSpPr>
      <dsp:spPr>
        <a:xfrm rot="5400000">
          <a:off x="3461105" y="988463"/>
          <a:ext cx="1445317" cy="5768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использованием в школьной практике новых педагогических технологий, основанных на восприятии большого объёма учебной информации и их недостаточной разработанностью; </a:t>
          </a:r>
          <a:endParaRPr lang="ru-RU" sz="1400" kern="1200" dirty="0"/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высоким уровнем значимости пространственного мышления для успешного географического образования и недостаточным методическим обеспечением этого процесса. </a:t>
          </a:r>
          <a:endParaRPr lang="ru-RU" sz="1400" kern="1200" dirty="0"/>
        </a:p>
      </dsp:txBody>
      <dsp:txXfrm rot="-5400000">
        <a:off x="1299658" y="3220466"/>
        <a:ext cx="5697657" cy="13042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327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60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85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230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2754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680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371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84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52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713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223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029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899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196752"/>
            <a:ext cx="640871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Fedra Sans Pro Book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Fedra Sans Pro Book"/>
              </a:rPr>
              <a:t>«Ментальные карты - как ориентиры самостоятельного движения обучающихся в учебном материале по географии и развития визуальной грамотности и визуальной культуры»</a:t>
            </a:r>
          </a:p>
          <a:p>
            <a:pPr algn="ctr"/>
            <a:endParaRPr lang="ru-RU" b="1" dirty="0">
              <a:solidFill>
                <a:schemeClr val="bg1"/>
              </a:solidFill>
              <a:latin typeface="Fedra Sans Pro Book"/>
            </a:endParaRPr>
          </a:p>
        </p:txBody>
      </p:sp>
    </p:spTree>
    <p:extLst>
      <p:ext uri="{BB962C8B-B14F-4D97-AF65-F5344CB8AC3E}">
        <p14:creationId xmlns:p14="http://schemas.microsoft.com/office/powerpoint/2010/main" val="4011152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268760"/>
            <a:ext cx="756084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ЗНАЧИМЫЕ ПРОДУКТЫ </a:t>
            </a:r>
            <a:r>
              <a:rPr lang="ru-RU" sz="2000" b="1" dirty="0" smtClean="0">
                <a:solidFill>
                  <a:schemeClr val="bg1"/>
                </a:solidFill>
              </a:rPr>
              <a:t>ПРОЕКТА</a:t>
            </a: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sz="2000" b="1" dirty="0" smtClean="0">
              <a:solidFill>
                <a:schemeClr val="bg1"/>
              </a:solidFill>
            </a:endParaRPr>
          </a:p>
          <a:p>
            <a:pPr algn="ctr"/>
            <a:endParaRPr lang="ru-RU" sz="2000" b="1" dirty="0" smtClean="0">
              <a:solidFill>
                <a:schemeClr val="bg1"/>
              </a:solidFill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2800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Подпор тематических ментальных карт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2800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Конспекты уроков (технологические 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карты)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altLang="ru-RU" sz="28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Памятка-алгоритм </a:t>
            </a:r>
            <a:r>
              <a:rPr lang="ru-RU" altLang="ru-RU" sz="2800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работы с ментальной картой.</a:t>
            </a:r>
            <a:r>
              <a:rPr lang="ru-RU" alt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altLang="ru-RU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533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268760"/>
            <a:ext cx="6192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Личный вклад </a:t>
            </a:r>
            <a:r>
              <a:rPr lang="ru-RU" sz="2400" dirty="0" smtClean="0">
                <a:solidFill>
                  <a:schemeClr val="bg1"/>
                </a:solidFill>
              </a:rPr>
              <a:t>педагога в </a:t>
            </a:r>
            <a:r>
              <a:rPr lang="ru-RU" sz="2400" dirty="0">
                <a:solidFill>
                  <a:schemeClr val="bg1"/>
                </a:solidFill>
              </a:rPr>
              <a:t>изменении </a:t>
            </a:r>
            <a:r>
              <a:rPr lang="ru-RU" sz="2400" dirty="0" smtClean="0">
                <a:solidFill>
                  <a:schemeClr val="bg1"/>
                </a:solidFill>
              </a:rPr>
              <a:t> ОУ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185260"/>
              </p:ext>
            </p:extLst>
          </p:nvPr>
        </p:nvGraphicFramePr>
        <p:xfrm>
          <a:off x="899867" y="2780928"/>
          <a:ext cx="7848597" cy="1219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5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98199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Использовании и систематизация разновидностей ментальных карт по темам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занятий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Предоставление своего опыта на ПОС учителей географии лицея и города</a:t>
                      </a:r>
                      <a:endParaRPr lang="ru-RU" sz="1400" dirty="0" smtClean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4089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2262" y="1196752"/>
            <a:ext cx="58281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Представление результатов педагогического проекта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786317"/>
              </p:ext>
            </p:extLst>
          </p:nvPr>
        </p:nvGraphicFramePr>
        <p:xfrm>
          <a:off x="914400" y="2204864"/>
          <a:ext cx="7762056" cy="2926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620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ru-RU" sz="2400" dirty="0">
                          <a:effectLst/>
                        </a:rPr>
                        <a:t>Динамика участия обучающихся в региональных и федеральных интеллектуальных конкурсах, НОУ, слетах </a:t>
                      </a:r>
                      <a:r>
                        <a:rPr lang="ru-RU" sz="2400" dirty="0" err="1">
                          <a:effectLst/>
                        </a:rPr>
                        <a:t>и.т.д</a:t>
                      </a:r>
                      <a:endParaRPr lang="ru-RU" sz="24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ru-RU" sz="2400" dirty="0">
                          <a:effectLst/>
                        </a:rPr>
                        <a:t>Мониторинг развития познавательной мотивации обучающихся.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ru-RU" sz="2400" dirty="0">
                          <a:effectLst/>
                        </a:rPr>
                        <a:t>Высокий процент </a:t>
                      </a:r>
                      <a:r>
                        <a:rPr lang="ru-RU" sz="2400" dirty="0" smtClean="0">
                          <a:effectLst/>
                        </a:rPr>
                        <a:t>использования ментальных карт среди учеников, </a:t>
                      </a:r>
                      <a:r>
                        <a:rPr lang="ru-RU" sz="2400" dirty="0">
                          <a:effectLst/>
                        </a:rPr>
                        <a:t>выполняющих самостоятельно при освоении учебного материала и </a:t>
                      </a:r>
                      <a:r>
                        <a:rPr lang="ru-RU" sz="2400">
                          <a:effectLst/>
                        </a:rPr>
                        <a:t>домашнего </a:t>
                      </a:r>
                      <a:r>
                        <a:rPr lang="ru-RU" sz="2400" smtClean="0">
                          <a:effectLst/>
                        </a:rPr>
                        <a:t>задания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8658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5785" y="1707917"/>
            <a:ext cx="712177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/>
              <a:t> 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467544" y="1178169"/>
            <a:ext cx="8426450" cy="33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rgbClr val="F69200"/>
              </a:buClr>
              <a:buSzPct val="100000"/>
              <a:buFont typeface="STIXGeneral-Regular"/>
              <a:buNone/>
            </a:pPr>
            <a:r>
              <a:rPr lang="ru-RU" altLang="ru-RU" sz="2400" b="1" dirty="0" smtClean="0">
                <a:solidFill>
                  <a:srgbClr val="00B050"/>
                </a:solidFill>
                <a:latin typeface="Fedra Sans Pro Book"/>
                <a:ea typeface="Fedra Sans Pro Light"/>
                <a:cs typeface="Fedra Sans Pro Light"/>
              </a:rPr>
              <a:t>Педагогическое направление проекта</a:t>
            </a:r>
            <a:endParaRPr lang="ru-RU" altLang="ru-RU" sz="3200" b="1" dirty="0">
              <a:solidFill>
                <a:srgbClr val="00B050"/>
              </a:solidFill>
              <a:latin typeface="Fedra Sans Pro Book"/>
              <a:ea typeface="Fedra Sans Pro Light"/>
              <a:cs typeface="Fedra Sans Pro Ligh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372" y="108144"/>
            <a:ext cx="514311" cy="7218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80675" y="2420888"/>
            <a:ext cx="730752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будет реализовываться по следующим направлениям: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культурологическое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социально-эмоциональное 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учебно-методическое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информационное</a:t>
            </a:r>
          </a:p>
          <a:p>
            <a:pPr lvl="0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250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848807564"/>
              </p:ext>
            </p:extLst>
          </p:nvPr>
        </p:nvGraphicFramePr>
        <p:xfrm>
          <a:off x="899592" y="1383973"/>
          <a:ext cx="7272808" cy="5213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283" y="109415"/>
            <a:ext cx="568881" cy="798429"/>
          </a:xfrm>
          <a:prstGeom prst="rect">
            <a:avLst/>
          </a:prstGeom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330740" y="906486"/>
            <a:ext cx="84264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rgbClr val="F69200"/>
              </a:buClr>
              <a:buSzPct val="100000"/>
              <a:buFont typeface="STIXGeneral-Regular"/>
              <a:buNone/>
            </a:pPr>
            <a:r>
              <a:rPr lang="ru-RU" altLang="ru-RU" sz="2000" b="1" dirty="0" smtClean="0">
                <a:solidFill>
                  <a:srgbClr val="00B050"/>
                </a:solidFill>
                <a:latin typeface="Fedra Sans Pro Book"/>
                <a:ea typeface="Fedra Sans Pro Light"/>
                <a:cs typeface="Fedra Sans Pro Light"/>
              </a:rPr>
              <a:t>Решаемая проблема проекта</a:t>
            </a:r>
            <a:endParaRPr lang="ru-RU" altLang="ru-RU" sz="2000" b="1" dirty="0">
              <a:solidFill>
                <a:srgbClr val="00B050"/>
              </a:solidFill>
              <a:latin typeface="Fedra Sans Pro Book"/>
              <a:ea typeface="Fedra Sans Pro Light"/>
              <a:cs typeface="Fedra Sans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20575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196752"/>
            <a:ext cx="5544616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rgbClr val="F69200"/>
              </a:buClr>
              <a:buSzPct val="100000"/>
              <a:buFont typeface="STIXGeneral-Regular"/>
              <a:buNone/>
            </a:pPr>
            <a:r>
              <a:rPr lang="ru-RU" altLang="ru-RU" b="1" dirty="0">
                <a:solidFill>
                  <a:srgbClr val="00B050"/>
                </a:solidFill>
                <a:latin typeface="Fedra Sans Pro Book"/>
                <a:ea typeface="Fedra Sans Pro Light"/>
                <a:cs typeface="Fedra Sans Pro Light"/>
              </a:rPr>
              <a:t>ЦЕЛЬ ПРОЕКТА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554408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3200" indent="-203200" algn="just">
              <a:buClr>
                <a:srgbClr val="F69200"/>
              </a:buClr>
              <a:buSzPct val="100000"/>
            </a:pPr>
            <a:r>
              <a:rPr lang="ru-RU" sz="2000" dirty="0" smtClean="0">
                <a:solidFill>
                  <a:srgbClr val="006600"/>
                </a:solidFill>
              </a:rPr>
              <a:t>    обеспечение </a:t>
            </a:r>
            <a:r>
              <a:rPr lang="ru-RU" sz="2000" dirty="0">
                <a:solidFill>
                  <a:srgbClr val="006600"/>
                </a:solidFill>
              </a:rPr>
              <a:t>интенсификации обучения, активизации учебной и познавательной деятельности, формирование и развитие критического и визуального мышления, зрительного восприятия, образного представления учебных действий, передачи знаний и распознавания образов, повышения визуальной грамотности и визуальной </a:t>
            </a:r>
            <a:r>
              <a:rPr lang="ru-RU" sz="2000" dirty="0" smtClean="0">
                <a:solidFill>
                  <a:srgbClr val="006600"/>
                </a:solidFill>
              </a:rPr>
              <a:t>культуры.</a:t>
            </a:r>
            <a:endParaRPr lang="ru-RU" altLang="ru-RU" sz="2000" i="1" dirty="0">
              <a:solidFill>
                <a:srgbClr val="006600"/>
              </a:solidFill>
              <a:latin typeface="Times New Roman" panose="02020603050405020304" pitchFamily="18" charset="0"/>
              <a:ea typeface="Fedra Sans Pro Ligh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207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1484784"/>
            <a:ext cx="4752528" cy="719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rgbClr val="F69200"/>
              </a:buClr>
              <a:buSzPct val="100000"/>
              <a:buFont typeface="STIXGeneral-Regular"/>
              <a:buNone/>
            </a:pPr>
            <a:r>
              <a:rPr lang="ru-RU" altLang="ru-RU" b="1" dirty="0" smtClean="0">
                <a:solidFill>
                  <a:srgbClr val="00B050"/>
                </a:solidFill>
                <a:latin typeface="Fedra Sans Pro Book"/>
                <a:ea typeface="Fedra Sans Pro Light"/>
                <a:cs typeface="Fedra Sans Pro Light"/>
              </a:rPr>
              <a:t>ЦЕЛЕВАЯ ГРУППА ПРОЕКТА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  <a:buClr>
                <a:srgbClr val="F69200"/>
              </a:buClr>
              <a:buSzPct val="100000"/>
              <a:buFont typeface="STIXGeneral-Regular"/>
              <a:buNone/>
            </a:pPr>
            <a:endParaRPr lang="ru-RU" altLang="ru-RU" b="1" dirty="0">
              <a:solidFill>
                <a:srgbClr val="00B050"/>
              </a:solidFill>
              <a:latin typeface="Fedra Sans Pro Book"/>
              <a:ea typeface="Fedra Sans Pro Light"/>
              <a:cs typeface="Fedra Sans Pro Ligh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880645"/>
            <a:ext cx="6102424" cy="1096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692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b="1" dirty="0" smtClean="0">
                <a:latin typeface="Fedra Sans Pro Book"/>
                <a:ea typeface="Fedra Sans Pro Light"/>
                <a:cs typeface="Fedra Sans Pro Light"/>
              </a:rPr>
              <a:t>Педагоги</a:t>
            </a:r>
            <a:endParaRPr lang="ru-RU" altLang="ru-RU" b="1" dirty="0">
              <a:latin typeface="Fedra Sans Pro Book"/>
              <a:ea typeface="Fedra Sans Pro Light"/>
              <a:cs typeface="Fedra Sans Pro Light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692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b="1" dirty="0" smtClean="0">
                <a:latin typeface="Fedra Sans Pro Book"/>
                <a:ea typeface="Fedra Sans Pro Light"/>
                <a:cs typeface="Fedra Sans Pro Light"/>
              </a:rPr>
              <a:t>Обучающиеся 7-8 классов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Clr>
                <a:srgbClr val="F69200"/>
              </a:buClr>
              <a:buSzPct val="100000"/>
              <a:buFont typeface="Arial" panose="020B0604020202020204" pitchFamily="34" charset="0"/>
              <a:buChar char="•"/>
            </a:pPr>
            <a:endParaRPr lang="ru-RU" altLang="ru-RU" b="1" dirty="0">
              <a:latin typeface="Fedra Sans Pro Book"/>
              <a:ea typeface="Fedra Sans Pro Light"/>
              <a:cs typeface="Fedra Sans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788886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404039"/>
              </p:ext>
            </p:extLst>
          </p:nvPr>
        </p:nvGraphicFramePr>
        <p:xfrm>
          <a:off x="683568" y="1196752"/>
          <a:ext cx="8229600" cy="55446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544615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Основная идея проекта направлена на развитие  мыслительных,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коммуникативных навыков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учащихся, необходимых 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не только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в учебе, но и в обычной жизни (умение самостоятельно ориентироваться в учебном содержании, принимать взвешенные решения, работать с информацией, анализировать различные стороны явлений находить нестандартные решения в экстренных ситуациях, критически относиться к явлениям природы и общества)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графика помогает наглядно и понятно для себя и других слушателей (а впоследствии для реальных учеников) представить структуру проблемы;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когда информация представлена графически, легче генерировать новые идеи (а это полезно и для преподавателя, и для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учеников);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повышается мотивация, ученикам  легче воспринимать идеи проекта:  человеческого мозгу всегда нужны графические образы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 использованием схем можно «</a:t>
                      </a:r>
                      <a:r>
                        <a:rPr lang="ru-RU" sz="18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пораскачивать</a:t>
                      </a:r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  свое мышление, сделать его более гибким, подвижным, избавиться от зашлакованности, стереотипов, догматическое мышление превратить в критическое.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778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786044"/>
              </p:ext>
            </p:extLst>
          </p:nvPr>
        </p:nvGraphicFramePr>
        <p:xfrm>
          <a:off x="755576" y="1268760"/>
          <a:ext cx="8229600" cy="5400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400600">
                <a:tc>
                  <a:txBody>
                    <a:bodyPr/>
                    <a:lstStyle/>
                    <a:p>
                      <a:pPr marR="140335" indent="90170"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Ментальная карта как элемент технологии визуализации предполагает свёртывание информации в начальный образ (природный объект или явление - бассейн полезных ископаемых, речная долина, структура экономики района, герб города и т.п.), помогает ученикам в успешной учёбе.</a:t>
                      </a:r>
                      <a:r>
                        <a:rPr lang="ru-RU" sz="2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В основе этой техники лежит принцип «</a:t>
                      </a:r>
                      <a:r>
                        <a:rPr lang="ru-RU" sz="1800" dirty="0" err="1">
                          <a:effectLst/>
                        </a:rPr>
                        <a:t>радиантного</a:t>
                      </a:r>
                      <a:r>
                        <a:rPr lang="ru-RU" sz="1800" dirty="0">
                          <a:effectLst/>
                        </a:rPr>
                        <a:t> мышления» (от лат. </a:t>
                      </a:r>
                      <a:r>
                        <a:rPr lang="ru-RU" sz="1800" dirty="0" err="1">
                          <a:effectLst/>
                        </a:rPr>
                        <a:t>radians</a:t>
                      </a:r>
                      <a:r>
                        <a:rPr lang="ru-RU" sz="1800" dirty="0">
                          <a:effectLst/>
                        </a:rPr>
                        <a:t> – «испускающий лучи»), относящийся к ассоциативным мыслительным процессам, отправной точкой или точкой приложения которых является центральный объект. </a:t>
                      </a:r>
                      <a:endParaRPr lang="ru-RU" sz="1800" dirty="0" smtClean="0">
                        <a:effectLst/>
                      </a:endParaRPr>
                    </a:p>
                    <a:p>
                      <a:pPr marR="140335" indent="90170" algn="just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" name="Рисунок 2" descr="C:\Users\Галина Аркадьевна\Desktop\var-www-user-data-www-naurok-com-ua-web-uploads-files-36344-.007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573016"/>
            <a:ext cx="4326766" cy="30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789039"/>
            <a:ext cx="3672408" cy="28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2223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05615"/>
              </p:ext>
            </p:extLst>
          </p:nvPr>
        </p:nvGraphicFramePr>
        <p:xfrm>
          <a:off x="611560" y="1340768"/>
          <a:ext cx="8075240" cy="5400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75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400600">
                <a:tc>
                  <a:txBody>
                    <a:bodyPr/>
                    <a:lstStyle/>
                    <a:p>
                      <a:pPr marR="140335" indent="90170"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Ментальные</a:t>
                      </a:r>
                      <a:r>
                        <a:rPr lang="ru-RU" sz="2000" baseline="0" dirty="0" smtClean="0">
                          <a:effectLst/>
                        </a:rPr>
                        <a:t> карты </a:t>
                      </a:r>
                      <a:r>
                        <a:rPr lang="ru-RU" sz="2000" dirty="0" smtClean="0">
                          <a:effectLst/>
                        </a:rPr>
                        <a:t>используются </a:t>
                      </a:r>
                      <a:r>
                        <a:rPr lang="ru-RU" sz="2000" dirty="0">
                          <a:effectLst/>
                        </a:rPr>
                        <a:t>для создания, визуализации, структуризации и классификации идей, а также как средство для обучения, организации, решения задач, принятия решений.</a:t>
                      </a:r>
                      <a:endParaRPr lang="ru-RU" sz="3200" dirty="0">
                        <a:effectLst/>
                      </a:endParaRPr>
                    </a:p>
                    <a:p>
                      <a:pPr marR="14033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Метод интеллект-карт позволяет:</a:t>
                      </a:r>
                      <a:endParaRPr lang="ru-RU" sz="3200" dirty="0">
                        <a:effectLst/>
                      </a:endParaRPr>
                    </a:p>
                    <a:p>
                      <a:pPr marL="342900" marR="140335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000" dirty="0">
                          <a:effectLst/>
                        </a:rPr>
                        <a:t>формировать коммуникативную компетентность в процессе групповой деятельности; </a:t>
                      </a:r>
                      <a:endParaRPr lang="ru-RU" sz="3200" dirty="0">
                        <a:effectLst/>
                      </a:endParaRPr>
                    </a:p>
                    <a:p>
                      <a:pPr marL="342900" marR="140335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000" dirty="0">
                          <a:effectLst/>
                        </a:rPr>
                        <a:t>формировать умения, связанные с восприятием, переработкой и обменом информацией (конспектирование, аннотирование, участие в аналитических обзорах и т. д.); </a:t>
                      </a:r>
                      <a:endParaRPr lang="ru-RU" sz="3200" dirty="0">
                        <a:effectLst/>
                      </a:endParaRPr>
                    </a:p>
                    <a:p>
                      <a:pPr marL="342900" marR="140335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000" dirty="0">
                          <a:effectLst/>
                        </a:rPr>
                        <a:t>улучшать все виды памяти (кратковременную, долговременную, семантическую, образную и т.д.) учащихся; </a:t>
                      </a:r>
                      <a:endParaRPr lang="ru-RU" sz="3200" dirty="0">
                        <a:effectLst/>
                      </a:endParaRPr>
                    </a:p>
                    <a:p>
                      <a:pPr marL="342900" marR="140335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000" dirty="0">
                          <a:effectLst/>
                        </a:rPr>
                        <a:t>ускорять процесс обучения.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848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13747"/>
              </p:ext>
            </p:extLst>
          </p:nvPr>
        </p:nvGraphicFramePr>
        <p:xfrm>
          <a:off x="755576" y="1340768"/>
          <a:ext cx="7128792" cy="5486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287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71053">
                <a:tc>
                  <a:txBody>
                    <a:bodyPr/>
                    <a:lstStyle/>
                    <a:p>
                      <a:pPr marL="21590" marR="140335" algn="just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Изучение, усвоение, обдумывание текста - это есть составление схем в уме, кодировка материала. При необходимости ученик может восстановить, «развернуть» весь текст, но его качество и прочность будет зависеть от качества и прочности составленных схем в памяти. С ментальными картами на уроках ученики выполняют различные действия - объяснение по своей карте памяти; перерисовывание, заполнение, раскрашивание карты, </a:t>
                      </a:r>
                      <a:r>
                        <a:rPr lang="ru-RU" sz="2400" dirty="0" err="1">
                          <a:effectLst/>
                        </a:rPr>
                        <a:t>проговор</a:t>
                      </a:r>
                      <a:r>
                        <a:rPr lang="ru-RU" sz="2400" dirty="0">
                          <a:effectLst/>
                        </a:rPr>
                        <a:t> по карте у доски и в парах; зачёт по опоре; выполнение упражнений с использованием интеллект-карты; нахождение ошибок в «деформированных» картах; самостоятельное составление и защита своей работы. </a:t>
                      </a:r>
                      <a:endParaRPr lang="ru-RU" sz="3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3176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555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Arial</vt:lpstr>
      <vt:lpstr>Calibri</vt:lpstr>
      <vt:lpstr>Calibri Light</vt:lpstr>
      <vt:lpstr>Fedra Sans Pro Book</vt:lpstr>
      <vt:lpstr>Fedra Sans Pro Light</vt:lpstr>
      <vt:lpstr>STIXGeneral-Regular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Федорова</dc:creator>
  <cp:lastModifiedBy>Пользователь</cp:lastModifiedBy>
  <cp:revision>8</cp:revision>
  <dcterms:created xsi:type="dcterms:W3CDTF">2020-12-17T10:06:52Z</dcterms:created>
  <dcterms:modified xsi:type="dcterms:W3CDTF">2023-10-01T18:37:34Z</dcterms:modified>
</cp:coreProperties>
</file>