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66" r:id="rId3"/>
    <p:sldId id="268" r:id="rId4"/>
    <p:sldId id="269" r:id="rId5"/>
    <p:sldId id="270" r:id="rId6"/>
    <p:sldId id="271" r:id="rId7"/>
    <p:sldId id="272" r:id="rId8"/>
    <p:sldId id="273" r:id="rId9"/>
    <p:sldId id="277" r:id="rId10"/>
    <p:sldId id="274" r:id="rId11"/>
    <p:sldId id="275" r:id="rId12"/>
    <p:sldId id="276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120904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0548-17A3-4666-8284-737D3CACCD9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05052-9C38-4163-8051-ED5D68CD2E1B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6604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6401859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0426"/>
            <a:ext cx="58928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733800"/>
            <a:ext cx="58928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0548-17A3-4666-8284-737D3CACCD9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05052-9C38-4163-8051-ED5D68CD2E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0548-17A3-4666-8284-737D3CACCD9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05052-9C38-4163-8051-ED5D68CD2E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0548-17A3-4666-8284-737D3CACCD9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05052-9C38-4163-8051-ED5D68CD2E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2" y="-30478"/>
            <a:ext cx="120903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12192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12192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12192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621365"/>
            <a:ext cx="110744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609600" y="4463568"/>
            <a:ext cx="11074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0548-17A3-4666-8284-737D3CACCD9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05052-9C38-4163-8051-ED5D68CD2E1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0548-17A3-4666-8284-737D3CACCD9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05052-9C38-4163-8051-ED5D68CD2E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0548-17A3-4666-8284-737D3CACCD9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05052-9C38-4163-8051-ED5D68CD2E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0548-17A3-4666-8284-737D3CACCD9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05052-9C38-4163-8051-ED5D68CD2E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0548-17A3-4666-8284-737D3CACCD9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05052-9C38-4163-8051-ED5D68CD2E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7200" y="273051"/>
            <a:ext cx="7315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0548-17A3-4666-8284-737D3CACCD9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05052-9C38-4163-8051-ED5D68CD2E1B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3681984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2007129" y="3221207"/>
            <a:ext cx="3017520" cy="1059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353568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353568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1901952"/>
            <a:ext cx="316992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3200" y="3273552"/>
            <a:ext cx="316992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67200" y="381000"/>
            <a:ext cx="74168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0548-17A3-4666-8284-737D3CACCD9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05052-9C38-4163-8051-ED5D68CD2E1B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3681984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2007129" y="3221207"/>
            <a:ext cx="3017520" cy="1059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353568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353568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264" y="1905000"/>
            <a:ext cx="316992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3200" y="3276600"/>
            <a:ext cx="316992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99136" y="137160"/>
            <a:ext cx="1182624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1240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470548-17A3-4666-8284-737D3CACCD9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74831" y="6312409"/>
            <a:ext cx="4642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1240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4705052-9C38-4163-8051-ED5D68CD2E1B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rutube.ru/video/f15fb99f50205d1cb77f9d3f7e5cb60f/" TargetMode="External"/><Relationship Id="rId3" Type="http://schemas.openxmlformats.org/officeDocument/2006/relationships/hyperlink" Target="https://www.techinsider.ru/science/321062-esli-chelovek-vymret-10-zhivotnykh-kotorye-budut-dominirovat-na-zemle/" TargetMode="External"/><Relationship Id="rId7" Type="http://schemas.openxmlformats.org/officeDocument/2006/relationships/hyperlink" Target="https://dzen.ru/a/YT183XiZsGPC5yLh" TargetMode="External"/><Relationship Id="rId2" Type="http://schemas.openxmlformats.org/officeDocument/2006/relationships/hyperlink" Target="https://salik.biz/articles/38963-kakie-novye-vidy-zhivotnyh-mogut-pojavitsja-v-dalekom-buduschem.html?utm_referrer=https://yandex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kp.ru/daily/27139.5/4231351/" TargetMode="External"/><Relationship Id="rId5" Type="http://schemas.openxmlformats.org/officeDocument/2006/relationships/hyperlink" Target="https://readweb.org/141440-kakimi-budut-zhivotnye-cherez-milliony-let.html" TargetMode="External"/><Relationship Id="rId4" Type="http://schemas.openxmlformats.org/officeDocument/2006/relationships/hyperlink" Target="https://pikabu.ru/story/zhivotnyie_budushchego_4061025" TargetMode="External"/><Relationship Id="rId9" Type="http://schemas.openxmlformats.org/officeDocument/2006/relationships/hyperlink" Target="https://travelask.ru/blog/posts/27353-angliyskiy-issledovatel-predskazal-kak-mogut-vyglyadet-zhivo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703" y="0"/>
            <a:ext cx="4753154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2" y="0"/>
            <a:ext cx="652156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 </a:t>
            </a:r>
          </a:p>
          <a:p>
            <a:r>
              <a:rPr lang="ru-RU" sz="3600" dirty="0"/>
              <a:t> </a:t>
            </a:r>
            <a:r>
              <a:rPr lang="ru-RU" sz="3600" dirty="0" smtClean="0"/>
              <a:t>     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Bahnschrift Condensed" pitchFamily="34" charset="0"/>
              </a:rPr>
              <a:t>ЗООЛОГИ</a:t>
            </a:r>
            <a:r>
              <a:rPr lang="ru-RU" sz="3600" dirty="0" smtClean="0">
                <a:latin typeface="Bahnschrift Condensed" pitchFamily="34" charset="0"/>
              </a:rPr>
              <a:t>Я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Bahnschrift Condensed" pitchFamily="34" charset="0"/>
              </a:rPr>
              <a:t>   </a:t>
            </a:r>
            <a:r>
              <a:rPr lang="ru-RU" sz="3600" dirty="0" smtClean="0">
                <a:latin typeface="Bahnschrift Condensed" pitchFamily="34" charset="0"/>
              </a:rPr>
              <a:t>Б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Bahnschrift Condensed" pitchFamily="34" charset="0"/>
              </a:rPr>
              <a:t>УДУЩЕГО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Bahnschrift SemiBold SemiConden" pitchFamily="34" charset="0"/>
              </a:rPr>
              <a:t>:</a:t>
            </a:r>
            <a:endParaRPr lang="ru-RU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4800" dirty="0" smtClean="0"/>
              <a:t>    </a:t>
            </a:r>
            <a:r>
              <a:rPr lang="ru-RU" sz="7200" dirty="0"/>
              <a:t> </a:t>
            </a:r>
            <a:r>
              <a:rPr lang="ru-RU" sz="7200" dirty="0" smtClean="0">
                <a:solidFill>
                  <a:schemeClr val="bg1"/>
                </a:solidFill>
                <a:latin typeface="Bahnschrift Light" pitchFamily="34" charset="0"/>
              </a:rPr>
              <a:t>ми</a:t>
            </a:r>
            <a:r>
              <a:rPr lang="ru-RU" sz="7200" dirty="0" smtClean="0">
                <a:latin typeface="Bahnschrift Light" pitchFamily="34" charset="0"/>
              </a:rPr>
              <a:t>лл</a:t>
            </a:r>
            <a:r>
              <a:rPr lang="ru-RU" sz="7200" dirty="0" smtClean="0">
                <a:solidFill>
                  <a:schemeClr val="bg1"/>
                </a:solidFill>
                <a:latin typeface="Bahnschrift Light" pitchFamily="34" charset="0"/>
              </a:rPr>
              <a:t>ион</a:t>
            </a:r>
            <a:r>
              <a:rPr lang="ru-RU" sz="7200" dirty="0" smtClean="0"/>
              <a:t> </a:t>
            </a:r>
          </a:p>
          <a:p>
            <a:r>
              <a:rPr lang="ru-RU" sz="2800" dirty="0" smtClean="0"/>
              <a:t>                 </a:t>
            </a:r>
            <a:r>
              <a:rPr lang="ru-RU" sz="2800" dirty="0" smtClean="0"/>
              <a:t>  </a:t>
            </a:r>
            <a:r>
              <a:rPr lang="ru-RU" sz="3200" dirty="0" smtClean="0">
                <a:solidFill>
                  <a:schemeClr val="bg1"/>
                </a:solidFill>
                <a:latin typeface="Bahnschrift Light" pitchFamily="34" charset="0"/>
              </a:rPr>
              <a:t>лет </a:t>
            </a:r>
            <a:r>
              <a:rPr lang="ru-RU" sz="3200" dirty="0" smtClean="0">
                <a:solidFill>
                  <a:schemeClr val="bg1"/>
                </a:solidFill>
                <a:latin typeface="Bahnschrift Light" pitchFamily="34" charset="0"/>
              </a:rPr>
              <a:t>спустя</a:t>
            </a:r>
            <a:endParaRPr lang="ru-RU" sz="3200" dirty="0">
              <a:solidFill>
                <a:schemeClr val="bg1"/>
              </a:solidFill>
              <a:latin typeface="Bahnschrift Light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33273" y="4905609"/>
            <a:ext cx="2365738" cy="1384995"/>
          </a:xfrm>
          <a:prstGeom prst="rect">
            <a:avLst/>
          </a:prstGeom>
          <a:solidFill>
            <a:schemeClr val="accent3">
              <a:lumMod val="50000"/>
              <a:alpha val="33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+mj-lt"/>
              </a:rPr>
              <a:t>Автор презентации: </a:t>
            </a:r>
          </a:p>
          <a:p>
            <a:r>
              <a:rPr lang="ru-RU" sz="1200" dirty="0">
                <a:latin typeface="+mj-lt"/>
              </a:rPr>
              <a:t>педагог дополнительного образования  МБУДО ДОД ДДТ им. А.И. Ефремова                          </a:t>
            </a:r>
          </a:p>
          <a:p>
            <a:r>
              <a:rPr lang="ru-RU" sz="1200" dirty="0" err="1">
                <a:latin typeface="+mj-lt"/>
              </a:rPr>
              <a:t>Вартанов</a:t>
            </a:r>
            <a:r>
              <a:rPr lang="ru-RU" sz="1200" dirty="0">
                <a:latin typeface="+mj-lt"/>
              </a:rPr>
              <a:t> Артур Львович</a:t>
            </a:r>
          </a:p>
          <a:p>
            <a:endParaRPr lang="ru-RU" sz="1200" dirty="0">
              <a:latin typeface="+mj-lt"/>
            </a:endParaRPr>
          </a:p>
          <a:p>
            <a:r>
              <a:rPr lang="ru-RU" sz="1200" dirty="0">
                <a:latin typeface="+mj-lt"/>
              </a:rPr>
              <a:t> Новосибирск </a:t>
            </a:r>
          </a:p>
        </p:txBody>
      </p:sp>
    </p:spTree>
    <p:extLst>
      <p:ext uri="{BB962C8B-B14F-4D97-AF65-F5344CB8AC3E}">
        <p14:creationId xmlns:p14="http://schemas.microsoft.com/office/powerpoint/2010/main" val="286052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ртур\Desktop\ФОТО животных будущего\zhivotnie_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08" y="189781"/>
            <a:ext cx="5668813" cy="646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93766" y="353683"/>
            <a:ext cx="54605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 smtClean="0">
                <a:solidFill>
                  <a:prstClr val="white"/>
                </a:solidFill>
              </a:rPr>
              <a:t>                     </a:t>
            </a:r>
            <a:r>
              <a:rPr lang="ru-RU" sz="3200" dirty="0" err="1" smtClean="0">
                <a:solidFill>
                  <a:prstClr val="white"/>
                </a:solidFill>
              </a:rPr>
              <a:t>Фаланкс</a:t>
            </a:r>
            <a:endParaRPr lang="ru-RU" sz="3200" dirty="0" smtClean="0">
              <a:solidFill>
                <a:prstClr val="white"/>
              </a:solidFill>
            </a:endParaRPr>
          </a:p>
          <a:p>
            <a:pPr lvl="0"/>
            <a:r>
              <a:rPr lang="ru-RU" sz="1600" dirty="0" smtClean="0">
                <a:solidFill>
                  <a:prstClr val="white"/>
                </a:solidFill>
              </a:rPr>
              <a:t>                            </a:t>
            </a:r>
            <a:r>
              <a:rPr lang="ru-RU" sz="2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потомок крыс и собак</a:t>
            </a:r>
            <a:endParaRPr lang="ru-RU" sz="22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12943" y="1604513"/>
            <a:ext cx="50637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Фасанкс</a:t>
            </a:r>
            <a:r>
              <a:rPr lang="ru-RU" dirty="0" smtClean="0"/>
              <a:t> – охотник на </a:t>
            </a:r>
            <a:r>
              <a:rPr lang="ru-RU" dirty="0" err="1" smtClean="0"/>
              <a:t>кроп</a:t>
            </a:r>
            <a:r>
              <a:rPr lang="ru-RU" dirty="0" smtClean="0"/>
              <a:t>. Охотится </a:t>
            </a:r>
            <a:r>
              <a:rPr lang="ru-RU" dirty="0"/>
              <a:t>небольшими стаями, отделяя от стада слабых особей и загоняя их до изнеможения. </a:t>
            </a:r>
            <a:r>
              <a:rPr lang="ru-RU" dirty="0" smtClean="0"/>
              <a:t>Внешне похож на собаку, но в действительности произошел от крыс.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8344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ртур\Desktop\ФОТО животных будущего\zhivotnie_0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75" y="258792"/>
            <a:ext cx="5567362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93766" y="353683"/>
            <a:ext cx="54605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 smtClean="0">
                <a:solidFill>
                  <a:prstClr val="white"/>
                </a:solidFill>
              </a:rPr>
              <a:t> Гигантала и сумчатая свинья</a:t>
            </a:r>
          </a:p>
          <a:p>
            <a:pPr lvl="0"/>
            <a:r>
              <a:rPr lang="ru-RU" sz="1600" dirty="0" smtClean="0">
                <a:solidFill>
                  <a:prstClr val="white"/>
                </a:solidFill>
              </a:rPr>
              <a:t>            </a:t>
            </a:r>
            <a:r>
              <a:rPr lang="ru-RU" sz="2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потомки сумчатых и диких кабанов</a:t>
            </a:r>
            <a:endParaRPr lang="ru-RU" sz="22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93766" y="1595887"/>
            <a:ext cx="5029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Травоядная гигантала обрывает листья деревьев своим длинным языком. Достигает 3 метров в высоту. Ее мускулистый хвост работает как дополнительная нога, принимая на себя вес животного, когда она выпрямляется. </a:t>
            </a:r>
          </a:p>
          <a:p>
            <a:endParaRPr lang="ru-RU" dirty="0"/>
          </a:p>
          <a:p>
            <a:r>
              <a:rPr lang="ru-RU" dirty="0" smtClean="0"/>
              <a:t>Сумчатая свинья питается корнями и личинками, вырывая их из земли своими бивнями. Имеет четыре бивня – два в верхней челюсти, два в нижней.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4470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Артур\Desktop\ФОТО животных будущего\zhivotnie_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77" y="215660"/>
            <a:ext cx="5899389" cy="6429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93766" y="353683"/>
            <a:ext cx="54605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600" dirty="0" smtClean="0">
                <a:solidFill>
                  <a:prstClr val="white"/>
                </a:solidFill>
              </a:rPr>
              <a:t>  </a:t>
            </a:r>
            <a:r>
              <a:rPr lang="ru-RU" sz="2600" dirty="0" err="1" smtClean="0">
                <a:solidFill>
                  <a:prstClr val="white"/>
                </a:solidFill>
              </a:rPr>
              <a:t>Барделот</a:t>
            </a:r>
            <a:r>
              <a:rPr lang="ru-RU" sz="2600" dirty="0" smtClean="0">
                <a:solidFill>
                  <a:prstClr val="white"/>
                </a:solidFill>
              </a:rPr>
              <a:t> и шерстистая гигантолопа</a:t>
            </a:r>
          </a:p>
          <a:p>
            <a:pPr lvl="0"/>
            <a:r>
              <a:rPr lang="ru-RU" sz="1600" dirty="0" smtClean="0">
                <a:solidFill>
                  <a:prstClr val="white"/>
                </a:solidFill>
              </a:rPr>
              <a:t>              </a:t>
            </a:r>
            <a:r>
              <a:rPr lang="ru-RU" sz="2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потомки яков и белых медведей</a:t>
            </a:r>
            <a:endParaRPr lang="ru-RU" sz="22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47449" y="1690777"/>
            <a:ext cx="510683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Шерстистая антилопа вооружена огромными рогами, направленными вперед рогами.  Она используют их, </a:t>
            </a:r>
            <a:r>
              <a:rPr lang="ru-RU" dirty="0"/>
              <a:t>чтобы зимой сгребать с травы снег. Во избежание обморожения глаза у нее маленькие, а ноздри окружены кровеносными сосудами, согревающими воздух перед тем, как он попадет в легкие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 smtClean="0"/>
              <a:t>Ее единственный враг – </a:t>
            </a:r>
            <a:r>
              <a:rPr lang="ru-RU" dirty="0" err="1" smtClean="0"/>
              <a:t>барделот</a:t>
            </a:r>
            <a:r>
              <a:rPr lang="ru-RU" dirty="0" smtClean="0"/>
              <a:t>, потомок полярных медведей. Сабельные зубы </a:t>
            </a:r>
            <a:r>
              <a:rPr lang="ru-RU" dirty="0" err="1" smtClean="0"/>
              <a:t>барделотов</a:t>
            </a:r>
            <a:r>
              <a:rPr lang="ru-RU" dirty="0" smtClean="0"/>
              <a:t> образованы из наружных краев двух его передних зубов. Такая особенность отличает хищных крыс.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49179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1520" y="466344"/>
            <a:ext cx="10945368" cy="8679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Источники:</a:t>
            </a:r>
          </a:p>
          <a:p>
            <a:endParaRPr lang="ru-RU" dirty="0" smtClean="0"/>
          </a:p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salik.biz/articles/38963-kakie-novye-vidy-zhivotnyh-mogut-pojavitsja-v-dalekom-buduschem.html?utm_referrer=https%3A%2F%2Fyandex.ru%2F</a:t>
            </a:r>
            <a:r>
              <a:rPr lang="ru-RU" dirty="0" smtClean="0"/>
              <a:t> </a:t>
            </a:r>
          </a:p>
          <a:p>
            <a:endParaRPr lang="ru-RU" dirty="0"/>
          </a:p>
          <a:p>
            <a:r>
              <a:rPr lang="en-US" dirty="0">
                <a:hlinkClick r:id="rId3"/>
              </a:rPr>
              <a:t>https://www.techinsider.ru/science/321062-esli-chelovek-vymret-10-zhivotnykh-kotorye-budut-dominirovat-na-zemle</a:t>
            </a:r>
            <a:r>
              <a:rPr lang="en-US" dirty="0" smtClean="0">
                <a:hlinkClick r:id="rId3"/>
              </a:rPr>
              <a:t>/</a:t>
            </a:r>
            <a:endParaRPr lang="ru-RU" dirty="0" smtClean="0"/>
          </a:p>
          <a:p>
            <a:endParaRPr lang="ru-RU" dirty="0"/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pikabu.ru/story/zhivotnyie_budushchego_4061025</a:t>
            </a:r>
            <a:r>
              <a:rPr lang="ru-RU" dirty="0" smtClean="0"/>
              <a:t> </a:t>
            </a:r>
          </a:p>
          <a:p>
            <a:endParaRPr lang="ru-RU" dirty="0"/>
          </a:p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readweb.org/141440-kakimi-budut-zhivotnye-cherez-milliony-let.html</a:t>
            </a:r>
            <a:r>
              <a:rPr lang="ru-RU" dirty="0" smtClean="0"/>
              <a:t> </a:t>
            </a:r>
          </a:p>
          <a:p>
            <a:endParaRPr lang="ru-RU" dirty="0"/>
          </a:p>
          <a:p>
            <a:r>
              <a:rPr lang="en-US" dirty="0">
                <a:hlinkClick r:id="rId6"/>
              </a:rPr>
              <a:t>https://www.kp.ru/daily/27139.5/4231351</a:t>
            </a:r>
            <a:r>
              <a:rPr lang="en-US" dirty="0" smtClean="0">
                <a:hlinkClick r:id="rId6"/>
              </a:rPr>
              <a:t>/</a:t>
            </a:r>
            <a:r>
              <a:rPr lang="ru-RU" dirty="0" smtClean="0"/>
              <a:t> </a:t>
            </a:r>
          </a:p>
          <a:p>
            <a:endParaRPr lang="ru-RU" dirty="0"/>
          </a:p>
          <a:p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dzen.ru/a/YT183XiZsGPC5yLh</a:t>
            </a:r>
            <a:r>
              <a:rPr lang="ru-RU" dirty="0" smtClean="0"/>
              <a:t> </a:t>
            </a:r>
          </a:p>
          <a:p>
            <a:endParaRPr lang="ru-RU" dirty="0"/>
          </a:p>
          <a:p>
            <a:r>
              <a:rPr lang="en-US" dirty="0">
                <a:hlinkClick r:id="rId8"/>
              </a:rPr>
              <a:t>https://rutube.ru/video/f15fb99f50205d1cb77f9d3f7e5cb60f</a:t>
            </a:r>
            <a:r>
              <a:rPr lang="en-US" dirty="0" smtClean="0">
                <a:hlinkClick r:id="rId8"/>
              </a:rPr>
              <a:t>/</a:t>
            </a:r>
            <a:r>
              <a:rPr lang="ru-RU" dirty="0" smtClean="0"/>
              <a:t> </a:t>
            </a:r>
          </a:p>
          <a:p>
            <a:endParaRPr lang="ru-RU" dirty="0"/>
          </a:p>
          <a:p>
            <a:r>
              <a:rPr lang="en-US" dirty="0">
                <a:hlinkClick r:id="rId9"/>
              </a:rPr>
              <a:t>https://</a:t>
            </a:r>
            <a:r>
              <a:rPr lang="en-US" dirty="0" smtClean="0">
                <a:hlinkClick r:id="rId9"/>
              </a:rPr>
              <a:t>travelask.ru/blog/posts/27353-angliyskiy-issledovatel-predskazal-kak-mogut-vyglyadet-zhivo</a:t>
            </a:r>
            <a:r>
              <a:rPr lang="ru-RU" dirty="0" smtClean="0"/>
              <a:t> </a:t>
            </a:r>
            <a:endParaRPr lang="ru-RU" sz="3600" dirty="0"/>
          </a:p>
          <a:p>
            <a:endParaRPr lang="ru-RU" sz="3600" dirty="0" smtClean="0"/>
          </a:p>
          <a:p>
            <a:endParaRPr lang="ru-RU" sz="3600" dirty="0"/>
          </a:p>
          <a:p>
            <a:endParaRPr lang="ru-RU" sz="3600" dirty="0" smtClean="0"/>
          </a:p>
          <a:p>
            <a:endParaRPr lang="ru-RU" sz="3600" dirty="0"/>
          </a:p>
          <a:p>
            <a:r>
              <a:rPr lang="ru-RU" sz="3600" dirty="0" smtClean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8325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6616" y="5312664"/>
            <a:ext cx="11448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Давайте попробуем заглянуть в далекое будущее нашей планеты. Мы знаем, что экосистема отличается высокой гибкостью – она постоянно меняется, адаптируется к меняющимся условиям. Современные нам виды животных мало похожи на своих далеких предков, значит, и их потомки будут значительно отличаться от них.  Каким же будет животный мир Земли через миллион лет?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2064" y="429768"/>
            <a:ext cx="10991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10242" name="Picture 2" descr="C:\Users\Артур\Desktop\91171b39c6c882630ddc79e438edf84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648" y="1143001"/>
            <a:ext cx="6534912" cy="407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resistfitnessguy.files.wordpress.com/2013/11/20131117-090303.jpg?w=6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3556" y="1127730"/>
            <a:ext cx="7263096" cy="4177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36498" y="310551"/>
            <a:ext cx="6016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      </a:t>
            </a:r>
            <a:r>
              <a:rPr lang="ru-RU" sz="3600" dirty="0" smtClean="0">
                <a:solidFill>
                  <a:schemeClr val="bg1"/>
                </a:solidFill>
              </a:rPr>
              <a:t>Прыжок в будущее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467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ртур\Desktop\ФОТО животных будущего\zhivotnie_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10" y="207034"/>
            <a:ext cx="5853562" cy="640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374922" y="405442"/>
            <a:ext cx="518447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Гигантолопа и Четверорог</a:t>
            </a:r>
          </a:p>
          <a:p>
            <a:r>
              <a:rPr lang="ru-RU" sz="2000" dirty="0" smtClean="0"/>
              <a:t>   </a:t>
            </a:r>
            <a:r>
              <a:rPr lang="ru-RU" sz="2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потомки </a:t>
            </a:r>
            <a:r>
              <a:rPr lang="ru-RU" sz="22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антилоп, слонов и носорогов </a:t>
            </a:r>
          </a:p>
          <a:p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6719976" y="1647645"/>
            <a:ext cx="49429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Обитатели тропиков в далеком будущем – гигантолопа и четверорог, типичные представители крупных травоядных животных, которые являются потомками вымерших антилоп. Спустя миллион лет они занимают экологическую нишу современным нам носорогам и слонам. </a:t>
            </a:r>
          </a:p>
          <a:p>
            <a:endParaRPr lang="ru-RU" dirty="0"/>
          </a:p>
          <a:p>
            <a:r>
              <a:rPr lang="ru-RU" b="1" dirty="0" smtClean="0"/>
              <a:t>Внимание! </a:t>
            </a:r>
            <a:r>
              <a:rPr lang="ru-RU" dirty="0" smtClean="0"/>
              <a:t>Появление в будущем животных, которые представлены в этой презентации, является ПРЕДПОЛОЖЕНИЕМ современных зоологов и палеонтологов.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9089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ртур\Desktop\ФОТО животных будущего\zhivotnie_0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74" y="198409"/>
            <a:ext cx="5622984" cy="634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93766" y="353683"/>
            <a:ext cx="54605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 smtClean="0">
                <a:solidFill>
                  <a:prstClr val="white"/>
                </a:solidFill>
              </a:rPr>
              <a:t>          Зарандер и Турми</a:t>
            </a:r>
          </a:p>
          <a:p>
            <a:pPr lvl="0"/>
            <a:r>
              <a:rPr lang="ru-RU" sz="1600" dirty="0" smtClean="0">
                <a:solidFill>
                  <a:prstClr val="white"/>
                </a:solidFill>
              </a:rPr>
              <a:t>      </a:t>
            </a:r>
            <a:r>
              <a:rPr lang="ru-RU" sz="2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потомки слонов, жирафов и муравьедов</a:t>
            </a:r>
            <a:endParaRPr lang="ru-RU" sz="22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49042" y="1837426"/>
            <a:ext cx="530524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Зерандер</a:t>
            </a:r>
            <a:r>
              <a:rPr lang="ru-RU" dirty="0" smtClean="0"/>
              <a:t> – травоядное с длинным хоботом, любит молодые побеги и листья. Хобот даёт ему преимущество в питании перед другими наземными травоядными. </a:t>
            </a:r>
            <a:r>
              <a:rPr lang="ru-RU" dirty="0" err="1" smtClean="0"/>
              <a:t>Зерандеры</a:t>
            </a:r>
            <a:r>
              <a:rPr lang="ru-RU" dirty="0" smtClean="0"/>
              <a:t>, как и слоны, живут небольшими стадами, в которых только один взрослый самец. </a:t>
            </a:r>
          </a:p>
          <a:p>
            <a:endParaRPr lang="ru-RU" dirty="0"/>
          </a:p>
          <a:p>
            <a:r>
              <a:rPr lang="ru-RU" dirty="0" smtClean="0"/>
              <a:t>Турами – крупное насекомоядное. Выкапывает пищи из земли своими мощными когтями и бивнями.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9976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ртур\Desktop\ФОТО животных будущего\zhivotnie_0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87" y="215661"/>
            <a:ext cx="5531058" cy="6469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93766" y="353683"/>
            <a:ext cx="54605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 smtClean="0">
                <a:solidFill>
                  <a:prstClr val="white"/>
                </a:solidFill>
              </a:rPr>
              <a:t>             Стрик и </a:t>
            </a:r>
            <a:r>
              <a:rPr lang="ru-RU" sz="3200" dirty="0" err="1" smtClean="0">
                <a:solidFill>
                  <a:prstClr val="white"/>
                </a:solidFill>
              </a:rPr>
              <a:t>Вакка</a:t>
            </a:r>
            <a:endParaRPr lang="ru-RU" sz="3200" dirty="0" smtClean="0">
              <a:solidFill>
                <a:prstClr val="white"/>
              </a:solidFill>
            </a:endParaRPr>
          </a:p>
          <a:p>
            <a:pPr lvl="0"/>
            <a:r>
              <a:rPr lang="ru-RU" sz="1600" dirty="0" smtClean="0">
                <a:solidFill>
                  <a:prstClr val="white"/>
                </a:solidFill>
              </a:rPr>
              <a:t>              </a:t>
            </a:r>
            <a:r>
              <a:rPr lang="ru-RU" sz="2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потомки кенгуру и гепардов</a:t>
            </a:r>
            <a:endParaRPr lang="ru-RU" sz="22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93766" y="1699404"/>
            <a:ext cx="533975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Через миллион лет плотоядные хищники могут стать травоядными. </a:t>
            </a:r>
            <a:r>
              <a:rPr lang="ru-RU" dirty="0" err="1" smtClean="0"/>
              <a:t>Вакка</a:t>
            </a:r>
            <a:r>
              <a:rPr lang="ru-RU" dirty="0" smtClean="0"/>
              <a:t> – потомок гепардов, «утерявшая» в ходе эволюции две ноги. </a:t>
            </a:r>
          </a:p>
          <a:p>
            <a:endParaRPr lang="ru-RU" dirty="0"/>
          </a:p>
          <a:p>
            <a:r>
              <a:rPr lang="ru-RU" dirty="0" smtClean="0"/>
              <a:t>Одинаковую с ними экологическую  нишу занимают Стрики – потомки кенгуру, сохранившие пропорции тела своих далеких предков.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5117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ртур\Desktop\ФОТО животных будущего\zhivotnie_0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91" y="276045"/>
            <a:ext cx="5297248" cy="6279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93766" y="353683"/>
            <a:ext cx="54605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 smtClean="0">
                <a:solidFill>
                  <a:prstClr val="white"/>
                </a:solidFill>
              </a:rPr>
              <a:t>          Пустынный прыгун</a:t>
            </a:r>
          </a:p>
          <a:p>
            <a:pPr lvl="0"/>
            <a:r>
              <a:rPr lang="ru-RU" sz="1600" dirty="0" smtClean="0">
                <a:solidFill>
                  <a:prstClr val="white"/>
                </a:solidFill>
              </a:rPr>
              <a:t>                    </a:t>
            </a:r>
            <a:r>
              <a:rPr lang="ru-RU" sz="2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потомок кроликов</a:t>
            </a:r>
            <a:r>
              <a:rPr lang="ru-RU" sz="22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и кенгуру </a:t>
            </a:r>
            <a:endParaRPr lang="ru-RU" sz="22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71404" y="1595887"/>
            <a:ext cx="52621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Прыгун пустыни откладывает жир в своем хвосте. Он может прожить без пищи до 3 месяцев. Питается в основном листьями и побегами пустынных кустарников и таким образом получает большую часть необходимой ему влаги.</a:t>
            </a:r>
          </a:p>
        </p:txBody>
      </p:sp>
    </p:spTree>
    <p:extLst>
      <p:ext uri="{BB962C8B-B14F-4D97-AF65-F5344CB8AC3E}">
        <p14:creationId xmlns:p14="http://schemas.microsoft.com/office/powerpoint/2010/main" val="2406826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ртур\Desktop\ФОТО животных будущего\zhivotnie_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20" y="198407"/>
            <a:ext cx="5583448" cy="6472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93766" y="353683"/>
            <a:ext cx="54605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 smtClean="0">
                <a:solidFill>
                  <a:prstClr val="white"/>
                </a:solidFill>
              </a:rPr>
              <a:t>      </a:t>
            </a:r>
            <a:r>
              <a:rPr lang="ru-RU" sz="3200" dirty="0" err="1" smtClean="0">
                <a:solidFill>
                  <a:prstClr val="white"/>
                </a:solidFill>
              </a:rPr>
              <a:t>Щелеспинная</a:t>
            </a:r>
            <a:r>
              <a:rPr lang="ru-RU" sz="3200" dirty="0" smtClean="0">
                <a:solidFill>
                  <a:prstClr val="white"/>
                </a:solidFill>
              </a:rPr>
              <a:t> антилопа</a:t>
            </a:r>
          </a:p>
          <a:p>
            <a:pPr lvl="0"/>
            <a:r>
              <a:rPr lang="ru-RU" sz="1600" dirty="0" smtClean="0">
                <a:solidFill>
                  <a:prstClr val="white"/>
                </a:solidFill>
              </a:rPr>
              <a:t>                   </a:t>
            </a:r>
            <a:r>
              <a:rPr lang="ru-RU" sz="2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потомок буйволов и антилоп</a:t>
            </a:r>
            <a:endParaRPr lang="ru-RU" sz="22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383547" y="1604513"/>
            <a:ext cx="52707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Щелеспинные</a:t>
            </a:r>
            <a:r>
              <a:rPr lang="ru-RU" dirty="0" smtClean="0"/>
              <a:t> антилопы- жвачные животные живущие в симбиозе с клещевыми птицами. Несколько семей птиц могут одновременно гнездиться внутри двойного гребня, который растет вдоль позвоночника антилопы.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2138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ртур\Desktop\ФОТО животных будущего\zhivotnie_0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37" y="198407"/>
            <a:ext cx="5444255" cy="634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93766" y="353683"/>
            <a:ext cx="54605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 smtClean="0">
                <a:solidFill>
                  <a:prstClr val="white"/>
                </a:solidFill>
              </a:rPr>
              <a:t>          </a:t>
            </a:r>
            <a:r>
              <a:rPr lang="ru-RU" sz="3200" dirty="0" err="1" smtClean="0">
                <a:solidFill>
                  <a:prstClr val="white"/>
                </a:solidFill>
              </a:rPr>
              <a:t>Кхиффа</a:t>
            </a:r>
            <a:r>
              <a:rPr lang="ru-RU" sz="3200" dirty="0" smtClean="0">
                <a:solidFill>
                  <a:prstClr val="white"/>
                </a:solidFill>
              </a:rPr>
              <a:t> и Стрингер</a:t>
            </a:r>
          </a:p>
          <a:p>
            <a:pPr lvl="0"/>
            <a:r>
              <a:rPr lang="ru-RU" sz="1600" dirty="0" smtClean="0">
                <a:solidFill>
                  <a:prstClr val="white"/>
                </a:solidFill>
              </a:rPr>
              <a:t>                   </a:t>
            </a:r>
            <a:r>
              <a:rPr lang="ru-RU" sz="2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потомки обезьян и леопардов</a:t>
            </a:r>
            <a:endParaRPr lang="ru-RU" sz="22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366294" y="1630392"/>
            <a:ext cx="508958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Кхиффа</a:t>
            </a:r>
            <a:r>
              <a:rPr lang="ru-RU" dirty="0" smtClean="0"/>
              <a:t> – потомок обезьян. </a:t>
            </a:r>
            <a:r>
              <a:rPr lang="ru-RU" dirty="0"/>
              <a:t>З</a:t>
            </a:r>
            <a:r>
              <a:rPr lang="ru-RU" dirty="0" smtClean="0"/>
              <a:t>ащита </a:t>
            </a:r>
            <a:r>
              <a:rPr lang="ru-RU" dirty="0"/>
              <a:t>основана на социальной организации. Она живет группами, насчитывающими до 20 особей, и строит защитные укрепления на ветвях деревьев. Эти крупные полые гнезда, сплетенные из веток и ползучих растений и покрытые водонепроницаемой крышей из листьев, имеют несколько входов, обычно расположенных там, где сквозь постройку проходят главные ветви дерева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 smtClean="0"/>
              <a:t>Стрингер – охотник на </a:t>
            </a:r>
            <a:r>
              <a:rPr lang="ru-RU" dirty="0" err="1" smtClean="0"/>
              <a:t>кхиффу</a:t>
            </a:r>
            <a:r>
              <a:rPr lang="ru-RU" dirty="0" smtClean="0"/>
              <a:t>, потомок кошачьих, в ходе эволюции научившийся лазить по деревьям.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69052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ртур\Desktop\ФОТО животных будущего\zhivotnie_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198407"/>
            <a:ext cx="5712573" cy="6401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93766" y="353683"/>
            <a:ext cx="54605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 smtClean="0">
                <a:solidFill>
                  <a:prstClr val="white"/>
                </a:solidFill>
              </a:rPr>
              <a:t>                  </a:t>
            </a:r>
            <a:r>
              <a:rPr lang="ru-RU" sz="3200" dirty="0" err="1" smtClean="0">
                <a:solidFill>
                  <a:prstClr val="white"/>
                </a:solidFill>
              </a:rPr>
              <a:t>Кролопы</a:t>
            </a:r>
            <a:endParaRPr lang="ru-RU" sz="3200" dirty="0" smtClean="0">
              <a:solidFill>
                <a:prstClr val="white"/>
              </a:solidFill>
            </a:endParaRPr>
          </a:p>
          <a:p>
            <a:pPr lvl="0"/>
            <a:r>
              <a:rPr lang="ru-RU" sz="1600" dirty="0" smtClean="0">
                <a:solidFill>
                  <a:prstClr val="white"/>
                </a:solidFill>
              </a:rPr>
              <a:t>                   </a:t>
            </a:r>
            <a:r>
              <a:rPr lang="ru-RU" sz="2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потомки кроликов и антилоп</a:t>
            </a:r>
            <a:endParaRPr lang="ru-RU" sz="22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461185" y="1587260"/>
            <a:ext cx="503782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dirty="0" err="1" smtClean="0"/>
              <a:t>Кролопы</a:t>
            </a:r>
            <a:r>
              <a:rPr lang="ru-RU" dirty="0" smtClean="0"/>
              <a:t> скорее </a:t>
            </a:r>
            <a:r>
              <a:rPr lang="ru-RU" dirty="0"/>
              <a:t>похожи на своих родственников из умеренных широт, но в целом легче сложены и ноги, а также уши у них длиннее. Окраска у этих животных разная, в основном в ней преобладают светло-коричневый и белый цвета, образующие полосатый или пятнистый рисунок, в зависимости от </a:t>
            </a:r>
            <a:r>
              <a:rPr lang="ru-RU" dirty="0" smtClean="0"/>
              <a:t>вида. 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У </a:t>
            </a:r>
            <a:r>
              <a:rPr lang="ru-RU" dirty="0"/>
              <a:t>всех </a:t>
            </a:r>
            <a:r>
              <a:rPr lang="ru-RU" dirty="0" err="1"/>
              <a:t>кролоп</a:t>
            </a:r>
            <a:r>
              <a:rPr lang="ru-RU" dirty="0"/>
              <a:t>, как из умеренных областей, так и из тропиков, сохранился от их кроличьих предков ярко-белый хвост. Он используется как предупреждающий сигнал, когда стадо подвергается нападению.</a:t>
            </a:r>
          </a:p>
        </p:txBody>
      </p:sp>
    </p:spTree>
    <p:extLst>
      <p:ext uri="{BB962C8B-B14F-4D97-AF65-F5344CB8AC3E}">
        <p14:creationId xmlns:p14="http://schemas.microsoft.com/office/powerpoint/2010/main" val="3390873811"/>
      </p:ext>
    </p:extLst>
  </p:cSld>
  <p:clrMapOvr>
    <a:masterClrMapping/>
  </p:clrMapOvr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299</TotalTime>
  <Words>760</Words>
  <Application>Microsoft Office PowerPoint</Application>
  <PresentationFormat>Произвольный</PresentationFormat>
  <Paragraphs>78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Паркет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Артур</cp:lastModifiedBy>
  <cp:revision>33</cp:revision>
  <dcterms:created xsi:type="dcterms:W3CDTF">2022-06-21T02:06:14Z</dcterms:created>
  <dcterms:modified xsi:type="dcterms:W3CDTF">2023-10-01T18:46:33Z</dcterms:modified>
</cp:coreProperties>
</file>