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60" r:id="rId4"/>
    <p:sldId id="261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29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77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70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66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40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692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33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896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722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9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897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34F42F7-6D1A-49CA-B4FB-D70F268585B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42CA623-4ECD-401C-A526-ED62A5250A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54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55123E-E137-6A3A-CD84-A58C2354E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1" y="0"/>
            <a:ext cx="12192000" cy="6857999"/>
          </a:xfrm>
          <a:prstGeom prst="rect">
            <a:avLst/>
          </a:prstGeom>
        </p:spPr>
      </p:pic>
      <p:pic>
        <p:nvPicPr>
          <p:cNvPr id="3" name="Ex. 1, p. 21">
            <a:hlinkClick r:id="" action="ppaction://media"/>
            <a:extLst>
              <a:ext uri="{FF2B5EF4-FFF2-40B4-BE49-F238E27FC236}">
                <a16:creationId xmlns:a16="http://schemas.microsoft.com/office/drawing/2014/main" id="{F1632F93-408A-D25F-3854-91C21D2B7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6439" y="1066387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AAF779-49F3-AB08-D0A4-5EEB4C83BEEA}"/>
              </a:ext>
            </a:extLst>
          </p:cNvPr>
          <p:cNvSpPr txBox="1"/>
          <p:nvPr/>
        </p:nvSpPr>
        <p:spPr>
          <a:xfrm>
            <a:off x="3696755" y="135802"/>
            <a:ext cx="50185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the music. </a:t>
            </a:r>
          </a:p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country does it remind you of?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DF73BE-D18C-4FD6-A145-347F6309A6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7550" y="966799"/>
            <a:ext cx="3350152" cy="4247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3B01C4-AF34-5C86-FC29-3607ACD7B8C5}"/>
              </a:ext>
            </a:extLst>
          </p:cNvPr>
          <p:cNvSpPr txBox="1"/>
          <p:nvPr/>
        </p:nvSpPr>
        <p:spPr>
          <a:xfrm>
            <a:off x="2944793" y="5337778"/>
            <a:ext cx="61756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 capitals of these countries? What are the </a:t>
            </a: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Symbols of Ireland?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8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95FB42-9D0A-DCBD-0D17-B6EF10ACF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EFB64E-44E8-0FAE-CD83-FFBFBB338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537" y="1747836"/>
            <a:ext cx="5966233" cy="51242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533730-FF88-C03E-1DA0-25BD4B6BEBA2}"/>
              </a:ext>
            </a:extLst>
          </p:cNvPr>
          <p:cNvSpPr txBox="1"/>
          <p:nvPr/>
        </p:nvSpPr>
        <p:spPr>
          <a:xfrm>
            <a:off x="3808162" y="262550"/>
            <a:ext cx="45756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the picture? What can you see? </a:t>
            </a: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will be the topic of our lesson?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83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C575F93-B4FB-7D9F-9E53-7F2B2CB9C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769" y="4340887"/>
            <a:ext cx="2517224" cy="16747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54B08E3-4CD0-ADBA-98FA-B9466CF54D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78" r="55281"/>
          <a:stretch/>
        </p:blipFill>
        <p:spPr bwMode="auto">
          <a:xfrm>
            <a:off x="299286" y="1874449"/>
            <a:ext cx="2064190" cy="170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2AFDC2-12AA-2D46-B611-A6EC94AD7069}"/>
              </a:ext>
            </a:extLst>
          </p:cNvPr>
          <p:cNvSpPr txBox="1"/>
          <p:nvPr/>
        </p:nvSpPr>
        <p:spPr>
          <a:xfrm>
            <a:off x="4378493" y="289712"/>
            <a:ext cx="3405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 the picture and the words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737F8B6-BE0B-1703-1F78-C7FF82C8EBFB}"/>
              </a:ext>
            </a:extLst>
          </p:cNvPr>
          <p:cNvSpPr/>
          <p:nvPr/>
        </p:nvSpPr>
        <p:spPr>
          <a:xfrm>
            <a:off x="775970" y="722966"/>
            <a:ext cx="1297274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crock</a:t>
            </a:r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D6020D7-572B-AEFB-F85A-24DF7D93F6D3}"/>
              </a:ext>
            </a:extLst>
          </p:cNvPr>
          <p:cNvSpPr/>
          <p:nvPr/>
        </p:nvSpPr>
        <p:spPr>
          <a:xfrm>
            <a:off x="660902" y="1261450"/>
            <a:ext cx="1437257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folk tales</a:t>
            </a:r>
            <a:endParaRPr lang="ru-RU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70080FA-7167-E1EF-1FA0-510208ECC023}"/>
              </a:ext>
            </a:extLst>
          </p:cNvPr>
          <p:cNvSpPr/>
          <p:nvPr/>
        </p:nvSpPr>
        <p:spPr>
          <a:xfrm>
            <a:off x="2679826" y="1261825"/>
            <a:ext cx="1297274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treasure</a:t>
            </a: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5D5D513-7310-8C21-078D-703BA971CC89}"/>
              </a:ext>
            </a:extLst>
          </p:cNvPr>
          <p:cNvSpPr/>
          <p:nvPr/>
        </p:nvSpPr>
        <p:spPr>
          <a:xfrm>
            <a:off x="4630999" y="1265977"/>
            <a:ext cx="1206241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warrior</a:t>
            </a:r>
            <a:endParaRPr lang="ru-RU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C2F08DA-5083-C11D-DCF0-951E1494F576}"/>
              </a:ext>
            </a:extLst>
          </p:cNvPr>
          <p:cNvSpPr/>
          <p:nvPr/>
        </p:nvSpPr>
        <p:spPr>
          <a:xfrm>
            <a:off x="6418907" y="1261450"/>
            <a:ext cx="1276539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noble</a:t>
            </a:r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035E12-1AF2-0216-855F-01A5F879AC7D}"/>
              </a:ext>
            </a:extLst>
          </p:cNvPr>
          <p:cNvSpPr/>
          <p:nvPr/>
        </p:nvSpPr>
        <p:spPr>
          <a:xfrm>
            <a:off x="8293440" y="1261450"/>
            <a:ext cx="1276540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entertain</a:t>
            </a:r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44BE39C5-1CBB-892F-E500-160314CD57AA}"/>
              </a:ext>
            </a:extLst>
          </p:cNvPr>
          <p:cNvSpPr/>
          <p:nvPr/>
        </p:nvSpPr>
        <p:spPr>
          <a:xfrm>
            <a:off x="10036299" y="1261450"/>
            <a:ext cx="1775989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obstacles</a:t>
            </a:r>
            <a:endParaRPr lang="ru-RU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873E938-D04B-63B3-95F5-F7D158D08CD6}"/>
              </a:ext>
            </a:extLst>
          </p:cNvPr>
          <p:cNvSpPr/>
          <p:nvPr/>
        </p:nvSpPr>
        <p:spPr>
          <a:xfrm>
            <a:off x="10256912" y="691455"/>
            <a:ext cx="1304364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beast</a:t>
            </a:r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D001A0E-799D-E06C-ED7F-048553FE137F}"/>
              </a:ext>
            </a:extLst>
          </p:cNvPr>
          <p:cNvSpPr/>
          <p:nvPr/>
        </p:nvSpPr>
        <p:spPr>
          <a:xfrm>
            <a:off x="8333275" y="691455"/>
            <a:ext cx="1382174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endParaRPr lang="ru-RU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CE60133-23CB-3609-B7B5-8DBC37902732}"/>
              </a:ext>
            </a:extLst>
          </p:cNvPr>
          <p:cNvSpPr/>
          <p:nvPr/>
        </p:nvSpPr>
        <p:spPr>
          <a:xfrm>
            <a:off x="6229011" y="698627"/>
            <a:ext cx="1775989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overcome</a:t>
            </a:r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5DB0CCA-7A34-9DCD-2E2B-EAB20C9599A9}"/>
              </a:ext>
            </a:extLst>
          </p:cNvPr>
          <p:cNvSpPr/>
          <p:nvPr/>
        </p:nvSpPr>
        <p:spPr>
          <a:xfrm>
            <a:off x="4305374" y="691455"/>
            <a:ext cx="1775989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endParaRPr lang="ru-RU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320686B6-1EDB-8072-E8DA-55B72E56EB06}"/>
              </a:ext>
            </a:extLst>
          </p:cNvPr>
          <p:cNvSpPr/>
          <p:nvPr/>
        </p:nvSpPr>
        <p:spPr>
          <a:xfrm>
            <a:off x="2679826" y="702019"/>
            <a:ext cx="1297274" cy="3711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saint</a:t>
            </a:r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8BEAFE2-1C1F-EDC9-AD0D-6C5447B06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059" y="1959116"/>
            <a:ext cx="1541041" cy="141756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78ADB74-C79C-310C-C9A7-6FD63E55A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0921" y="4431482"/>
            <a:ext cx="2005893" cy="1516455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1B66D05-F5CA-217C-6871-E2ABE637EC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7240" y="1874449"/>
            <a:ext cx="1974426" cy="169752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C01B180-C12D-4532-6F1F-2340CA2D3C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161" y="4254005"/>
            <a:ext cx="1540456" cy="169280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5E6985A-4455-2BE7-EF53-204C8926A1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8158" y="4272021"/>
            <a:ext cx="1674793" cy="167479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BFE6CF0-DA5E-0222-329D-7BC2AFC739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186" y="1929514"/>
            <a:ext cx="1674793" cy="167479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A39E63B-314E-557F-DC61-3D931B58454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8997"/>
          <a:stretch/>
        </p:blipFill>
        <p:spPr>
          <a:xfrm>
            <a:off x="5295896" y="4339919"/>
            <a:ext cx="2328898" cy="152098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C1ACB4A-1F85-025B-BAE1-602F819FE76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667"/>
          <a:stretch/>
        </p:blipFill>
        <p:spPr>
          <a:xfrm>
            <a:off x="9715448" y="1874449"/>
            <a:ext cx="2096840" cy="1597207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A7DCBDB-6F78-3901-C77E-87EE00BC06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6710" y="4426954"/>
            <a:ext cx="2029735" cy="152098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4065A8D-3364-C196-17B2-6B325C73A3E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51225" y="2213073"/>
            <a:ext cx="2256659" cy="130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8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-0.31081 0.41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47" y="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2.59259E-6 L 0.13737 0.412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62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2643 0.330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1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1713 L -0.32422 0.406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7 -0.0199 L 0.29752 0.331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1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-0.00638 0.338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1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7 L -0.64935 0.6881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74" y="3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-0.0711 0.780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3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0.3957 0.7856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3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81481E-6 L -0.06054 0.7692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4" y="3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58333 0.6881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3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7 L 0.3056 0.6881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3" y="3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487DCB-E7E4-5A89-ED03-B7B29A6EB51B}"/>
              </a:ext>
            </a:extLst>
          </p:cNvPr>
          <p:cNvSpPr txBox="1"/>
          <p:nvPr/>
        </p:nvSpPr>
        <p:spPr>
          <a:xfrm>
            <a:off x="416458" y="1937442"/>
            <a:ext cx="11561275" cy="6673943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told us a story.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 love listening to Irish folk tales.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It's important to respect tradition.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Many people pray to saints for help.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The warriors fought bravely in battle.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We should overcome  challenges bravely.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Obstacles can make us stronger.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There are many mythical beasts in legends.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There are many mythical beasts in legends.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It's noble to help those in need.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It's noble to help those in need.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Comedians entertain us with their jokes.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Honesty and kindness are important values.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Pirates search for treasure on deserted islands.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My grandmother keeps her homemade jam in a crock.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3CE1F-F1C7-7D69-2482-D2324F1DA3F2}"/>
              </a:ext>
            </a:extLst>
          </p:cNvPr>
          <p:cNvSpPr txBox="1"/>
          <p:nvPr/>
        </p:nvSpPr>
        <p:spPr>
          <a:xfrm>
            <a:off x="416458" y="935267"/>
            <a:ext cx="115612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 in the gaps: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obstacles, 	noble, 	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	overcome,		tradition,		warriors, folk tales	, 	entertain, 		values, 	saints,		treasure, 		crock beasts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C240E5D-7971-C68A-291D-D46B08350F6A}"/>
              </a:ext>
            </a:extLst>
          </p:cNvPr>
          <p:cNvSpPr/>
          <p:nvPr/>
        </p:nvSpPr>
        <p:spPr>
          <a:xfrm>
            <a:off x="1312752" y="2082297"/>
            <a:ext cx="1276539" cy="3621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C43BB45-C1E1-0641-72AD-8F7A91D8287D}"/>
              </a:ext>
            </a:extLst>
          </p:cNvPr>
          <p:cNvSpPr/>
          <p:nvPr/>
        </p:nvSpPr>
        <p:spPr>
          <a:xfrm>
            <a:off x="3675707" y="2679826"/>
            <a:ext cx="1294645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C47ABD9-A4CB-EFE9-D5FF-2693E6BB8827}"/>
              </a:ext>
            </a:extLst>
          </p:cNvPr>
          <p:cNvSpPr/>
          <p:nvPr/>
        </p:nvSpPr>
        <p:spPr>
          <a:xfrm>
            <a:off x="3775295" y="3240303"/>
            <a:ext cx="1195057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03FD5BD-EE98-314E-CCAF-6B98F6376AFA}"/>
              </a:ext>
            </a:extLst>
          </p:cNvPr>
          <p:cNvSpPr/>
          <p:nvPr/>
        </p:nvSpPr>
        <p:spPr>
          <a:xfrm>
            <a:off x="3358836" y="3788876"/>
            <a:ext cx="787651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A471735-4884-1A28-FC08-2DB978E37A79}"/>
              </a:ext>
            </a:extLst>
          </p:cNvPr>
          <p:cNvSpPr/>
          <p:nvPr/>
        </p:nvSpPr>
        <p:spPr>
          <a:xfrm>
            <a:off x="1312752" y="4349353"/>
            <a:ext cx="1131684" cy="3621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F61D92F-7967-6DE4-ED37-9C6E4A9C2F51}"/>
              </a:ext>
            </a:extLst>
          </p:cNvPr>
          <p:cNvSpPr/>
          <p:nvPr/>
        </p:nvSpPr>
        <p:spPr>
          <a:xfrm>
            <a:off x="2163778" y="4882670"/>
            <a:ext cx="1276539" cy="3621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EFE38BA-1F56-0BC4-3297-A7364A19583B}"/>
              </a:ext>
            </a:extLst>
          </p:cNvPr>
          <p:cNvSpPr/>
          <p:nvPr/>
        </p:nvSpPr>
        <p:spPr>
          <a:xfrm>
            <a:off x="751438" y="5424793"/>
            <a:ext cx="1276539" cy="3621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0CF44114-5CAD-2E54-77BA-8F30F5513935}"/>
              </a:ext>
            </a:extLst>
          </p:cNvPr>
          <p:cNvSpPr/>
          <p:nvPr/>
        </p:nvSpPr>
        <p:spPr>
          <a:xfrm>
            <a:off x="3911097" y="5939424"/>
            <a:ext cx="787651" cy="3621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C2033A81-CBC3-EF0A-CF86-E63AB0000D64}"/>
              </a:ext>
            </a:extLst>
          </p:cNvPr>
          <p:cNvSpPr/>
          <p:nvPr/>
        </p:nvSpPr>
        <p:spPr>
          <a:xfrm>
            <a:off x="6907794" y="2082297"/>
            <a:ext cx="706170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80FCFB36-B0BB-42EA-E66C-3FCBB1C4B39D}"/>
              </a:ext>
            </a:extLst>
          </p:cNvPr>
          <p:cNvSpPr/>
          <p:nvPr/>
        </p:nvSpPr>
        <p:spPr>
          <a:xfrm>
            <a:off x="8059091" y="2649271"/>
            <a:ext cx="1075856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F479E4F-E863-D079-FF5B-14BF724700C9}"/>
              </a:ext>
            </a:extLst>
          </p:cNvPr>
          <p:cNvSpPr/>
          <p:nvPr/>
        </p:nvSpPr>
        <p:spPr>
          <a:xfrm>
            <a:off x="6189548" y="3715068"/>
            <a:ext cx="992865" cy="46625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E5486B64-43D1-CCE4-42D0-BFC45EE0490B}"/>
              </a:ext>
            </a:extLst>
          </p:cNvPr>
          <p:cNvSpPr/>
          <p:nvPr/>
        </p:nvSpPr>
        <p:spPr>
          <a:xfrm>
            <a:off x="8827128" y="4322193"/>
            <a:ext cx="986828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D4E11F83-E664-A98A-B430-505409074B72}"/>
              </a:ext>
            </a:extLst>
          </p:cNvPr>
          <p:cNvSpPr/>
          <p:nvPr/>
        </p:nvSpPr>
        <p:spPr>
          <a:xfrm>
            <a:off x="7260879" y="5939424"/>
            <a:ext cx="787651" cy="38929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087D45-423E-C615-EF6F-3DE68A36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2BA701-C1EC-B2D7-D0C9-5D5FA96AB54E}"/>
              </a:ext>
            </a:extLst>
          </p:cNvPr>
          <p:cNvSpPr txBox="1"/>
          <p:nvPr/>
        </p:nvSpPr>
        <p:spPr>
          <a:xfrm>
            <a:off x="3015559" y="0"/>
            <a:ext cx="61608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You Tell which Sentences are </a:t>
            </a:r>
          </a:p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 and which are False?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5FAA7C-47A1-9DB0-5345-983C351FCD62}"/>
              </a:ext>
            </a:extLst>
          </p:cNvPr>
          <p:cNvSpPr txBox="1"/>
          <p:nvPr/>
        </p:nvSpPr>
        <p:spPr>
          <a:xfrm>
            <a:off x="3082329" y="908778"/>
            <a:ext cx="561088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The best way to spend a cold, winter night in Ireland is to go to a cafe. 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type of sweets.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Ireland has a tradition of storytelling.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Myths and legends are stories about ordinary people.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Finn Mac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Cumhal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a king of Ireland.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Folk tales teach moral values.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The Leprechaun is a type of giant.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The Leprechaun makes shoes and has a hidden treasure.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If you catch the Leprechaun, it will give you its treasure willingly.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The Leprechaun is a friendly creature.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ru-RU" sz="20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4791A3-97F2-7A0C-C19F-6AF9139A2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158" y="1231272"/>
            <a:ext cx="560219" cy="5602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6B0A544-F500-8EE5-4C84-2878B1FED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3709" y="1511050"/>
            <a:ext cx="554784" cy="56088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E3A84D-E11C-52E9-A443-66A5413BF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3378" y="1872020"/>
            <a:ext cx="554784" cy="56088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BBEC112-776D-1A8E-511C-E6DCCA717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220" y="2569138"/>
            <a:ext cx="554784" cy="5608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D9D5DE9-3C64-CE74-FB9D-70E51FD39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606" y="2868118"/>
            <a:ext cx="554784" cy="5608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E983825-5556-4C29-AE00-A936E8019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1994" y="3222061"/>
            <a:ext cx="554784" cy="5608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46AE60-A8CC-12FA-A35E-0053C9929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7187" y="4361723"/>
            <a:ext cx="554784" cy="56088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34F4AFE-9F20-6CA1-1821-E138E0CD2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063" y="3618337"/>
            <a:ext cx="554784" cy="56088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D738E14-4C0B-2659-7707-1D7D2D1F4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475" y="5022626"/>
            <a:ext cx="554784" cy="56088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89B9CDA-E83E-63C4-69FC-1F7F76951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405" y="5374758"/>
            <a:ext cx="554784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1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30BF4B-FA4A-51F2-61AF-1DFCBF9C5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1A1AB9-3687-397A-DB4F-0E1F51735CFD}"/>
              </a:ext>
            </a:extLst>
          </p:cNvPr>
          <p:cNvSpPr txBox="1"/>
          <p:nvPr/>
        </p:nvSpPr>
        <p:spPr>
          <a:xfrm>
            <a:off x="3098549" y="1079533"/>
            <a:ext cx="575574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Emma: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"I love listening to stories on a winter night in Ireland! It's so cozy by the fire and the stories about mythical creatures are funny. My granddad told me one that made me laugh so hard!"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Luke: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"I don't really care about listening to stories on a cold winter night. I'd rather be playing football with my friends or just chilling on my phone. Stories are boring and not interesting."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Sophia: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"I like the idea of spending winter nights with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but sitting down for hours doesn't seem very appealing. However, being cozy by the fire sounds nice, so maybe I would try it out if I had the chance."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"Listening to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a winter night in Ireland is magical! The stories transport you to another world entirely. Whenever I listen to 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Seanachai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 feel like I'm living the story alongside the characters.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4DFB0E-0E07-40C5-1280-6F0AF3236ECB}"/>
              </a:ext>
            </a:extLst>
          </p:cNvPr>
          <p:cNvSpPr txBox="1"/>
          <p:nvPr/>
        </p:nvSpPr>
        <p:spPr>
          <a:xfrm>
            <a:off x="3872620" y="277061"/>
            <a:ext cx="40808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 Opinions, One Discussion. Let's Go!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99366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87</TotalTime>
  <Words>573</Words>
  <Application>Microsoft Office PowerPoint</Application>
  <PresentationFormat>Широкоэкранный</PresentationFormat>
  <Paragraphs>57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 Калашников</dc:creator>
  <cp:lastModifiedBy>Анатолий Калашников</cp:lastModifiedBy>
  <cp:revision>1</cp:revision>
  <dcterms:created xsi:type="dcterms:W3CDTF">2023-10-01T15:25:56Z</dcterms:created>
  <dcterms:modified xsi:type="dcterms:W3CDTF">2023-10-01T16:53:53Z</dcterms:modified>
</cp:coreProperties>
</file>