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BAB76-BE99-4C8E-B18E-70694CF9F0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5A9BC-CF57-418E-86FC-608C6213E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658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05A9BC-CF57-418E-86FC-608C6213EC8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37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D3F1E-FB27-64CD-49CA-018AEDB57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0D37FC-CCF9-E0A2-447C-2B7A62707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CBC700-FDDF-860F-5FC8-37CC27BC4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DC4EDF-A540-0850-7EC1-164253141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7256E3-7D17-278D-96D5-1E5D3A48C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940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C1B0B-A010-C79C-8DAE-1850040A1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9999EB-79C4-61DE-9976-CB59F65D32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30BB1B-2BE4-843C-B336-FEBC65F3B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918866-50AC-5CE8-0A8A-BBD9E8DDC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70E3B7-EF2B-1679-DE0A-70D9C6F4C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72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E2B2562-F0FB-79BA-84AD-43217BBC6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6E0463-E884-EB83-824D-C1A0A56256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B85C44-D92C-9EFF-0159-51637C5C0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25339D-045E-D7AB-1C0A-DCBAB0CC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193C0E-D9CD-CDF5-ECEF-F6927C338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89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3ABEDF-97A6-0783-D250-F9D61EE50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810274-64C7-0048-74D4-32F0B8C5A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A29549-70D4-F221-55D6-315DCF425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DFC273-9F7B-5141-FB88-AF111FAD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14BF07-D0C7-72CE-47F5-AD82B637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403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FED2D-18A2-3947-222E-0F069AFDC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7DCCA5-0707-9C94-1F06-B71DBB2A8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8C4D34-E214-1226-EA6B-345242F70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03C645-2493-4E39-9F1D-BCBFCDF6B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65735E-2B4D-5D94-FF38-831178A6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526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DDB730-4274-371B-FBCA-1CC84B804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A096D0-AB22-7141-D14B-5AF9B989BA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ECAA84-37EC-4771-D615-343EE16300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2DFCFF-8DD1-7BA6-0F55-683BA560A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BD3D02-D2B0-41EA-2AAF-3D6AC3A1D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64ED25-6D5A-0CF5-CADB-5E9EB9F63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6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22C554-3D14-7DF3-ED86-3C3699904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DCA31D-C45B-36A7-7387-9A2369AE1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88FDE7B-43DF-5554-1485-8F3D3CDAD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3747BD6-62BB-A7BF-D768-416A9F9F7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DA75628-6FC2-C86A-B4C5-0223FA241A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CEF74A-2F7A-FD65-6517-CA233EFF4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06D7CDA-D22B-4C83-4787-E623E8F25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F8AF342-98E5-F713-3FEE-95AF5BD29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37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4D572-61E5-E07D-FEE7-D0FD57A55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B93A0A-24F4-82B6-6885-D1043120F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ECE52EA-C805-A0D1-CE47-63683F18F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F51158-DD2F-DBD9-B632-667D8E0F2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594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DD53DA-9CB1-956C-52BC-9EE11E849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DF32CE-843C-C0A7-6EDA-5C46F304A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CAC5D1-6E0A-08EF-FE10-479780B3A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60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345237-8A68-A0A9-36E0-D8675EF9E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FBDDDA-A50E-A90D-DFB7-B41917C76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A53F7A-09C3-A60B-C694-470061A95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D080A6-B62B-FFBF-5011-469A1949D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E63468-8831-C18A-37EF-36E8A9D0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201115-C8FB-4BBB-98D6-E753E112A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04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70D3C-168B-7218-FEBF-AE0DCFEF5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AAA35E4-0007-F553-E621-6E18B2976F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3CD107-42D6-348A-384C-BF22C2B99B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38A6C7-9928-91F0-6646-D4E1D3920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8DBCD5-EF22-C4A6-B3E8-BEE537ADB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A13CA50-A218-5D3D-D6F1-C103ABB65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01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49D21-A720-DF42-5B07-AAAD7E2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29701F-A1AF-098E-17C6-94017EEF8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994BC5-3E97-0BA1-3F4D-3D9194555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5BC13-F0DD-485F-81CC-D11F25977A0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7D18A1-3610-9AD9-DDC4-C6084591E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190498-329B-A98E-7AF9-7F232C8754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3DEA2-1905-4246-BF0B-279CBA200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4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10C8F-3498-39A9-C5CC-C12037337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6490" y="487881"/>
            <a:ext cx="11206066" cy="23876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депрессия. 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Преобразования Ф. Рузвельта в США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D2E54F-9FFC-B68A-3D32-A7D380764A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2219" r="9853" b="13750"/>
          <a:stretch/>
        </p:blipFill>
        <p:spPr>
          <a:xfrm>
            <a:off x="1431462" y="2978704"/>
            <a:ext cx="2890552" cy="33914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2D9910-C815-4A4F-2C42-3F20F17370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924" t="31837" r="30739" b="27210"/>
          <a:stretch/>
        </p:blipFill>
        <p:spPr>
          <a:xfrm>
            <a:off x="7431448" y="2978704"/>
            <a:ext cx="3582956" cy="339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94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F34734-0A0E-0AB9-2B3E-45841962BC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245" t="24626" r="54770" b="31565"/>
          <a:stretch/>
        </p:blipFill>
        <p:spPr>
          <a:xfrm>
            <a:off x="130627" y="662473"/>
            <a:ext cx="4038097" cy="55330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9E020F-B8F2-B01F-F164-3F2D82C0C4DE}"/>
              </a:ext>
            </a:extLst>
          </p:cNvPr>
          <p:cNvSpPr txBox="1"/>
          <p:nvPr/>
        </p:nvSpPr>
        <p:spPr>
          <a:xfrm>
            <a:off x="4292082" y="146313"/>
            <a:ext cx="789991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курса Рузвельта: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поддержка большинства населения страны;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ограничение всевластия монополии (недовольства)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1936 г. Рузвельт был снова избран президентом США и  продолжил преобразования: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жизни большинства американцев вырос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Повысилась покупательная способность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сбывать больше продукции.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Рузвельт боролся и за расширение внешних рынков, в частности, для этого он дипломатически признал СССР в 1933 г. </a:t>
            </a:r>
          </a:p>
          <a:p>
            <a:pPr algn="just"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Происходило сращивание теперь уже равноправных правящих групп — монополистического капитала и  бюрократии.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651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C3AB1-9AD0-957C-41B1-9D654353D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555" y="-1293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государства в экономике стран Европы и Латинской Америки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F27B1F-3259-9AA4-3639-FE8383E5FE0D}"/>
              </a:ext>
            </a:extLst>
          </p:cNvPr>
          <p:cNvSpPr txBox="1"/>
          <p:nvPr/>
        </p:nvSpPr>
        <p:spPr>
          <a:xfrm>
            <a:off x="223935" y="1119673"/>
            <a:ext cx="11681926" cy="3371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Демократический вариант регулирования экономики: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Швеция и Дания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 2-й половине ХХ в. «шведский социализм» — решении проблем капитализма за счёт перераспределения доходов в пользу трудящихся и уязвимых слоёв населения);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(1936 г. коалиция социалистов и коммунистов, известная как Народный фронт во главе с Л. Блюмом. Политика государственного регулирования экономики получила во Франции наименование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дирижизм);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 второй половине 1930-х гг. вернулись консерваторы);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Латинская Америка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Мексике были национализированы нефтяная промышленность и железные дороги, а большая часть помещичьих земель передана крестьянам).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A9514B-ACCA-C30B-DE77-8C3B4A2E34E0}"/>
              </a:ext>
            </a:extLst>
          </p:cNvPr>
          <p:cNvSpPr txBox="1"/>
          <p:nvPr/>
        </p:nvSpPr>
        <p:spPr>
          <a:xfrm>
            <a:off x="912845" y="4665306"/>
            <a:ext cx="103663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 в  странах Запада, направленные на регулирование рыночной экономики, способствовали смягчению последствий Великой депрессии в конце 1930-х гг.</a:t>
            </a:r>
          </a:p>
        </p:txBody>
      </p:sp>
    </p:spTree>
    <p:extLst>
      <p:ext uri="{BB962C8B-B14F-4D97-AF65-F5344CB8AC3E}">
        <p14:creationId xmlns:p14="http://schemas.microsoft.com/office/powerpoint/2010/main" val="815476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B7A8E0-CFF8-295F-F771-74CA1E997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03" y="314065"/>
            <a:ext cx="11888755" cy="515367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 к уроку: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Объясните слова Рузвельта: «Если я  буду плохим президентом США, то я буду последним их президентом».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Почему в  условиях недоедания миллионов американцев администрация Ф. Рузвельта поощряла уничтожение продовольствия?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81717B-ABBE-C73C-B273-2292E3B45B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64" t="36327" r="50638" b="31973"/>
          <a:stretch/>
        </p:blipFill>
        <p:spPr>
          <a:xfrm>
            <a:off x="3051110" y="3293704"/>
            <a:ext cx="5393094" cy="351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49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15757D-7A63-F864-0946-44E6D9ADB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44" y="1890794"/>
            <a:ext cx="6214188" cy="46606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1D191-3293-49E0-5CD2-9CEB34B36A99}"/>
              </a:ext>
            </a:extLst>
          </p:cNvPr>
          <p:cNvSpPr txBox="1"/>
          <p:nvPr/>
        </p:nvSpPr>
        <p:spPr>
          <a:xfrm>
            <a:off x="922175" y="158620"/>
            <a:ext cx="10347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айдите в мультфильме художественные образы депрессии</a:t>
            </a:r>
            <a:endParaRPr lang="en-US" sz="36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923CC-3AF2-DD7C-4847-6658E6453636}"/>
              </a:ext>
            </a:extLst>
          </p:cNvPr>
          <p:cNvSpPr txBox="1"/>
          <p:nvPr/>
        </p:nvSpPr>
        <p:spPr>
          <a:xfrm>
            <a:off x="6746032" y="4817917"/>
            <a:ext cx="43200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«Три поросенка» 1933 г., Уолт Дисней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53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9F9A2E-5EE5-0608-595D-CA2549C2E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025B6C-D5C4-F9EA-6970-D0596C96B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041" y="1555037"/>
            <a:ext cx="11450216" cy="435133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7, прочитать; вопросы к параграфу устно.</a:t>
            </a:r>
          </a:p>
          <a:p>
            <a:pPr marL="514350" indent="-514350">
              <a:lnSpc>
                <a:spcPct val="150000"/>
              </a:lnSpc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выучить даты и понятия (Великая депрессия, мафия, дирижизм).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38DB6-80CB-C2C5-CDA2-E3ED9C84BE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26" t="46803" r="64337" b="33868"/>
          <a:stretch/>
        </p:blipFill>
        <p:spPr>
          <a:xfrm>
            <a:off x="3368350" y="3238598"/>
            <a:ext cx="5075853" cy="327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5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9A76A9-C522-6A0F-553E-0D6EBF1A1E01}"/>
              </a:ext>
            </a:extLst>
          </p:cNvPr>
          <p:cNvSpPr txBox="1"/>
          <p:nvPr/>
        </p:nvSpPr>
        <p:spPr>
          <a:xfrm>
            <a:off x="3032449" y="144626"/>
            <a:ext cx="1060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1929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рухнул финансовый рынок США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B930449-D467-C2C2-9F97-3F2481713861}"/>
              </a:ext>
            </a:extLst>
          </p:cNvPr>
          <p:cNvSpPr/>
          <p:nvPr/>
        </p:nvSpPr>
        <p:spPr>
          <a:xfrm>
            <a:off x="298579" y="961052"/>
            <a:ext cx="4002833" cy="18194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тыс. банков закрылось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обесценивание акций на 40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млрд.долл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миллионы потеряли свои вклады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C9C71DD7-6DEB-B4A4-69A1-C4099129785E}"/>
              </a:ext>
            </a:extLst>
          </p:cNvPr>
          <p:cNvSpPr/>
          <p:nvPr/>
        </p:nvSpPr>
        <p:spPr>
          <a:xfrm>
            <a:off x="5122506" y="1590868"/>
            <a:ext cx="1399592" cy="279918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165ABA-B2ED-D2E2-92A6-53D5079C1F6C}"/>
              </a:ext>
            </a:extLst>
          </p:cNvPr>
          <p:cNvSpPr/>
          <p:nvPr/>
        </p:nvSpPr>
        <p:spPr>
          <a:xfrm>
            <a:off x="7289444" y="961052"/>
            <a:ext cx="4002833" cy="18194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Запада, лишившись вложений,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рухнула</a:t>
            </a:r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:a16="http://schemas.microsoft.com/office/drawing/2014/main" id="{BD1A015D-A77E-142D-C0F1-37475183A9FA}"/>
              </a:ext>
            </a:extLst>
          </p:cNvPr>
          <p:cNvSpPr/>
          <p:nvPr/>
        </p:nvSpPr>
        <p:spPr>
          <a:xfrm rot="16200000">
            <a:off x="5684678" y="-2544925"/>
            <a:ext cx="387221" cy="11308703"/>
          </a:xfrm>
          <a:prstGeom prst="leftBrac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ADA3295-C2B7-27E8-EA44-91F953874EBB}"/>
              </a:ext>
            </a:extLst>
          </p:cNvPr>
          <p:cNvSpPr/>
          <p:nvPr/>
        </p:nvSpPr>
        <p:spPr>
          <a:xfrm>
            <a:off x="606490" y="3573624"/>
            <a:ext cx="10776857" cy="27058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Промыш.производство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США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сокр.в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раза;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автомобилей в 5 раз;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Увеличилась безработица</a:t>
            </a:r>
          </a:p>
        </p:txBody>
      </p:sp>
      <p:sp>
        <p:nvSpPr>
          <p:cNvPr id="17" name="Правая фигурная скобка 16">
            <a:extLst>
              <a:ext uri="{FF2B5EF4-FFF2-40B4-BE49-F238E27FC236}">
                <a16:creationId xmlns:a16="http://schemas.microsoft.com/office/drawing/2014/main" id="{99460D1C-7772-3092-FA4B-62982C6BE05C}"/>
              </a:ext>
            </a:extLst>
          </p:cNvPr>
          <p:cNvSpPr/>
          <p:nvPr/>
        </p:nvSpPr>
        <p:spPr>
          <a:xfrm>
            <a:off x="6587412" y="4170784"/>
            <a:ext cx="298580" cy="1586204"/>
          </a:xfrm>
          <a:prstGeom prst="righ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1C77E-CD85-F3ED-FF9C-6C427BD432AF}"/>
              </a:ext>
            </a:extLst>
          </p:cNvPr>
          <p:cNvSpPr txBox="1"/>
          <p:nvPr/>
        </p:nvSpPr>
        <p:spPr>
          <a:xfrm>
            <a:off x="7119256" y="3751217"/>
            <a:ext cx="40681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Величайший кризис мировой экономики</a:t>
            </a:r>
          </a:p>
          <a:p>
            <a:pPr algn="ctr"/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депрессия</a:t>
            </a:r>
          </a:p>
        </p:txBody>
      </p:sp>
    </p:spTree>
    <p:extLst>
      <p:ext uri="{BB962C8B-B14F-4D97-AF65-F5344CB8AC3E}">
        <p14:creationId xmlns:p14="http://schemas.microsoft.com/office/powerpoint/2010/main" val="3719262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F2914-48EB-4C49-8793-14C31A212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506" y="-17605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мирового кризиса: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C84213-19B1-3602-E177-EE89ACD394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8" t="22880" r="58753" b="4014"/>
          <a:stretch/>
        </p:blipFill>
        <p:spPr>
          <a:xfrm>
            <a:off x="7884367" y="662473"/>
            <a:ext cx="4152122" cy="57899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A0815F-E7F9-3F2E-C337-6042E07D3464}"/>
              </a:ext>
            </a:extLst>
          </p:cNvPr>
          <p:cNvSpPr txBox="1"/>
          <p:nvPr/>
        </p:nvSpPr>
        <p:spPr>
          <a:xfrm>
            <a:off x="251926" y="867747"/>
            <a:ext cx="7156579" cy="611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нерегулируемое развитие мирового рынка;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кризис перепроизводства;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искусственные операции с  акциями и ценными бумагами.</a:t>
            </a: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1933 г.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биржевая активность в США полностью замерла, банки не работали, производители не знали, где брать капиталы для развития и  куда сбывать продукцию. Люди, потерявшие работу, вклады или часть зарплаты, не могли больше покупать товары. Образовался замкнутый круг.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940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065842-0742-619D-4FF2-B1E0DF82E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54" y="166979"/>
            <a:ext cx="8178839" cy="31360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88378C-16DD-5779-6985-784BD43DE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220" y="3429000"/>
            <a:ext cx="9471307" cy="326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2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24A5ED-B7ED-AA22-8BC2-FBD2479F4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Социально-политические последствия Великой депрессии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F94D38-9489-1493-3A9F-7CAEF571D17A}"/>
              </a:ext>
            </a:extLst>
          </p:cNvPr>
          <p:cNvSpPr txBox="1"/>
          <p:nvPr/>
        </p:nvSpPr>
        <p:spPr>
          <a:xfrm>
            <a:off x="0" y="972231"/>
            <a:ext cx="12344400" cy="5831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жизнь людей снизился катастрофически;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толпы бродили в поисках заработка;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выросла роль мафии («теневой бизнес» - торговля спиртным (в 1920 г. «сухой» закон).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рабочие, безработные и разорившиеся мелкие предприниматели всё активнее стали выступать против общественного устройства, которое довело их до полуголодного состояния.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росло влияние коммунистов и  фашистов;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массовые забастовки.</a:t>
            </a:r>
          </a:p>
        </p:txBody>
      </p:sp>
    </p:spTree>
    <p:extLst>
      <p:ext uri="{BB962C8B-B14F-4D97-AF65-F5344CB8AC3E}">
        <p14:creationId xmlns:p14="http://schemas.microsoft.com/office/powerpoint/2010/main" val="3571991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942D2-FB15-2EA0-2F75-8902FA9D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0187"/>
            <a:ext cx="11049000" cy="6425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«Новый курс» Ф. Рузвельта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5D630-5B7E-8A26-D520-5AC79DBFA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34" y="3914535"/>
            <a:ext cx="6046238" cy="18984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1933  г.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Ф. Рузвельт - президент. </a:t>
            </a:r>
          </a:p>
          <a:p>
            <a:pPr marL="0" indent="0" algn="just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Рузвельт располагал поддержкой конгресса и приступил к реформам.</a:t>
            </a:r>
          </a:p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026BAB-AF7A-D7E1-93CA-C56C439DBDEF}"/>
              </a:ext>
            </a:extLst>
          </p:cNvPr>
          <p:cNvSpPr txBox="1"/>
          <p:nvPr/>
        </p:nvSpPr>
        <p:spPr>
          <a:xfrm>
            <a:off x="223934" y="1207282"/>
            <a:ext cx="195942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Эк. кризис</a:t>
            </a: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DE8E1929-FE36-780C-A92E-F9D20F90D51E}"/>
              </a:ext>
            </a:extLst>
          </p:cNvPr>
          <p:cNvSpPr/>
          <p:nvPr/>
        </p:nvSpPr>
        <p:spPr>
          <a:xfrm rot="20991044">
            <a:off x="2304661" y="1091866"/>
            <a:ext cx="1586204" cy="2308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00C159-8C74-7FC9-7F6A-2BD8F3B89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89917">
            <a:off x="2299296" y="1568098"/>
            <a:ext cx="1591194" cy="4572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5E84E6-8D46-BAAA-D197-4A8012FA14B2}"/>
              </a:ext>
            </a:extLst>
          </p:cNvPr>
          <p:cNvSpPr txBox="1"/>
          <p:nvPr/>
        </p:nvSpPr>
        <p:spPr>
          <a:xfrm>
            <a:off x="4170783" y="787117"/>
            <a:ext cx="508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Диктатура (авторитарные методы в экономике)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175FFD-472B-4570-8A69-60B116D15A84}"/>
              </a:ext>
            </a:extLst>
          </p:cNvPr>
          <p:cNvSpPr txBox="1"/>
          <p:nvPr/>
        </p:nvSpPr>
        <p:spPr>
          <a:xfrm>
            <a:off x="4170783" y="1607551"/>
            <a:ext cx="508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Государственное регулирование хозяйства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EE10521-6376-DADD-C508-B2DE7D1012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855"/>
          <a:stretch/>
        </p:blipFill>
        <p:spPr>
          <a:xfrm>
            <a:off x="6428792" y="2522523"/>
            <a:ext cx="5291657" cy="411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02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EC1DD5-082F-EEBF-976B-0B3E44126CF1}"/>
              </a:ext>
            </a:extLst>
          </p:cNvPr>
          <p:cNvSpPr txBox="1"/>
          <p:nvPr/>
        </p:nvSpPr>
        <p:spPr>
          <a:xfrm>
            <a:off x="108857" y="-237186"/>
            <a:ext cx="11905861" cy="623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dirty="0"/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реформа: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(аудит) банков, банки должны были доказать государству свою кредитоспособность;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количества банков;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банковские вклады должны были страховаться;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государственного регулирования.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/>
          </a:p>
          <a:p>
            <a:pPr>
              <a:lnSpc>
                <a:spcPct val="150000"/>
              </a:lnSpc>
            </a:pPr>
            <a:endParaRPr lang="ru-RU" dirty="0"/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62987C-75F0-0139-5DCB-D6D8BA5883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7" t="12653" r="59614" b="15271"/>
          <a:stretch/>
        </p:blipFill>
        <p:spPr>
          <a:xfrm>
            <a:off x="8722838" y="1595535"/>
            <a:ext cx="3291880" cy="462577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3B9EF6-9303-74D4-ED33-9BF425867F86}"/>
              </a:ext>
            </a:extLst>
          </p:cNvPr>
          <p:cNvSpPr txBox="1"/>
          <p:nvPr/>
        </p:nvSpPr>
        <p:spPr>
          <a:xfrm>
            <a:off x="5290457" y="5744260"/>
            <a:ext cx="37229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Нью-Йоркская фондовая биржа</a:t>
            </a:r>
          </a:p>
        </p:txBody>
      </p:sp>
    </p:spTree>
    <p:extLst>
      <p:ext uri="{BB962C8B-B14F-4D97-AF65-F5344CB8AC3E}">
        <p14:creationId xmlns:p14="http://schemas.microsoft.com/office/powerpoint/2010/main" val="664365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B4A72C1-F65A-0425-A75F-298F4B160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88" y="258081"/>
            <a:ext cx="6560975" cy="612405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реформы: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ограничение рабочего дня и установление минимального размера зарплаты;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законы об обязательном заключении коллективных договоров между профсоюзами и предпринимателями и об обязательном страховании рабочих.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гарантировались государственная пенсия по старости и инвалидности, пособие по безработице.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988DC7-D04B-09AE-40FE-62EF9420D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937" y="897227"/>
            <a:ext cx="4812268" cy="484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98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5CF1901-6C4E-5B93-2D32-D21033EA3D77}"/>
              </a:ext>
            </a:extLst>
          </p:cNvPr>
          <p:cNvSpPr txBox="1"/>
          <p:nvPr/>
        </p:nvSpPr>
        <p:spPr>
          <a:xfrm>
            <a:off x="-1" y="1343608"/>
            <a:ext cx="7081936" cy="4539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рынков сбыта продукции, сокращение «лишнего» производства;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уровня цен;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строительство дорог и  других сооружений силами безработных;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отменён «сухой закон»;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усилена борьба с мафией.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DCC496-AA26-BD13-9890-6FEA43C3E8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17" t="3465" r="5058" b="50000"/>
          <a:stretch/>
        </p:blipFill>
        <p:spPr>
          <a:xfrm>
            <a:off x="7165910" y="578498"/>
            <a:ext cx="4926564" cy="42633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FD6206-7CF5-5817-6691-E4D395A99A39}"/>
              </a:ext>
            </a:extLst>
          </p:cNvPr>
          <p:cNvSpPr txBox="1"/>
          <p:nvPr/>
        </p:nvSpPr>
        <p:spPr>
          <a:xfrm>
            <a:off x="7567127" y="5080367"/>
            <a:ext cx="4282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дороги в США, 1933 г.</a:t>
            </a:r>
          </a:p>
        </p:txBody>
      </p:sp>
    </p:spTree>
    <p:extLst>
      <p:ext uri="{BB962C8B-B14F-4D97-AF65-F5344CB8AC3E}">
        <p14:creationId xmlns:p14="http://schemas.microsoft.com/office/powerpoint/2010/main" val="25747602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654</Words>
  <Application>Microsoft Office PowerPoint</Application>
  <PresentationFormat>Широкоэкранный</PresentationFormat>
  <Paragraphs>76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Великая депрессия.  Преобразования Ф. Рузвельта в США</vt:lpstr>
      <vt:lpstr>Презентация PowerPoint</vt:lpstr>
      <vt:lpstr>Причины мирового кризиса: </vt:lpstr>
      <vt:lpstr>Презентация PowerPoint</vt:lpstr>
      <vt:lpstr>Социально-политические последствия Великой депрессии</vt:lpstr>
      <vt:lpstr>«Новый курс» Ф. Рузвельта</vt:lpstr>
      <vt:lpstr>Презентация PowerPoint</vt:lpstr>
      <vt:lpstr>Презентация PowerPoint</vt:lpstr>
      <vt:lpstr>Презентация PowerPoint</vt:lpstr>
      <vt:lpstr>Презентация PowerPoint</vt:lpstr>
      <vt:lpstr>Роль государства в экономике стран Европы и Латинской Америки</vt:lpstr>
      <vt:lpstr>Презентация PowerPoint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Юрий</dc:creator>
  <cp:lastModifiedBy>Юрий Юрий</cp:lastModifiedBy>
  <cp:revision>10</cp:revision>
  <dcterms:created xsi:type="dcterms:W3CDTF">2023-10-01T15:36:39Z</dcterms:created>
  <dcterms:modified xsi:type="dcterms:W3CDTF">2023-10-01T16:54:01Z</dcterms:modified>
</cp:coreProperties>
</file>