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90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9F33B-1EF7-4D24-8D4D-8670E72479BB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D2357-CF77-463C-8246-1B135FDCD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734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6CCEF-6CC6-4724-87BA-0CA71C3A8559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96123-42CC-4A83-9C54-43F5A494E877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BCFA5-E6DA-4F8A-82C7-4B3BDD5D33CD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8387-0777-42DB-93CE-A06616574BC4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68968-354E-486F-B933-E84F5B63F236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3B4A7-A581-4E94-8A12-0423D48253A8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AAAC-C10D-47BD-8C89-7F8B67F7A4BF}" type="datetime1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81DCC-CBC4-4224-A3A9-4FFFDF7B8F34}" type="datetime1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25A4B-7041-4DA2-B5E1-086996735B85}" type="datetime1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FC42-C6B5-4A9A-BDB5-717077D73AA2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5CA6-CCC1-4463-AE7B-DC0C02EFD3CB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2A5A76E-557C-4FC8-99F5-D7965365A060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Петрова Г.В.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80B8611-F860-4145-8897-B6B96C9F37A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Комбинаторное правило умножения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3A01D-213D-434D-92A4-9E51BC9CB769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75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Комбинаторное правило умножения для нескольких типов предметов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Чтобы </a:t>
            </a:r>
            <a:r>
              <a:rPr lang="ru-RU" dirty="0"/>
              <a:t>найти число различных упорядоченных комбинаций из предметов нескольких типов, нужно перемножить количества предметов каждого типа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</a:t>
            </a:r>
            <a:endParaRPr lang="ru-RU" dirty="0"/>
          </a:p>
          <a:p>
            <a:r>
              <a:rPr lang="ru-RU" dirty="0"/>
              <a:t>Понятие «предмет» тут условное. В качестве предмета может выступать элемент некоторого множества.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32766-3FDA-47F7-8285-62E869BC3E3C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26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Пример 4</a:t>
            </a:r>
            <a:r>
              <a:rPr lang="ru-RU" dirty="0"/>
              <a:t>. Три раза бросают игральный кубик и четыре раза – монету. Сколько элементарных исходов в этом эксперименте?</a:t>
            </a:r>
          </a:p>
          <a:p>
            <a:r>
              <a:rPr lang="ru-RU" dirty="0" smtClean="0"/>
              <a:t>Ответ: 6*6*6*2*2*2*2=???</a:t>
            </a:r>
          </a:p>
          <a:p>
            <a:r>
              <a:rPr lang="ru-RU" dirty="0" smtClean="0"/>
              <a:t>3456</a:t>
            </a:r>
            <a:endParaRPr lang="ru-RU" dirty="0"/>
          </a:p>
        </p:txBody>
      </p:sp>
      <p:pic>
        <p:nvPicPr>
          <p:cNvPr id="5122" name="Picture 2" descr="http://www.mag-zodiak.ru/images/cms/data/import_files/95/kosti_igral_nye_bol_shie_ka01_ki1_1_40_vlds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05064"/>
            <a:ext cx="2520280" cy="232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6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0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2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4" descr="https://kollekcioner24.ru/image/cache/catalog/image/cache/catalog/5-1997-1000x1000.webp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46" name="Picture 26" descr="https://avatars.mds.yandex.net/i?id=067e159581e9f318d1eb4dae060203b8_l-5333380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029" y="4747659"/>
            <a:ext cx="1390666" cy="13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6" descr="https://avatars.mds.yandex.net/i?id=067e159581e9f318d1eb4dae060203b8_l-5333380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70467"/>
            <a:ext cx="1390666" cy="13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6" descr="https://avatars.mds.yandex.net/i?id=067e159581e9f318d1eb4dae060203b8_l-5333380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454" y="3400517"/>
            <a:ext cx="1390666" cy="13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6" descr="https://avatars.mds.yandex.net/i?id=067e159581e9f318d1eb4dae060203b8_l-5333380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71559"/>
            <a:ext cx="1390666" cy="13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C8440-63A0-4863-A1BF-ADF24DD1885C}" type="datetime1">
              <a:rPr lang="ru-RU" smtClean="0"/>
              <a:t>01.10.2023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13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Комбинаторное правило умножения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Пример 5. </a:t>
            </a:r>
            <a:r>
              <a:rPr lang="ru-RU" sz="2000" dirty="0"/>
              <a:t>Государственные регистрационные автомобильные номера в России состоят из буквы, трёх цифр, еще двух букв и номера региона. Буквы и цифры могут повторяться. Буквы берутся не всякие. Можно использовать только 12 букв: А, В, Е, К, М, Н, О, Р, С, Т, У, Х. (Почему именно эти буквы? Попробуйте догадаться). Цифры можно брать любые от 0 до 9. В качестве номера региона для московских автомобилей используется одно из чисел 77, 99, 97, 177, 199, 197, 777 или 799. Сколько всего можно составить регистрационных номеров для автомобилей в Москве</a:t>
            </a:r>
            <a:r>
              <a:rPr lang="ru-RU" sz="2000" dirty="0" smtClean="0"/>
              <a:t>?</a:t>
            </a:r>
          </a:p>
          <a:p>
            <a:r>
              <a:rPr lang="ru-RU" sz="2000" dirty="0" smtClean="0"/>
              <a:t>Ответ: 12*10*10*10*12*12*8=???</a:t>
            </a:r>
          </a:p>
          <a:p>
            <a:r>
              <a:rPr lang="ru-RU" sz="2000" dirty="0" smtClean="0"/>
              <a:t>13 824 </a:t>
            </a:r>
            <a:r>
              <a:rPr lang="ru-RU" sz="2000" dirty="0"/>
              <a:t>000 вариантов</a:t>
            </a:r>
            <a:endParaRPr lang="ru-RU" sz="2000" dirty="0"/>
          </a:p>
        </p:txBody>
      </p:sp>
      <p:pic>
        <p:nvPicPr>
          <p:cNvPr id="6146" name="Picture 2" descr="https://gruzorazbor.ru/wp-content/uploads/2021/04/Registracionnyy_nomer_avtomobilya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301208"/>
            <a:ext cx="4039798" cy="123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BFE72-1E0A-4288-88E5-CE6F178C082F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6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Пример 6. </a:t>
            </a:r>
            <a:r>
              <a:rPr lang="ru-RU" dirty="0"/>
              <a:t>В летнем лагере на экскурсию детям выдали сухие пайки, состоящие из йогурта, упаковки вафель и сока. Известно, что для сухих пайков в столовую завезли йогурты со вкусом банана, клубники и смородины, упаковки вафель – сливочные, шоколадные, ореховые и лимонные, и сок – яблочный и апельсиновый. Могло ли оказаться так, что в отряде из 22 детей все сухие пайки оказались разные?</a:t>
            </a:r>
          </a:p>
          <a:p>
            <a:r>
              <a:rPr lang="ru-RU" dirty="0" smtClean="0"/>
              <a:t>Ответ: Да </a:t>
            </a:r>
          </a:p>
          <a:p>
            <a:r>
              <a:rPr lang="ru-RU" dirty="0" smtClean="0"/>
              <a:t>3*4*2=24</a:t>
            </a:r>
            <a:endParaRPr lang="ru-RU" dirty="0"/>
          </a:p>
        </p:txBody>
      </p:sp>
      <p:pic>
        <p:nvPicPr>
          <p:cNvPr id="7170" name="Picture 2" descr="https://xn-----7kcubtkskmenc2a4a8j.xn--p1ai/wp-content/uploads/2020/03/IRP-Armejskie-bud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941168"/>
            <a:ext cx="1410916" cy="141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AE0A-E5C4-4DB2-818A-2940727C7D3B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0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Пример 7</a:t>
            </a:r>
            <a:r>
              <a:rPr lang="ru-RU" dirty="0"/>
              <a:t>. Сколько различных четырехзначных чисел можно составить из шести карточек с цифрами </a:t>
            </a:r>
            <a:r>
              <a:rPr lang="ru-RU" dirty="0" smtClean="0"/>
              <a:t>так, чтобы они не повторялись</a:t>
            </a:r>
          </a:p>
          <a:p>
            <a:endParaRPr lang="ru-RU" dirty="0"/>
          </a:p>
          <a:p>
            <a:r>
              <a:rPr lang="ru-RU" dirty="0" smtClean="0"/>
              <a:t>Ответ: 6*5*4*3=???</a:t>
            </a:r>
          </a:p>
          <a:p>
            <a:r>
              <a:rPr lang="ru-RU" dirty="0" smtClean="0"/>
              <a:t>360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image6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2160" y="3356992"/>
            <a:ext cx="2491988" cy="1746498"/>
          </a:xfrm>
          <a:prstGeom prst="rect">
            <a:avLst/>
          </a:prstGeo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3AB89-6EDE-47A1-8CE3-14E73E60162B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0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927" y="1340768"/>
            <a:ext cx="8229600" cy="4876800"/>
          </a:xfrm>
        </p:spPr>
        <p:txBody>
          <a:bodyPr/>
          <a:lstStyle/>
          <a:p>
            <a:r>
              <a:rPr lang="ru-RU" b="1" dirty="0"/>
              <a:t>Пример 8</a:t>
            </a:r>
            <a:r>
              <a:rPr lang="ru-RU" dirty="0"/>
              <a:t>. На плоскости отмечены </a:t>
            </a:r>
            <a:r>
              <a:rPr lang="ru-RU" dirty="0" smtClean="0"/>
              <a:t>четыре точки:       </a:t>
            </a:r>
            <a:r>
              <a:rPr lang="ru-RU" i="1" dirty="0"/>
              <a:t>А, В, С, </a:t>
            </a:r>
            <a:r>
              <a:rPr lang="ru-RU" i="1" dirty="0" smtClean="0"/>
              <a:t>D</a:t>
            </a:r>
            <a:r>
              <a:rPr lang="ru-RU" dirty="0" smtClean="0"/>
              <a:t>. </a:t>
            </a:r>
            <a:r>
              <a:rPr lang="ru-RU" dirty="0"/>
              <a:t>Сколько различных отрезков можно провести с концами в этих точках</a:t>
            </a:r>
            <a:r>
              <a:rPr lang="ru-RU" dirty="0" smtClean="0"/>
              <a:t>?</a:t>
            </a:r>
          </a:p>
          <a:p>
            <a:r>
              <a:rPr lang="ru-RU" dirty="0" smtClean="0"/>
              <a:t>Ответ по рассуждениям: 4*3=12</a:t>
            </a:r>
          </a:p>
          <a:p>
            <a:r>
              <a:rPr lang="ru-RU" dirty="0" smtClean="0"/>
              <a:t>Начертим и проверим:</a:t>
            </a:r>
          </a:p>
          <a:p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148064" y="5301208"/>
            <a:ext cx="199256" cy="1992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444208" y="4077073"/>
            <a:ext cx="216024" cy="23279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483768" y="5733256"/>
            <a:ext cx="199256" cy="1992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87624" y="4309865"/>
            <a:ext cx="199256" cy="1992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8" idx="6"/>
            <a:endCxn id="6" idx="3"/>
          </p:cNvCxnSpPr>
          <p:nvPr/>
        </p:nvCxnSpPr>
        <p:spPr>
          <a:xfrm flipV="1">
            <a:off x="2683024" y="5471284"/>
            <a:ext cx="2494220" cy="361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8" idx="5"/>
          </p:cNvCxnSpPr>
          <p:nvPr/>
        </p:nvCxnSpPr>
        <p:spPr>
          <a:xfrm>
            <a:off x="1214482" y="4434645"/>
            <a:ext cx="1439362" cy="14686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" idx="6"/>
          </p:cNvCxnSpPr>
          <p:nvPr/>
        </p:nvCxnSpPr>
        <p:spPr>
          <a:xfrm>
            <a:off x="1187624" y="4409493"/>
            <a:ext cx="4159696" cy="9913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8" idx="6"/>
          </p:cNvCxnSpPr>
          <p:nvPr/>
        </p:nvCxnSpPr>
        <p:spPr>
          <a:xfrm flipV="1">
            <a:off x="2683024" y="4253845"/>
            <a:ext cx="3911406" cy="157903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7" idx="4"/>
          </p:cNvCxnSpPr>
          <p:nvPr/>
        </p:nvCxnSpPr>
        <p:spPr>
          <a:xfrm flipV="1">
            <a:off x="5197098" y="4309865"/>
            <a:ext cx="1355122" cy="109097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7" idx="3"/>
          </p:cNvCxnSpPr>
          <p:nvPr/>
        </p:nvCxnSpPr>
        <p:spPr>
          <a:xfrm flipV="1">
            <a:off x="1336286" y="4275773"/>
            <a:ext cx="5139558" cy="18090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948264" y="3017203"/>
            <a:ext cx="20162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мы допустили ошибку – один и тот же отрезок учитывали два раза. </a:t>
            </a:r>
          </a:p>
          <a:p>
            <a:r>
              <a:rPr lang="ru-RU" dirty="0" smtClean="0"/>
              <a:t>Например, отрезок с концами </a:t>
            </a:r>
            <a:r>
              <a:rPr lang="ru-RU" i="1" dirty="0" smtClean="0"/>
              <a:t>А </a:t>
            </a:r>
            <a:r>
              <a:rPr lang="ru-RU" dirty="0" smtClean="0"/>
              <a:t>и </a:t>
            </a:r>
            <a:r>
              <a:rPr lang="ru-RU" i="1" dirty="0" smtClean="0"/>
              <a:t>В </a:t>
            </a:r>
            <a:r>
              <a:rPr lang="ru-RU" dirty="0" smtClean="0"/>
              <a:t>мы посчитали дважды: как отрезок </a:t>
            </a:r>
            <a:r>
              <a:rPr lang="ru-RU" i="1" dirty="0" smtClean="0"/>
              <a:t>АВ </a:t>
            </a:r>
            <a:r>
              <a:rPr lang="ru-RU" dirty="0" smtClean="0"/>
              <a:t>и как отрезок </a:t>
            </a:r>
            <a:r>
              <a:rPr lang="ru-RU" i="1" dirty="0" smtClean="0"/>
              <a:t>ВА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A743-C2FC-4F88-981A-CB731A204FDC}" type="datetime1">
              <a:rPr lang="ru-RU" smtClean="0"/>
              <a:t>01.10.2023</a:t>
            </a:fld>
            <a:endParaRPr lang="ru-RU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9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с учебником: </a:t>
            </a:r>
          </a:p>
          <a:p>
            <a:r>
              <a:rPr lang="ru-RU" dirty="0" smtClean="0"/>
              <a:t>139</a:t>
            </a:r>
          </a:p>
          <a:p>
            <a:r>
              <a:rPr lang="ru-RU" dirty="0" smtClean="0"/>
              <a:t>140</a:t>
            </a:r>
          </a:p>
          <a:p>
            <a:r>
              <a:rPr lang="ru-RU" dirty="0" smtClean="0"/>
              <a:t>141</a:t>
            </a:r>
          </a:p>
          <a:p>
            <a:r>
              <a:rPr lang="ru-RU" dirty="0" smtClean="0"/>
              <a:t>142</a:t>
            </a:r>
          </a:p>
          <a:p>
            <a:r>
              <a:rPr lang="ru-RU" dirty="0" smtClean="0"/>
              <a:t>143</a:t>
            </a:r>
          </a:p>
          <a:p>
            <a:r>
              <a:rPr lang="ru-RU" dirty="0" smtClean="0"/>
              <a:t>144</a:t>
            </a:r>
          </a:p>
          <a:p>
            <a:r>
              <a:rPr lang="ru-RU" dirty="0" smtClean="0"/>
              <a:t>145</a:t>
            </a:r>
          </a:p>
          <a:p>
            <a:r>
              <a:rPr lang="ru-RU" dirty="0" smtClean="0"/>
              <a:t>Домашнее задание: №146 п. 59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158B9-5B15-4884-B99D-31175581820A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1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устно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 smtClean="0"/>
              <a:t>Сколько трехзначных чисел можно составить, используя только 0 и 1?</a:t>
            </a:r>
          </a:p>
          <a:p>
            <a:pPr marL="0" indent="0">
              <a:buNone/>
            </a:pPr>
            <a:r>
              <a:rPr lang="ru-RU" sz="3600" dirty="0" smtClean="0"/>
              <a:t>Ответ: 4</a:t>
            </a:r>
          </a:p>
          <a:p>
            <a:r>
              <a:rPr lang="ru-RU" dirty="0" smtClean="0"/>
              <a:t>100</a:t>
            </a:r>
          </a:p>
          <a:p>
            <a:r>
              <a:rPr lang="ru-RU" dirty="0" smtClean="0"/>
              <a:t>101</a:t>
            </a:r>
          </a:p>
          <a:p>
            <a:r>
              <a:rPr lang="ru-RU" dirty="0" smtClean="0"/>
              <a:t>110</a:t>
            </a:r>
          </a:p>
          <a:p>
            <a:r>
              <a:rPr lang="ru-RU" dirty="0" smtClean="0"/>
              <a:t>111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FE828-DD9F-4F81-BB4F-5385C48552B0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24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устно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Красная шапочка идет от домика мамы к домику бабушки. Красная Шапочка может идти только по дорожкам слева направо. Сколько вариантов у Красной Шапочки</a:t>
            </a:r>
            <a:r>
              <a:rPr lang="ru-RU" dirty="0" smtClean="0"/>
              <a:t>?</a:t>
            </a:r>
          </a:p>
          <a:p>
            <a:r>
              <a:rPr lang="ru-RU" dirty="0" smtClean="0"/>
              <a:t>Ответ: 3*4=12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 descr="https://polinka.top/uploads/posts/2023-05/1684541066_polinka-top-p-kartinka-malenkii-domik-dlya-detei-vkontak-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75448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2.static1-sima-land.com/items/2926686/0/700-n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59424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atherineasquithgallery.com/uploads/posts/2021-02/1612911208_88-p-fon-dlya-krasnoi-shapochki-1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24944"/>
            <a:ext cx="1296144" cy="166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2380129" y="5015753"/>
            <a:ext cx="1788459" cy="309282"/>
          </a:xfrm>
          <a:custGeom>
            <a:avLst/>
            <a:gdLst>
              <a:gd name="connsiteX0" fmla="*/ 0 w 1788459"/>
              <a:gd name="connsiteY0" fmla="*/ 309282 h 309282"/>
              <a:gd name="connsiteX1" fmla="*/ 67236 w 1788459"/>
              <a:gd name="connsiteY1" fmla="*/ 255494 h 309282"/>
              <a:gd name="connsiteX2" fmla="*/ 107577 w 1788459"/>
              <a:gd name="connsiteY2" fmla="*/ 215153 h 309282"/>
              <a:gd name="connsiteX3" fmla="*/ 215153 w 1788459"/>
              <a:gd name="connsiteY3" fmla="*/ 161365 h 309282"/>
              <a:gd name="connsiteX4" fmla="*/ 268942 w 1788459"/>
              <a:gd name="connsiteY4" fmla="*/ 134471 h 309282"/>
              <a:gd name="connsiteX5" fmla="*/ 309283 w 1788459"/>
              <a:gd name="connsiteY5" fmla="*/ 107576 h 309282"/>
              <a:gd name="connsiteX6" fmla="*/ 349624 w 1788459"/>
              <a:gd name="connsiteY6" fmla="*/ 94129 h 309282"/>
              <a:gd name="connsiteX7" fmla="*/ 443753 w 1788459"/>
              <a:gd name="connsiteY7" fmla="*/ 67235 h 309282"/>
              <a:gd name="connsiteX8" fmla="*/ 484095 w 1788459"/>
              <a:gd name="connsiteY8" fmla="*/ 40341 h 309282"/>
              <a:gd name="connsiteX9" fmla="*/ 712695 w 1788459"/>
              <a:gd name="connsiteY9" fmla="*/ 13447 h 309282"/>
              <a:gd name="connsiteX10" fmla="*/ 1008530 w 1788459"/>
              <a:gd name="connsiteY10" fmla="*/ 0 h 309282"/>
              <a:gd name="connsiteX11" fmla="*/ 1331259 w 1788459"/>
              <a:gd name="connsiteY11" fmla="*/ 13447 h 309282"/>
              <a:gd name="connsiteX12" fmla="*/ 1385047 w 1788459"/>
              <a:gd name="connsiteY12" fmla="*/ 26894 h 309282"/>
              <a:gd name="connsiteX13" fmla="*/ 1506071 w 1788459"/>
              <a:gd name="connsiteY13" fmla="*/ 53788 h 309282"/>
              <a:gd name="connsiteX14" fmla="*/ 1546412 w 1788459"/>
              <a:gd name="connsiteY14" fmla="*/ 80682 h 309282"/>
              <a:gd name="connsiteX15" fmla="*/ 1586753 w 1788459"/>
              <a:gd name="connsiteY15" fmla="*/ 94129 h 309282"/>
              <a:gd name="connsiteX16" fmla="*/ 1653989 w 1788459"/>
              <a:gd name="connsiteY16" fmla="*/ 147918 h 309282"/>
              <a:gd name="connsiteX17" fmla="*/ 1667436 w 1788459"/>
              <a:gd name="connsiteY17" fmla="*/ 188259 h 309282"/>
              <a:gd name="connsiteX18" fmla="*/ 1707777 w 1788459"/>
              <a:gd name="connsiteY18" fmla="*/ 215153 h 309282"/>
              <a:gd name="connsiteX19" fmla="*/ 1775012 w 1788459"/>
              <a:gd name="connsiteY19" fmla="*/ 295835 h 309282"/>
              <a:gd name="connsiteX20" fmla="*/ 1788459 w 1788459"/>
              <a:gd name="connsiteY20" fmla="*/ 295835 h 30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88459" h="309282">
                <a:moveTo>
                  <a:pt x="0" y="309282"/>
                </a:moveTo>
                <a:cubicBezTo>
                  <a:pt x="22412" y="291353"/>
                  <a:pt x="45636" y="274394"/>
                  <a:pt x="67236" y="255494"/>
                </a:cubicBezTo>
                <a:cubicBezTo>
                  <a:pt x="81548" y="242971"/>
                  <a:pt x="91533" y="225363"/>
                  <a:pt x="107577" y="215153"/>
                </a:cubicBezTo>
                <a:cubicBezTo>
                  <a:pt x="141400" y="193629"/>
                  <a:pt x="179294" y="179294"/>
                  <a:pt x="215153" y="161365"/>
                </a:cubicBezTo>
                <a:cubicBezTo>
                  <a:pt x="233083" y="152400"/>
                  <a:pt x="252263" y="145591"/>
                  <a:pt x="268942" y="134471"/>
                </a:cubicBezTo>
                <a:cubicBezTo>
                  <a:pt x="282389" y="125506"/>
                  <a:pt x="294828" y="114804"/>
                  <a:pt x="309283" y="107576"/>
                </a:cubicBezTo>
                <a:cubicBezTo>
                  <a:pt x="321961" y="101237"/>
                  <a:pt x="335995" y="98023"/>
                  <a:pt x="349624" y="94129"/>
                </a:cubicBezTo>
                <a:cubicBezTo>
                  <a:pt x="369731" y="88384"/>
                  <a:pt x="422258" y="77982"/>
                  <a:pt x="443753" y="67235"/>
                </a:cubicBezTo>
                <a:cubicBezTo>
                  <a:pt x="458208" y="60007"/>
                  <a:pt x="468763" y="45452"/>
                  <a:pt x="484095" y="40341"/>
                </a:cubicBezTo>
                <a:cubicBezTo>
                  <a:pt x="523751" y="27122"/>
                  <a:pt x="700800" y="14168"/>
                  <a:pt x="712695" y="13447"/>
                </a:cubicBezTo>
                <a:cubicBezTo>
                  <a:pt x="811228" y="7475"/>
                  <a:pt x="909918" y="4482"/>
                  <a:pt x="1008530" y="0"/>
                </a:cubicBezTo>
                <a:cubicBezTo>
                  <a:pt x="1116106" y="4482"/>
                  <a:pt x="1223863" y="5776"/>
                  <a:pt x="1331259" y="13447"/>
                </a:cubicBezTo>
                <a:cubicBezTo>
                  <a:pt x="1349693" y="14764"/>
                  <a:pt x="1367006" y="22885"/>
                  <a:pt x="1385047" y="26894"/>
                </a:cubicBezTo>
                <a:cubicBezTo>
                  <a:pt x="1538691" y="61037"/>
                  <a:pt x="1374894" y="20994"/>
                  <a:pt x="1506071" y="53788"/>
                </a:cubicBezTo>
                <a:cubicBezTo>
                  <a:pt x="1519518" y="62753"/>
                  <a:pt x="1531957" y="73454"/>
                  <a:pt x="1546412" y="80682"/>
                </a:cubicBezTo>
                <a:cubicBezTo>
                  <a:pt x="1559090" y="87021"/>
                  <a:pt x="1575685" y="85274"/>
                  <a:pt x="1586753" y="94129"/>
                </a:cubicBezTo>
                <a:cubicBezTo>
                  <a:pt x="1673644" y="163643"/>
                  <a:pt x="1552590" y="114119"/>
                  <a:pt x="1653989" y="147918"/>
                </a:cubicBezTo>
                <a:cubicBezTo>
                  <a:pt x="1658471" y="161365"/>
                  <a:pt x="1658581" y="177191"/>
                  <a:pt x="1667436" y="188259"/>
                </a:cubicBezTo>
                <a:cubicBezTo>
                  <a:pt x="1677532" y="200879"/>
                  <a:pt x="1696349" y="203725"/>
                  <a:pt x="1707777" y="215153"/>
                </a:cubicBezTo>
                <a:cubicBezTo>
                  <a:pt x="1776110" y="283486"/>
                  <a:pt x="1686895" y="229747"/>
                  <a:pt x="1775012" y="295835"/>
                </a:cubicBezTo>
                <a:cubicBezTo>
                  <a:pt x="1778598" y="298524"/>
                  <a:pt x="1783977" y="295835"/>
                  <a:pt x="1788459" y="295835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407024" y="5298141"/>
            <a:ext cx="1869141" cy="107606"/>
          </a:xfrm>
          <a:custGeom>
            <a:avLst/>
            <a:gdLst>
              <a:gd name="connsiteX0" fmla="*/ 0 w 1869141"/>
              <a:gd name="connsiteY0" fmla="*/ 53788 h 107606"/>
              <a:gd name="connsiteX1" fmla="*/ 806823 w 1869141"/>
              <a:gd name="connsiteY1" fmla="*/ 40341 h 107606"/>
              <a:gd name="connsiteX2" fmla="*/ 847164 w 1869141"/>
              <a:gd name="connsiteY2" fmla="*/ 26894 h 107606"/>
              <a:gd name="connsiteX3" fmla="*/ 1048870 w 1869141"/>
              <a:gd name="connsiteY3" fmla="*/ 13447 h 107606"/>
              <a:gd name="connsiteX4" fmla="*/ 1183341 w 1869141"/>
              <a:gd name="connsiteY4" fmla="*/ 0 h 107606"/>
              <a:gd name="connsiteX5" fmla="*/ 1640541 w 1869141"/>
              <a:gd name="connsiteY5" fmla="*/ 13447 h 107606"/>
              <a:gd name="connsiteX6" fmla="*/ 1748117 w 1869141"/>
              <a:gd name="connsiteY6" fmla="*/ 67235 h 107606"/>
              <a:gd name="connsiteX7" fmla="*/ 1801905 w 1869141"/>
              <a:gd name="connsiteY7" fmla="*/ 80683 h 107606"/>
              <a:gd name="connsiteX8" fmla="*/ 1869141 w 1869141"/>
              <a:gd name="connsiteY8" fmla="*/ 107577 h 10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9141" h="107606">
                <a:moveTo>
                  <a:pt x="0" y="53788"/>
                </a:moveTo>
                <a:lnTo>
                  <a:pt x="806823" y="40341"/>
                </a:lnTo>
                <a:cubicBezTo>
                  <a:pt x="820990" y="39891"/>
                  <a:pt x="833076" y="28459"/>
                  <a:pt x="847164" y="26894"/>
                </a:cubicBezTo>
                <a:cubicBezTo>
                  <a:pt x="914136" y="19453"/>
                  <a:pt x="981700" y="18821"/>
                  <a:pt x="1048870" y="13447"/>
                </a:cubicBezTo>
                <a:cubicBezTo>
                  <a:pt x="1093774" y="9855"/>
                  <a:pt x="1138517" y="4482"/>
                  <a:pt x="1183341" y="0"/>
                </a:cubicBezTo>
                <a:cubicBezTo>
                  <a:pt x="1335741" y="4482"/>
                  <a:pt x="1489144" y="-4576"/>
                  <a:pt x="1640541" y="13447"/>
                </a:cubicBezTo>
                <a:cubicBezTo>
                  <a:pt x="1680351" y="18186"/>
                  <a:pt x="1709223" y="57511"/>
                  <a:pt x="1748117" y="67235"/>
                </a:cubicBezTo>
                <a:cubicBezTo>
                  <a:pt x="1766046" y="71718"/>
                  <a:pt x="1784601" y="74194"/>
                  <a:pt x="1801905" y="80683"/>
                </a:cubicBezTo>
                <a:cubicBezTo>
                  <a:pt x="1878967" y="109582"/>
                  <a:pt x="1831341" y="107577"/>
                  <a:pt x="1869141" y="107577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407024" y="5351929"/>
            <a:ext cx="1680882" cy="430306"/>
          </a:xfrm>
          <a:custGeom>
            <a:avLst/>
            <a:gdLst>
              <a:gd name="connsiteX0" fmla="*/ 0 w 1680882"/>
              <a:gd name="connsiteY0" fmla="*/ 0 h 430306"/>
              <a:gd name="connsiteX1" fmla="*/ 107576 w 1680882"/>
              <a:gd name="connsiteY1" fmla="*/ 147918 h 430306"/>
              <a:gd name="connsiteX2" fmla="*/ 242047 w 1680882"/>
              <a:gd name="connsiteY2" fmla="*/ 282389 h 430306"/>
              <a:gd name="connsiteX3" fmla="*/ 282388 w 1680882"/>
              <a:gd name="connsiteY3" fmla="*/ 322730 h 430306"/>
              <a:gd name="connsiteX4" fmla="*/ 363070 w 1680882"/>
              <a:gd name="connsiteY4" fmla="*/ 349624 h 430306"/>
              <a:gd name="connsiteX5" fmla="*/ 403411 w 1680882"/>
              <a:gd name="connsiteY5" fmla="*/ 363071 h 430306"/>
              <a:gd name="connsiteX6" fmla="*/ 497541 w 1680882"/>
              <a:gd name="connsiteY6" fmla="*/ 389965 h 430306"/>
              <a:gd name="connsiteX7" fmla="*/ 793376 w 1680882"/>
              <a:gd name="connsiteY7" fmla="*/ 430306 h 430306"/>
              <a:gd name="connsiteX8" fmla="*/ 1075764 w 1680882"/>
              <a:gd name="connsiteY8" fmla="*/ 416859 h 430306"/>
              <a:gd name="connsiteX9" fmla="*/ 1183341 w 1680882"/>
              <a:gd name="connsiteY9" fmla="*/ 376518 h 430306"/>
              <a:gd name="connsiteX10" fmla="*/ 1237129 w 1680882"/>
              <a:gd name="connsiteY10" fmla="*/ 363071 h 430306"/>
              <a:gd name="connsiteX11" fmla="*/ 1344705 w 1680882"/>
              <a:gd name="connsiteY11" fmla="*/ 322730 h 430306"/>
              <a:gd name="connsiteX12" fmla="*/ 1425388 w 1680882"/>
              <a:gd name="connsiteY12" fmla="*/ 268942 h 430306"/>
              <a:gd name="connsiteX13" fmla="*/ 1452282 w 1680882"/>
              <a:gd name="connsiteY13" fmla="*/ 188259 h 430306"/>
              <a:gd name="connsiteX14" fmla="*/ 1465729 w 1680882"/>
              <a:gd name="connsiteY14" fmla="*/ 147918 h 430306"/>
              <a:gd name="connsiteX15" fmla="*/ 1506070 w 1680882"/>
              <a:gd name="connsiteY15" fmla="*/ 107577 h 430306"/>
              <a:gd name="connsiteX16" fmla="*/ 1546411 w 1680882"/>
              <a:gd name="connsiteY16" fmla="*/ 80683 h 430306"/>
              <a:gd name="connsiteX17" fmla="*/ 1640541 w 1680882"/>
              <a:gd name="connsiteY17" fmla="*/ 13447 h 430306"/>
              <a:gd name="connsiteX18" fmla="*/ 1680882 w 1680882"/>
              <a:gd name="connsiteY18" fmla="*/ 0 h 43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0882" h="430306">
                <a:moveTo>
                  <a:pt x="0" y="0"/>
                </a:moveTo>
                <a:cubicBezTo>
                  <a:pt x="72037" y="180095"/>
                  <a:pt x="-39048" y="-72018"/>
                  <a:pt x="107576" y="147918"/>
                </a:cubicBezTo>
                <a:cubicBezTo>
                  <a:pt x="251010" y="363068"/>
                  <a:pt x="62753" y="103095"/>
                  <a:pt x="242047" y="282389"/>
                </a:cubicBezTo>
                <a:cubicBezTo>
                  <a:pt x="255494" y="295836"/>
                  <a:pt x="265764" y="313495"/>
                  <a:pt x="282388" y="322730"/>
                </a:cubicBezTo>
                <a:cubicBezTo>
                  <a:pt x="307169" y="336497"/>
                  <a:pt x="336176" y="340659"/>
                  <a:pt x="363070" y="349624"/>
                </a:cubicBezTo>
                <a:lnTo>
                  <a:pt x="403411" y="363071"/>
                </a:lnTo>
                <a:cubicBezTo>
                  <a:pt x="435386" y="373729"/>
                  <a:pt x="463769" y="384336"/>
                  <a:pt x="497541" y="389965"/>
                </a:cubicBezTo>
                <a:cubicBezTo>
                  <a:pt x="593554" y="405967"/>
                  <a:pt x="695882" y="418119"/>
                  <a:pt x="793376" y="430306"/>
                </a:cubicBezTo>
                <a:cubicBezTo>
                  <a:pt x="887505" y="425824"/>
                  <a:pt x="981828" y="424374"/>
                  <a:pt x="1075764" y="416859"/>
                </a:cubicBezTo>
                <a:cubicBezTo>
                  <a:pt x="1134265" y="412179"/>
                  <a:pt x="1129004" y="396894"/>
                  <a:pt x="1183341" y="376518"/>
                </a:cubicBezTo>
                <a:cubicBezTo>
                  <a:pt x="1200645" y="370029"/>
                  <a:pt x="1219825" y="369560"/>
                  <a:pt x="1237129" y="363071"/>
                </a:cubicBezTo>
                <a:cubicBezTo>
                  <a:pt x="1377765" y="310332"/>
                  <a:pt x="1206640" y="357246"/>
                  <a:pt x="1344705" y="322730"/>
                </a:cubicBezTo>
                <a:cubicBezTo>
                  <a:pt x="1371599" y="304801"/>
                  <a:pt x="1415167" y="299606"/>
                  <a:pt x="1425388" y="268942"/>
                </a:cubicBezTo>
                <a:lnTo>
                  <a:pt x="1452282" y="188259"/>
                </a:lnTo>
                <a:cubicBezTo>
                  <a:pt x="1456764" y="174812"/>
                  <a:pt x="1455706" y="157941"/>
                  <a:pt x="1465729" y="147918"/>
                </a:cubicBezTo>
                <a:cubicBezTo>
                  <a:pt x="1479176" y="134471"/>
                  <a:pt x="1491461" y="119751"/>
                  <a:pt x="1506070" y="107577"/>
                </a:cubicBezTo>
                <a:cubicBezTo>
                  <a:pt x="1518485" y="97231"/>
                  <a:pt x="1532964" y="89648"/>
                  <a:pt x="1546411" y="80683"/>
                </a:cubicBezTo>
                <a:cubicBezTo>
                  <a:pt x="1568823" y="13448"/>
                  <a:pt x="1546411" y="44824"/>
                  <a:pt x="1640541" y="13447"/>
                </a:cubicBezTo>
                <a:lnTo>
                  <a:pt x="1680882" y="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141694" y="4666129"/>
            <a:ext cx="2366682" cy="739625"/>
          </a:xfrm>
          <a:custGeom>
            <a:avLst/>
            <a:gdLst>
              <a:gd name="connsiteX0" fmla="*/ 0 w 2366682"/>
              <a:gd name="connsiteY0" fmla="*/ 672353 h 739625"/>
              <a:gd name="connsiteX1" fmla="*/ 40341 w 2366682"/>
              <a:gd name="connsiteY1" fmla="*/ 605118 h 739625"/>
              <a:gd name="connsiteX2" fmla="*/ 53788 w 2366682"/>
              <a:gd name="connsiteY2" fmla="*/ 564777 h 739625"/>
              <a:gd name="connsiteX3" fmla="*/ 94130 w 2366682"/>
              <a:gd name="connsiteY3" fmla="*/ 551330 h 739625"/>
              <a:gd name="connsiteX4" fmla="*/ 174812 w 2366682"/>
              <a:gd name="connsiteY4" fmla="*/ 497542 h 739625"/>
              <a:gd name="connsiteX5" fmla="*/ 215153 w 2366682"/>
              <a:gd name="connsiteY5" fmla="*/ 470647 h 739625"/>
              <a:gd name="connsiteX6" fmla="*/ 309282 w 2366682"/>
              <a:gd name="connsiteY6" fmla="*/ 430306 h 739625"/>
              <a:gd name="connsiteX7" fmla="*/ 336177 w 2366682"/>
              <a:gd name="connsiteY7" fmla="*/ 403412 h 739625"/>
              <a:gd name="connsiteX8" fmla="*/ 416859 w 2366682"/>
              <a:gd name="connsiteY8" fmla="*/ 349624 h 739625"/>
              <a:gd name="connsiteX9" fmla="*/ 537882 w 2366682"/>
              <a:gd name="connsiteY9" fmla="*/ 268942 h 739625"/>
              <a:gd name="connsiteX10" fmla="*/ 618565 w 2366682"/>
              <a:gd name="connsiteY10" fmla="*/ 228600 h 739625"/>
              <a:gd name="connsiteX11" fmla="*/ 672353 w 2366682"/>
              <a:gd name="connsiteY11" fmla="*/ 201706 h 739625"/>
              <a:gd name="connsiteX12" fmla="*/ 753035 w 2366682"/>
              <a:gd name="connsiteY12" fmla="*/ 174812 h 739625"/>
              <a:gd name="connsiteX13" fmla="*/ 779930 w 2366682"/>
              <a:gd name="connsiteY13" fmla="*/ 147918 h 739625"/>
              <a:gd name="connsiteX14" fmla="*/ 806824 w 2366682"/>
              <a:gd name="connsiteY14" fmla="*/ 107577 h 739625"/>
              <a:gd name="connsiteX15" fmla="*/ 887506 w 2366682"/>
              <a:gd name="connsiteY15" fmla="*/ 53789 h 739625"/>
              <a:gd name="connsiteX16" fmla="*/ 927847 w 2366682"/>
              <a:gd name="connsiteY16" fmla="*/ 26895 h 739625"/>
              <a:gd name="connsiteX17" fmla="*/ 1021977 w 2366682"/>
              <a:gd name="connsiteY17" fmla="*/ 0 h 739625"/>
              <a:gd name="connsiteX18" fmla="*/ 1304365 w 2366682"/>
              <a:gd name="connsiteY18" fmla="*/ 13447 h 739625"/>
              <a:gd name="connsiteX19" fmla="*/ 1358153 w 2366682"/>
              <a:gd name="connsiteY19" fmla="*/ 53789 h 739625"/>
              <a:gd name="connsiteX20" fmla="*/ 1479177 w 2366682"/>
              <a:gd name="connsiteY20" fmla="*/ 107577 h 739625"/>
              <a:gd name="connsiteX21" fmla="*/ 1519518 w 2366682"/>
              <a:gd name="connsiteY21" fmla="*/ 147918 h 739625"/>
              <a:gd name="connsiteX22" fmla="*/ 1613647 w 2366682"/>
              <a:gd name="connsiteY22" fmla="*/ 201706 h 739625"/>
              <a:gd name="connsiteX23" fmla="*/ 1653988 w 2366682"/>
              <a:gd name="connsiteY23" fmla="*/ 242047 h 739625"/>
              <a:gd name="connsiteX24" fmla="*/ 1748118 w 2366682"/>
              <a:gd name="connsiteY24" fmla="*/ 295836 h 739625"/>
              <a:gd name="connsiteX25" fmla="*/ 1855694 w 2366682"/>
              <a:gd name="connsiteY25" fmla="*/ 403412 h 739625"/>
              <a:gd name="connsiteX26" fmla="*/ 1922930 w 2366682"/>
              <a:gd name="connsiteY26" fmla="*/ 470647 h 739625"/>
              <a:gd name="connsiteX27" fmla="*/ 1949824 w 2366682"/>
              <a:gd name="connsiteY27" fmla="*/ 497542 h 739625"/>
              <a:gd name="connsiteX28" fmla="*/ 2030506 w 2366682"/>
              <a:gd name="connsiteY28" fmla="*/ 537883 h 739625"/>
              <a:gd name="connsiteX29" fmla="*/ 2111188 w 2366682"/>
              <a:gd name="connsiteY29" fmla="*/ 605118 h 739625"/>
              <a:gd name="connsiteX30" fmla="*/ 2164977 w 2366682"/>
              <a:gd name="connsiteY30" fmla="*/ 632012 h 739625"/>
              <a:gd name="connsiteX31" fmla="*/ 2205318 w 2366682"/>
              <a:gd name="connsiteY31" fmla="*/ 645459 h 739625"/>
              <a:gd name="connsiteX32" fmla="*/ 2286000 w 2366682"/>
              <a:gd name="connsiteY32" fmla="*/ 699247 h 739625"/>
              <a:gd name="connsiteX33" fmla="*/ 2312894 w 2366682"/>
              <a:gd name="connsiteY33" fmla="*/ 726142 h 739625"/>
              <a:gd name="connsiteX34" fmla="*/ 2366682 w 2366682"/>
              <a:gd name="connsiteY34" fmla="*/ 739589 h 73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66682" h="739625">
                <a:moveTo>
                  <a:pt x="0" y="672353"/>
                </a:moveTo>
                <a:cubicBezTo>
                  <a:pt x="13447" y="649941"/>
                  <a:pt x="28653" y="628495"/>
                  <a:pt x="40341" y="605118"/>
                </a:cubicBezTo>
                <a:cubicBezTo>
                  <a:pt x="46680" y="592440"/>
                  <a:pt x="43765" y="574800"/>
                  <a:pt x="53788" y="564777"/>
                </a:cubicBezTo>
                <a:cubicBezTo>
                  <a:pt x="63811" y="554754"/>
                  <a:pt x="80683" y="555812"/>
                  <a:pt x="94130" y="551330"/>
                </a:cubicBezTo>
                <a:lnTo>
                  <a:pt x="174812" y="497542"/>
                </a:lnTo>
                <a:cubicBezTo>
                  <a:pt x="188259" y="488577"/>
                  <a:pt x="199821" y="475758"/>
                  <a:pt x="215153" y="470647"/>
                </a:cubicBezTo>
                <a:cubicBezTo>
                  <a:pt x="251012" y="458694"/>
                  <a:pt x="276048" y="452462"/>
                  <a:pt x="309282" y="430306"/>
                </a:cubicBezTo>
                <a:cubicBezTo>
                  <a:pt x="319831" y="423273"/>
                  <a:pt x="326034" y="411019"/>
                  <a:pt x="336177" y="403412"/>
                </a:cubicBezTo>
                <a:cubicBezTo>
                  <a:pt x="362035" y="384019"/>
                  <a:pt x="389965" y="367553"/>
                  <a:pt x="416859" y="349624"/>
                </a:cubicBezTo>
                <a:lnTo>
                  <a:pt x="537882" y="268942"/>
                </a:lnTo>
                <a:cubicBezTo>
                  <a:pt x="615410" y="217256"/>
                  <a:pt x="540622" y="262004"/>
                  <a:pt x="618565" y="228600"/>
                </a:cubicBezTo>
                <a:cubicBezTo>
                  <a:pt x="636990" y="220704"/>
                  <a:pt x="653741" y="209151"/>
                  <a:pt x="672353" y="201706"/>
                </a:cubicBezTo>
                <a:cubicBezTo>
                  <a:pt x="698674" y="191178"/>
                  <a:pt x="753035" y="174812"/>
                  <a:pt x="753035" y="174812"/>
                </a:cubicBezTo>
                <a:cubicBezTo>
                  <a:pt x="762000" y="165847"/>
                  <a:pt x="772010" y="157818"/>
                  <a:pt x="779930" y="147918"/>
                </a:cubicBezTo>
                <a:cubicBezTo>
                  <a:pt x="790026" y="135298"/>
                  <a:pt x="794661" y="118219"/>
                  <a:pt x="806824" y="107577"/>
                </a:cubicBezTo>
                <a:cubicBezTo>
                  <a:pt x="831149" y="86292"/>
                  <a:pt x="860612" y="71718"/>
                  <a:pt x="887506" y="53789"/>
                </a:cubicBezTo>
                <a:cubicBezTo>
                  <a:pt x="900953" y="44824"/>
                  <a:pt x="912515" y="32006"/>
                  <a:pt x="927847" y="26895"/>
                </a:cubicBezTo>
                <a:cubicBezTo>
                  <a:pt x="985721" y="7602"/>
                  <a:pt x="954437" y="16885"/>
                  <a:pt x="1021977" y="0"/>
                </a:cubicBezTo>
                <a:cubicBezTo>
                  <a:pt x="1116106" y="4482"/>
                  <a:pt x="1211313" y="-1442"/>
                  <a:pt x="1304365" y="13447"/>
                </a:cubicBezTo>
                <a:cubicBezTo>
                  <a:pt x="1326495" y="16988"/>
                  <a:pt x="1339148" y="41911"/>
                  <a:pt x="1358153" y="53789"/>
                </a:cubicBezTo>
                <a:cubicBezTo>
                  <a:pt x="1391654" y="74727"/>
                  <a:pt x="1443756" y="93409"/>
                  <a:pt x="1479177" y="107577"/>
                </a:cubicBezTo>
                <a:cubicBezTo>
                  <a:pt x="1492624" y="121024"/>
                  <a:pt x="1504043" y="136865"/>
                  <a:pt x="1519518" y="147918"/>
                </a:cubicBezTo>
                <a:cubicBezTo>
                  <a:pt x="1611584" y="213680"/>
                  <a:pt x="1537420" y="138184"/>
                  <a:pt x="1613647" y="201706"/>
                </a:cubicBezTo>
                <a:cubicBezTo>
                  <a:pt x="1628256" y="213880"/>
                  <a:pt x="1639379" y="229873"/>
                  <a:pt x="1653988" y="242047"/>
                </a:cubicBezTo>
                <a:cubicBezTo>
                  <a:pt x="1682500" y="265807"/>
                  <a:pt x="1715235" y="279394"/>
                  <a:pt x="1748118" y="295836"/>
                </a:cubicBezTo>
                <a:cubicBezTo>
                  <a:pt x="1809593" y="418786"/>
                  <a:pt x="1725881" y="273601"/>
                  <a:pt x="1855694" y="403412"/>
                </a:cubicBezTo>
                <a:lnTo>
                  <a:pt x="1922930" y="470647"/>
                </a:lnTo>
                <a:cubicBezTo>
                  <a:pt x="1931895" y="479612"/>
                  <a:pt x="1937796" y="493533"/>
                  <a:pt x="1949824" y="497542"/>
                </a:cubicBezTo>
                <a:cubicBezTo>
                  <a:pt x="1990255" y="511019"/>
                  <a:pt x="1995749" y="508919"/>
                  <a:pt x="2030506" y="537883"/>
                </a:cubicBezTo>
                <a:cubicBezTo>
                  <a:pt x="2091185" y="588449"/>
                  <a:pt x="2047452" y="568698"/>
                  <a:pt x="2111188" y="605118"/>
                </a:cubicBezTo>
                <a:cubicBezTo>
                  <a:pt x="2128593" y="615063"/>
                  <a:pt x="2146552" y="624116"/>
                  <a:pt x="2164977" y="632012"/>
                </a:cubicBezTo>
                <a:cubicBezTo>
                  <a:pt x="2178005" y="637596"/>
                  <a:pt x="2192927" y="638575"/>
                  <a:pt x="2205318" y="645459"/>
                </a:cubicBezTo>
                <a:cubicBezTo>
                  <a:pt x="2233573" y="661156"/>
                  <a:pt x="2263145" y="676391"/>
                  <a:pt x="2286000" y="699247"/>
                </a:cubicBezTo>
                <a:cubicBezTo>
                  <a:pt x="2294965" y="708212"/>
                  <a:pt x="2302023" y="719619"/>
                  <a:pt x="2312894" y="726142"/>
                </a:cubicBezTo>
                <a:cubicBezTo>
                  <a:pt x="2337667" y="741006"/>
                  <a:pt x="2345328" y="739589"/>
                  <a:pt x="2366682" y="739589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4195482" y="5257800"/>
            <a:ext cx="2272553" cy="174812"/>
          </a:xfrm>
          <a:custGeom>
            <a:avLst/>
            <a:gdLst>
              <a:gd name="connsiteX0" fmla="*/ 0 w 2272553"/>
              <a:gd name="connsiteY0" fmla="*/ 53788 h 174812"/>
              <a:gd name="connsiteX1" fmla="*/ 228600 w 2272553"/>
              <a:gd name="connsiteY1" fmla="*/ 26894 h 174812"/>
              <a:gd name="connsiteX2" fmla="*/ 336177 w 2272553"/>
              <a:gd name="connsiteY2" fmla="*/ 13447 h 174812"/>
              <a:gd name="connsiteX3" fmla="*/ 981636 w 2272553"/>
              <a:gd name="connsiteY3" fmla="*/ 0 h 174812"/>
              <a:gd name="connsiteX4" fmla="*/ 1775012 w 2272553"/>
              <a:gd name="connsiteY4" fmla="*/ 13447 h 174812"/>
              <a:gd name="connsiteX5" fmla="*/ 2070847 w 2272553"/>
              <a:gd name="connsiteY5" fmla="*/ 40341 h 174812"/>
              <a:gd name="connsiteX6" fmla="*/ 2111189 w 2272553"/>
              <a:gd name="connsiteY6" fmla="*/ 67235 h 174812"/>
              <a:gd name="connsiteX7" fmla="*/ 2272553 w 2272553"/>
              <a:gd name="connsiteY7" fmla="*/ 107576 h 174812"/>
              <a:gd name="connsiteX8" fmla="*/ 2245659 w 2272553"/>
              <a:gd name="connsiteY8" fmla="*/ 174812 h 17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2553" h="174812">
                <a:moveTo>
                  <a:pt x="0" y="53788"/>
                </a:moveTo>
                <a:lnTo>
                  <a:pt x="228600" y="26894"/>
                </a:lnTo>
                <a:cubicBezTo>
                  <a:pt x="264491" y="22672"/>
                  <a:pt x="300062" y="14737"/>
                  <a:pt x="336177" y="13447"/>
                </a:cubicBezTo>
                <a:cubicBezTo>
                  <a:pt x="551240" y="5766"/>
                  <a:pt x="766483" y="4482"/>
                  <a:pt x="981636" y="0"/>
                </a:cubicBezTo>
                <a:lnTo>
                  <a:pt x="1775012" y="13447"/>
                </a:lnTo>
                <a:cubicBezTo>
                  <a:pt x="1979372" y="18825"/>
                  <a:pt x="1942852" y="14742"/>
                  <a:pt x="2070847" y="40341"/>
                </a:cubicBezTo>
                <a:cubicBezTo>
                  <a:pt x="2084294" y="49306"/>
                  <a:pt x="2096420" y="60671"/>
                  <a:pt x="2111189" y="67235"/>
                </a:cubicBezTo>
                <a:cubicBezTo>
                  <a:pt x="2175119" y="95648"/>
                  <a:pt x="2204897" y="96300"/>
                  <a:pt x="2272553" y="107576"/>
                </a:cubicBezTo>
                <a:cubicBezTo>
                  <a:pt x="2255937" y="157426"/>
                  <a:pt x="2265445" y="135240"/>
                  <a:pt x="2245659" y="174812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4182035" y="5338482"/>
            <a:ext cx="2245659" cy="201706"/>
          </a:xfrm>
          <a:custGeom>
            <a:avLst/>
            <a:gdLst>
              <a:gd name="connsiteX0" fmla="*/ 0 w 2245659"/>
              <a:gd name="connsiteY0" fmla="*/ 0 h 201706"/>
              <a:gd name="connsiteX1" fmla="*/ 134471 w 2245659"/>
              <a:gd name="connsiteY1" fmla="*/ 40342 h 201706"/>
              <a:gd name="connsiteX2" fmla="*/ 174812 w 2245659"/>
              <a:gd name="connsiteY2" fmla="*/ 53789 h 201706"/>
              <a:gd name="connsiteX3" fmla="*/ 242047 w 2245659"/>
              <a:gd name="connsiteY3" fmla="*/ 80683 h 201706"/>
              <a:gd name="connsiteX4" fmla="*/ 322730 w 2245659"/>
              <a:gd name="connsiteY4" fmla="*/ 94130 h 201706"/>
              <a:gd name="connsiteX5" fmla="*/ 403412 w 2245659"/>
              <a:gd name="connsiteY5" fmla="*/ 121024 h 201706"/>
              <a:gd name="connsiteX6" fmla="*/ 443753 w 2245659"/>
              <a:gd name="connsiteY6" fmla="*/ 134471 h 201706"/>
              <a:gd name="connsiteX7" fmla="*/ 551330 w 2245659"/>
              <a:gd name="connsiteY7" fmla="*/ 147918 h 201706"/>
              <a:gd name="connsiteX8" fmla="*/ 591671 w 2245659"/>
              <a:gd name="connsiteY8" fmla="*/ 174812 h 201706"/>
              <a:gd name="connsiteX9" fmla="*/ 766483 w 2245659"/>
              <a:gd name="connsiteY9" fmla="*/ 201706 h 201706"/>
              <a:gd name="connsiteX10" fmla="*/ 1586753 w 2245659"/>
              <a:gd name="connsiteY10" fmla="*/ 174812 h 201706"/>
              <a:gd name="connsiteX11" fmla="*/ 1775012 w 2245659"/>
              <a:gd name="connsiteY11" fmla="*/ 134471 h 201706"/>
              <a:gd name="connsiteX12" fmla="*/ 1855694 w 2245659"/>
              <a:gd name="connsiteY12" fmla="*/ 107577 h 201706"/>
              <a:gd name="connsiteX13" fmla="*/ 1896036 w 2245659"/>
              <a:gd name="connsiteY13" fmla="*/ 94130 h 201706"/>
              <a:gd name="connsiteX14" fmla="*/ 2043953 w 2245659"/>
              <a:gd name="connsiteY14" fmla="*/ 80683 h 201706"/>
              <a:gd name="connsiteX15" fmla="*/ 2245659 w 2245659"/>
              <a:gd name="connsiteY15" fmla="*/ 67236 h 20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45659" h="201706">
                <a:moveTo>
                  <a:pt x="0" y="0"/>
                </a:moveTo>
                <a:cubicBezTo>
                  <a:pt x="191745" y="63914"/>
                  <a:pt x="-7793" y="-306"/>
                  <a:pt x="134471" y="40342"/>
                </a:cubicBezTo>
                <a:cubicBezTo>
                  <a:pt x="148100" y="44236"/>
                  <a:pt x="161540" y="48812"/>
                  <a:pt x="174812" y="53789"/>
                </a:cubicBezTo>
                <a:cubicBezTo>
                  <a:pt x="197413" y="62264"/>
                  <a:pt x="218759" y="74332"/>
                  <a:pt x="242047" y="80683"/>
                </a:cubicBezTo>
                <a:cubicBezTo>
                  <a:pt x="268352" y="87857"/>
                  <a:pt x="295836" y="89648"/>
                  <a:pt x="322730" y="94130"/>
                </a:cubicBezTo>
                <a:lnTo>
                  <a:pt x="403412" y="121024"/>
                </a:lnTo>
                <a:cubicBezTo>
                  <a:pt x="416859" y="125506"/>
                  <a:pt x="429688" y="132713"/>
                  <a:pt x="443753" y="134471"/>
                </a:cubicBezTo>
                <a:lnTo>
                  <a:pt x="551330" y="147918"/>
                </a:lnTo>
                <a:cubicBezTo>
                  <a:pt x="564777" y="156883"/>
                  <a:pt x="576339" y="169701"/>
                  <a:pt x="591671" y="174812"/>
                </a:cubicBezTo>
                <a:cubicBezTo>
                  <a:pt x="605665" y="179477"/>
                  <a:pt x="759230" y="200670"/>
                  <a:pt x="766483" y="201706"/>
                </a:cubicBezTo>
                <a:cubicBezTo>
                  <a:pt x="783849" y="201311"/>
                  <a:pt x="1412963" y="194122"/>
                  <a:pt x="1586753" y="174812"/>
                </a:cubicBezTo>
                <a:cubicBezTo>
                  <a:pt x="1603288" y="172975"/>
                  <a:pt x="1731886" y="147409"/>
                  <a:pt x="1775012" y="134471"/>
                </a:cubicBezTo>
                <a:cubicBezTo>
                  <a:pt x="1802165" y="126325"/>
                  <a:pt x="1828800" y="116542"/>
                  <a:pt x="1855694" y="107577"/>
                </a:cubicBezTo>
                <a:cubicBezTo>
                  <a:pt x="1869141" y="103095"/>
                  <a:pt x="1881920" y="95413"/>
                  <a:pt x="1896036" y="94130"/>
                </a:cubicBezTo>
                <a:lnTo>
                  <a:pt x="2043953" y="80683"/>
                </a:lnTo>
                <a:cubicBezTo>
                  <a:pt x="2155142" y="58446"/>
                  <a:pt x="2088333" y="67236"/>
                  <a:pt x="2245659" y="6723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4195482" y="5351929"/>
            <a:ext cx="2312894" cy="658906"/>
          </a:xfrm>
          <a:custGeom>
            <a:avLst/>
            <a:gdLst>
              <a:gd name="connsiteX0" fmla="*/ 0 w 2312894"/>
              <a:gd name="connsiteY0" fmla="*/ 0 h 658906"/>
              <a:gd name="connsiteX1" fmla="*/ 13447 w 2312894"/>
              <a:gd name="connsiteY1" fmla="*/ 134471 h 658906"/>
              <a:gd name="connsiteX2" fmla="*/ 40342 w 2312894"/>
              <a:gd name="connsiteY2" fmla="*/ 161365 h 658906"/>
              <a:gd name="connsiteX3" fmla="*/ 53789 w 2312894"/>
              <a:gd name="connsiteY3" fmla="*/ 215153 h 658906"/>
              <a:gd name="connsiteX4" fmla="*/ 80683 w 2312894"/>
              <a:gd name="connsiteY4" fmla="*/ 255495 h 658906"/>
              <a:gd name="connsiteX5" fmla="*/ 107577 w 2312894"/>
              <a:gd name="connsiteY5" fmla="*/ 309283 h 658906"/>
              <a:gd name="connsiteX6" fmla="*/ 147918 w 2312894"/>
              <a:gd name="connsiteY6" fmla="*/ 349624 h 658906"/>
              <a:gd name="connsiteX7" fmla="*/ 201706 w 2312894"/>
              <a:gd name="connsiteY7" fmla="*/ 430306 h 658906"/>
              <a:gd name="connsiteX8" fmla="*/ 242047 w 2312894"/>
              <a:gd name="connsiteY8" fmla="*/ 457200 h 658906"/>
              <a:gd name="connsiteX9" fmla="*/ 282389 w 2312894"/>
              <a:gd name="connsiteY9" fmla="*/ 497542 h 658906"/>
              <a:gd name="connsiteX10" fmla="*/ 322730 w 2312894"/>
              <a:gd name="connsiteY10" fmla="*/ 510989 h 658906"/>
              <a:gd name="connsiteX11" fmla="*/ 363071 w 2312894"/>
              <a:gd name="connsiteY11" fmla="*/ 551330 h 658906"/>
              <a:gd name="connsiteX12" fmla="*/ 443753 w 2312894"/>
              <a:gd name="connsiteY12" fmla="*/ 578224 h 658906"/>
              <a:gd name="connsiteX13" fmla="*/ 484094 w 2312894"/>
              <a:gd name="connsiteY13" fmla="*/ 591671 h 658906"/>
              <a:gd name="connsiteX14" fmla="*/ 537883 w 2312894"/>
              <a:gd name="connsiteY14" fmla="*/ 605118 h 658906"/>
              <a:gd name="connsiteX15" fmla="*/ 605118 w 2312894"/>
              <a:gd name="connsiteY15" fmla="*/ 632012 h 658906"/>
              <a:gd name="connsiteX16" fmla="*/ 726142 w 2312894"/>
              <a:gd name="connsiteY16" fmla="*/ 658906 h 658906"/>
              <a:gd name="connsiteX17" fmla="*/ 1250577 w 2312894"/>
              <a:gd name="connsiteY17" fmla="*/ 645459 h 658906"/>
              <a:gd name="connsiteX18" fmla="*/ 1398494 w 2312894"/>
              <a:gd name="connsiteY18" fmla="*/ 618565 h 658906"/>
              <a:gd name="connsiteX19" fmla="*/ 1479177 w 2312894"/>
              <a:gd name="connsiteY19" fmla="*/ 564777 h 658906"/>
              <a:gd name="connsiteX20" fmla="*/ 1519518 w 2312894"/>
              <a:gd name="connsiteY20" fmla="*/ 537883 h 658906"/>
              <a:gd name="connsiteX21" fmla="*/ 1600200 w 2312894"/>
              <a:gd name="connsiteY21" fmla="*/ 510989 h 658906"/>
              <a:gd name="connsiteX22" fmla="*/ 1640542 w 2312894"/>
              <a:gd name="connsiteY22" fmla="*/ 497542 h 658906"/>
              <a:gd name="connsiteX23" fmla="*/ 1680883 w 2312894"/>
              <a:gd name="connsiteY23" fmla="*/ 470647 h 658906"/>
              <a:gd name="connsiteX24" fmla="*/ 1721224 w 2312894"/>
              <a:gd name="connsiteY24" fmla="*/ 457200 h 658906"/>
              <a:gd name="connsiteX25" fmla="*/ 1842247 w 2312894"/>
              <a:gd name="connsiteY25" fmla="*/ 389965 h 658906"/>
              <a:gd name="connsiteX26" fmla="*/ 1922930 w 2312894"/>
              <a:gd name="connsiteY26" fmla="*/ 336177 h 658906"/>
              <a:gd name="connsiteX27" fmla="*/ 1976718 w 2312894"/>
              <a:gd name="connsiteY27" fmla="*/ 295836 h 658906"/>
              <a:gd name="connsiteX28" fmla="*/ 2057400 w 2312894"/>
              <a:gd name="connsiteY28" fmla="*/ 268942 h 658906"/>
              <a:gd name="connsiteX29" fmla="*/ 2084294 w 2312894"/>
              <a:gd name="connsiteY29" fmla="*/ 242047 h 658906"/>
              <a:gd name="connsiteX30" fmla="*/ 2124636 w 2312894"/>
              <a:gd name="connsiteY30" fmla="*/ 228600 h 658906"/>
              <a:gd name="connsiteX31" fmla="*/ 2151530 w 2312894"/>
              <a:gd name="connsiteY31" fmla="*/ 188259 h 658906"/>
              <a:gd name="connsiteX32" fmla="*/ 2191871 w 2312894"/>
              <a:gd name="connsiteY32" fmla="*/ 174812 h 658906"/>
              <a:gd name="connsiteX33" fmla="*/ 2232212 w 2312894"/>
              <a:gd name="connsiteY33" fmla="*/ 147918 h 658906"/>
              <a:gd name="connsiteX34" fmla="*/ 2272553 w 2312894"/>
              <a:gd name="connsiteY34" fmla="*/ 107577 h 658906"/>
              <a:gd name="connsiteX35" fmla="*/ 2312894 w 2312894"/>
              <a:gd name="connsiteY35" fmla="*/ 94130 h 65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312894" h="658906">
                <a:moveTo>
                  <a:pt x="0" y="0"/>
                </a:moveTo>
                <a:cubicBezTo>
                  <a:pt x="4482" y="44824"/>
                  <a:pt x="2521" y="90769"/>
                  <a:pt x="13447" y="134471"/>
                </a:cubicBezTo>
                <a:cubicBezTo>
                  <a:pt x="16522" y="146771"/>
                  <a:pt x="34672" y="150025"/>
                  <a:pt x="40342" y="161365"/>
                </a:cubicBezTo>
                <a:cubicBezTo>
                  <a:pt x="48607" y="177895"/>
                  <a:pt x="46509" y="198166"/>
                  <a:pt x="53789" y="215153"/>
                </a:cubicBezTo>
                <a:cubicBezTo>
                  <a:pt x="60155" y="230008"/>
                  <a:pt x="72665" y="241463"/>
                  <a:pt x="80683" y="255495"/>
                </a:cubicBezTo>
                <a:cubicBezTo>
                  <a:pt x="90628" y="272900"/>
                  <a:pt x="95926" y="292971"/>
                  <a:pt x="107577" y="309283"/>
                </a:cubicBezTo>
                <a:cubicBezTo>
                  <a:pt x="118630" y="324758"/>
                  <a:pt x="136243" y="334613"/>
                  <a:pt x="147918" y="349624"/>
                </a:cubicBezTo>
                <a:cubicBezTo>
                  <a:pt x="167762" y="375138"/>
                  <a:pt x="174812" y="412377"/>
                  <a:pt x="201706" y="430306"/>
                </a:cubicBezTo>
                <a:cubicBezTo>
                  <a:pt x="215153" y="439271"/>
                  <a:pt x="229632" y="446854"/>
                  <a:pt x="242047" y="457200"/>
                </a:cubicBezTo>
                <a:cubicBezTo>
                  <a:pt x="256657" y="469375"/>
                  <a:pt x="266566" y="486993"/>
                  <a:pt x="282389" y="497542"/>
                </a:cubicBezTo>
                <a:cubicBezTo>
                  <a:pt x="294183" y="505405"/>
                  <a:pt x="309283" y="506507"/>
                  <a:pt x="322730" y="510989"/>
                </a:cubicBezTo>
                <a:cubicBezTo>
                  <a:pt x="336177" y="524436"/>
                  <a:pt x="346447" y="542095"/>
                  <a:pt x="363071" y="551330"/>
                </a:cubicBezTo>
                <a:cubicBezTo>
                  <a:pt x="387852" y="565097"/>
                  <a:pt x="416859" y="569259"/>
                  <a:pt x="443753" y="578224"/>
                </a:cubicBezTo>
                <a:cubicBezTo>
                  <a:pt x="457200" y="582706"/>
                  <a:pt x="470343" y="588233"/>
                  <a:pt x="484094" y="591671"/>
                </a:cubicBezTo>
                <a:cubicBezTo>
                  <a:pt x="502024" y="596153"/>
                  <a:pt x="520350" y="599274"/>
                  <a:pt x="537883" y="605118"/>
                </a:cubicBezTo>
                <a:cubicBezTo>
                  <a:pt x="560782" y="612751"/>
                  <a:pt x="582219" y="624379"/>
                  <a:pt x="605118" y="632012"/>
                </a:cubicBezTo>
                <a:cubicBezTo>
                  <a:pt x="633605" y="641508"/>
                  <a:pt x="699496" y="653577"/>
                  <a:pt x="726142" y="658906"/>
                </a:cubicBezTo>
                <a:lnTo>
                  <a:pt x="1250577" y="645459"/>
                </a:lnTo>
                <a:cubicBezTo>
                  <a:pt x="1337728" y="641750"/>
                  <a:pt x="1337398" y="638930"/>
                  <a:pt x="1398494" y="618565"/>
                </a:cubicBezTo>
                <a:cubicBezTo>
                  <a:pt x="1474970" y="542091"/>
                  <a:pt x="1401333" y="603699"/>
                  <a:pt x="1479177" y="564777"/>
                </a:cubicBezTo>
                <a:cubicBezTo>
                  <a:pt x="1493632" y="557549"/>
                  <a:pt x="1504750" y="544447"/>
                  <a:pt x="1519518" y="537883"/>
                </a:cubicBezTo>
                <a:cubicBezTo>
                  <a:pt x="1545423" y="526369"/>
                  <a:pt x="1573306" y="519954"/>
                  <a:pt x="1600200" y="510989"/>
                </a:cubicBezTo>
                <a:lnTo>
                  <a:pt x="1640542" y="497542"/>
                </a:lnTo>
                <a:cubicBezTo>
                  <a:pt x="1653989" y="488577"/>
                  <a:pt x="1666428" y="477875"/>
                  <a:pt x="1680883" y="470647"/>
                </a:cubicBezTo>
                <a:cubicBezTo>
                  <a:pt x="1693561" y="464308"/>
                  <a:pt x="1708833" y="464084"/>
                  <a:pt x="1721224" y="457200"/>
                </a:cubicBezTo>
                <a:cubicBezTo>
                  <a:pt x="1859938" y="380137"/>
                  <a:pt x="1750965" y="420392"/>
                  <a:pt x="1842247" y="389965"/>
                </a:cubicBezTo>
                <a:cubicBezTo>
                  <a:pt x="1897048" y="335166"/>
                  <a:pt x="1836091" y="390451"/>
                  <a:pt x="1922930" y="336177"/>
                </a:cubicBezTo>
                <a:cubicBezTo>
                  <a:pt x="1941935" y="324299"/>
                  <a:pt x="1956672" y="305859"/>
                  <a:pt x="1976718" y="295836"/>
                </a:cubicBezTo>
                <a:cubicBezTo>
                  <a:pt x="2002074" y="283158"/>
                  <a:pt x="2057400" y="268942"/>
                  <a:pt x="2057400" y="268942"/>
                </a:cubicBezTo>
                <a:cubicBezTo>
                  <a:pt x="2066365" y="259977"/>
                  <a:pt x="2073423" y="248570"/>
                  <a:pt x="2084294" y="242047"/>
                </a:cubicBezTo>
                <a:cubicBezTo>
                  <a:pt x="2096449" y="234754"/>
                  <a:pt x="2113567" y="237455"/>
                  <a:pt x="2124636" y="228600"/>
                </a:cubicBezTo>
                <a:cubicBezTo>
                  <a:pt x="2137256" y="218504"/>
                  <a:pt x="2138910" y="198355"/>
                  <a:pt x="2151530" y="188259"/>
                </a:cubicBezTo>
                <a:cubicBezTo>
                  <a:pt x="2162598" y="179404"/>
                  <a:pt x="2179193" y="181151"/>
                  <a:pt x="2191871" y="174812"/>
                </a:cubicBezTo>
                <a:cubicBezTo>
                  <a:pt x="2206326" y="167584"/>
                  <a:pt x="2219797" y="158264"/>
                  <a:pt x="2232212" y="147918"/>
                </a:cubicBezTo>
                <a:cubicBezTo>
                  <a:pt x="2246821" y="135744"/>
                  <a:pt x="2256730" y="118126"/>
                  <a:pt x="2272553" y="107577"/>
                </a:cubicBezTo>
                <a:cubicBezTo>
                  <a:pt x="2284347" y="99714"/>
                  <a:pt x="2312894" y="94130"/>
                  <a:pt x="2312894" y="94130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ата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317E-26AC-48D6-B17A-ADE8BAF7DF57}" type="datetime1">
              <a:rPr lang="ru-RU" smtClean="0"/>
              <a:t>01.10.2023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24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устно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Игральный кубик и монету бросают по 1 разу. Сколько элементарных исходов у данного эксперимента?</a:t>
            </a:r>
          </a:p>
          <a:p>
            <a:r>
              <a:rPr lang="ru-RU" dirty="0" smtClean="0"/>
              <a:t>Ответ: 6*2=12 </a:t>
            </a:r>
            <a:endParaRPr lang="ru-RU" dirty="0"/>
          </a:p>
        </p:txBody>
      </p:sp>
      <p:pic>
        <p:nvPicPr>
          <p:cNvPr id="2050" name="Picture 2" descr="https://papik.pro/uploads/posts/2023-03/1678724570_papik-pro-p-kub-cherno-belii-risunok-3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56992"/>
            <a:ext cx="223723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.monetnik.ru/storage/market-lot/12/06/418412/1496003_mainViewLot_2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66690"/>
            <a:ext cx="2757501" cy="274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C352E-8069-4625-BDE4-92797F2CDBDF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77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Комбинаторное правило умножения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Имея дело с большим количеством чисел, фигур, событий или просто предметов, часто приходится составлять из них различные комбинации. Эти комбинации трудно упорядочивать или пересчитывать непосредственно — их очень много. </a:t>
            </a:r>
            <a:endParaRPr lang="ru-RU" dirty="0" smtClean="0"/>
          </a:p>
          <a:p>
            <a:r>
              <a:rPr lang="ru-RU" dirty="0" smtClean="0"/>
              <a:t>Методы </a:t>
            </a:r>
            <a:r>
              <a:rPr lang="ru-RU" dirty="0"/>
              <a:t>перечисления и упорядочивания множеств, составленных из чисел, фигур или предметов, изучаются в специальном разделе математики, который называется комбинаторика. </a:t>
            </a:r>
            <a:endParaRPr lang="ru-RU" dirty="0" smtClean="0"/>
          </a:p>
          <a:p>
            <a:r>
              <a:rPr lang="ru-RU" dirty="0" smtClean="0"/>
              <a:t>Типичной </a:t>
            </a:r>
            <a:r>
              <a:rPr lang="ru-RU" dirty="0"/>
              <a:t>задачей комбинаторики является перечисление комбинаций, составленных из нескольких предметов. В теории вероятностей комбинаторика применяется тогда, когда случайный опыт обширный и количество событий в нём настолько велико, что их невозможно выписать или даже просто перечислить без применения специальных методов. Об этих методах пойдет </a:t>
            </a:r>
            <a:r>
              <a:rPr lang="ru-RU" dirty="0" smtClean="0"/>
              <a:t>речь.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CA109-31E1-4419-AED2-6ACC186CFF1B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Пример 1. </a:t>
            </a:r>
            <a:r>
              <a:rPr lang="ru-RU" dirty="0"/>
              <a:t>Предположим, что имеется белый хлеб, чёрный хлеб, сыр, колбаса и джем. Сколько видов бутербродов (хлеб и что-то одно сверху) можно приготовить?</a:t>
            </a:r>
          </a:p>
          <a:p>
            <a:r>
              <a:rPr lang="ru-RU" dirty="0" smtClean="0"/>
              <a:t>Ответ: 2*3=6</a:t>
            </a:r>
          </a:p>
          <a:p>
            <a:r>
              <a:rPr lang="ru-RU" dirty="0" smtClean="0"/>
              <a:t>А если добавить еще один вид хлеба?</a:t>
            </a:r>
          </a:p>
          <a:p>
            <a:endParaRPr lang="ru-RU" dirty="0"/>
          </a:p>
        </p:txBody>
      </p:sp>
      <p:pic>
        <p:nvPicPr>
          <p:cNvPr id="4" name="image2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7704" y="4221088"/>
            <a:ext cx="5040560" cy="2031504"/>
          </a:xfrm>
          <a:prstGeom prst="rect">
            <a:avLst/>
          </a:prstGeo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84A4B-584B-4B63-A5E3-AEA9A3EFCFE1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Чтобы найти число различных упорядоченных пар, составленных из предметов двух типов, нужно число предметов первого типа умножить на число предметов второго типа.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число предметов первого типа равно </a:t>
            </a:r>
            <a:r>
              <a:rPr lang="ru-RU" i="1" dirty="0"/>
              <a:t>m </a:t>
            </a:r>
            <a:r>
              <a:rPr lang="ru-RU" dirty="0"/>
              <a:t>, а число предметов второго типа равно </a:t>
            </a:r>
            <a:r>
              <a:rPr lang="ru-RU" i="1" dirty="0"/>
              <a:t>n </a:t>
            </a:r>
            <a:r>
              <a:rPr lang="ru-RU" dirty="0"/>
              <a:t>, то число всевозможных их комбинаций равно </a:t>
            </a:r>
            <a:r>
              <a:rPr lang="ru-RU" i="1" dirty="0" err="1"/>
              <a:t>mn</a:t>
            </a:r>
            <a:r>
              <a:rPr lang="ru-RU" i="1" dirty="0"/>
              <a:t> 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B201-09B3-41AB-9D76-5C446080E404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92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Комбинаторное правило умножения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Пример 2. </a:t>
            </a:r>
            <a:r>
              <a:rPr lang="ru-RU" dirty="0"/>
              <a:t>В магазине «Все для чая» есть 5 разных чашек и 3 разных блюдца. Сколькими способами можно купить чашку с блюдцем</a:t>
            </a:r>
            <a:r>
              <a:rPr lang="ru-RU" dirty="0" smtClean="0"/>
              <a:t>?</a:t>
            </a:r>
          </a:p>
          <a:p>
            <a:r>
              <a:rPr lang="ru-RU" dirty="0" smtClean="0"/>
              <a:t>Ответ: 5*3=15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 descr="https://dimishop.ru/upload/iblock/28d/28d7cfee1c649e6d0d4d8df779d7d4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64AAF-F441-4F5E-BBE4-0EA8D31F04CE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77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Комбинаторное правило умножения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76800"/>
          </a:xfrm>
        </p:spPr>
        <p:txBody>
          <a:bodyPr/>
          <a:lstStyle/>
          <a:p>
            <a:r>
              <a:rPr lang="ru-RU" b="1" dirty="0"/>
              <a:t>Пример 3</a:t>
            </a:r>
            <a:r>
              <a:rPr lang="ru-RU" dirty="0"/>
              <a:t>. В магазине «Все для чая», помимо 5 разных чашек и 3 разных блюдец, есть четыре типа разных чайных ложек. Сколькими способами можно купить чайный набор, состоящий из чашки, блюдца и ложки</a:t>
            </a:r>
            <a:r>
              <a:rPr lang="ru-RU" dirty="0" smtClean="0"/>
              <a:t>?</a:t>
            </a:r>
          </a:p>
          <a:p>
            <a:r>
              <a:rPr lang="ru-RU" dirty="0" smtClean="0"/>
              <a:t>Ответ: 5*3*4=60</a:t>
            </a:r>
            <a:endParaRPr lang="ru-RU" dirty="0"/>
          </a:p>
          <a:p>
            <a:endParaRPr lang="ru-RU" dirty="0"/>
          </a:p>
        </p:txBody>
      </p:sp>
      <p:pic>
        <p:nvPicPr>
          <p:cNvPr id="4100" name="Picture 4" descr="https://static.rcvostok.ru/images/product/4/c/8/4c8569be-21cd-11e7-ba3d-0cc47a018b6a/600x600_1d249126-b3f8-11e7-80d9-2c59e542282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05064"/>
            <a:ext cx="2051720" cy="205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80606-1B86-4382-975B-B84AB0C6F83B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Петрова Г.В.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94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63</TotalTime>
  <Words>841</Words>
  <Application>Microsoft Office PowerPoint</Application>
  <PresentationFormat>Экран (4:3)</PresentationFormat>
  <Paragraphs>103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Ясность</vt:lpstr>
      <vt:lpstr>Комбинаторное правило умножения</vt:lpstr>
      <vt:lpstr>Работа устно</vt:lpstr>
      <vt:lpstr>Работа устно</vt:lpstr>
      <vt:lpstr>Работа устно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  <vt:lpstr>Комбинаторное правило умножения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Комбинаторное правило умножения</dc:title>
  <dc:creator>1</dc:creator>
  <cp:lastModifiedBy>1</cp:lastModifiedBy>
  <cp:revision>8</cp:revision>
  <dcterms:created xsi:type="dcterms:W3CDTF">2023-10-01T16:01:26Z</dcterms:created>
  <dcterms:modified xsi:type="dcterms:W3CDTF">2023-10-01T17:04:46Z</dcterms:modified>
</cp:coreProperties>
</file>