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3" r:id="rId2"/>
    <p:sldId id="256" r:id="rId3"/>
    <p:sldId id="269" r:id="rId4"/>
    <p:sldId id="265" r:id="rId5"/>
    <p:sldId id="270" r:id="rId6"/>
    <p:sldId id="266" r:id="rId7"/>
    <p:sldId id="267" r:id="rId8"/>
    <p:sldId id="259" r:id="rId9"/>
    <p:sldId id="261" r:id="rId10"/>
    <p:sldId id="264" r:id="rId11"/>
    <p:sldId id="257" r:id="rId12"/>
    <p:sldId id="258" r:id="rId13"/>
    <p:sldId id="260" r:id="rId14"/>
    <p:sldId id="262" r:id="rId15"/>
    <p:sldId id="268" r:id="rId16"/>
  </p:sldIdLst>
  <p:sldSz cx="18288000" cy="10287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mbria Math" panose="02040503050406030204" pitchFamily="18" charset="0"/>
      <p:regular r:id="rId21"/>
    </p:embeddedFont>
    <p:embeddedFont>
      <p:font typeface="HK Grotesk Bold" panose="020B0604020202020204" charset="-52"/>
      <p:regular r:id="rId22"/>
    </p:embeddedFont>
    <p:embeddedFont>
      <p:font typeface="HK Grotesk Bold Italics" panose="020B0604020202020204" charset="-52"/>
      <p:regular r:id="rId23"/>
    </p:embeddedFont>
    <p:embeddedFont>
      <p:font typeface="HK Grotesk Medium" panose="020B0604020202020204" charset="-52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5" d="100"/>
          <a:sy n="55" d="100"/>
        </p:scale>
        <p:origin x="658" y="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1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065512" y="3341185"/>
            <a:ext cx="6156975" cy="36046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70937" y="1019175"/>
            <a:ext cx="12998001" cy="3897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211"/>
              </a:lnSpc>
            </a:pPr>
            <a:r>
              <a:rPr lang="en-US" sz="8509">
                <a:solidFill>
                  <a:srgbClr val="191824"/>
                </a:solidFill>
                <a:latin typeface="HK Grotesk Bold"/>
              </a:rPr>
              <a:t>Цифровой корень числа это также остаток от деления этого числа на 9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1846856" y="5143500"/>
            <a:ext cx="5904538" cy="4623283"/>
            <a:chOff x="0" y="0"/>
            <a:chExt cx="7872717" cy="6164378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3899461" y="0"/>
              <a:ext cx="3973256" cy="4792304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1747511"/>
              <a:ext cx="4735432" cy="441686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674786" y="2221659"/>
            <a:ext cx="7207680" cy="6434233"/>
            <a:chOff x="0" y="0"/>
            <a:chExt cx="9610240" cy="8578977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632024" y="0"/>
              <a:ext cx="4978216" cy="5225227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2306285"/>
              <a:ext cx="6521702" cy="6272692"/>
            </a:xfrm>
            <a:prstGeom prst="rect">
              <a:avLst/>
            </a:prstGeom>
          </p:spPr>
        </p:pic>
      </p:grpSp>
      <p:sp>
        <p:nvSpPr>
          <p:cNvPr id="5" name="AutoShape 5"/>
          <p:cNvSpPr/>
          <p:nvPr/>
        </p:nvSpPr>
        <p:spPr>
          <a:xfrm>
            <a:off x="-1922058" y="-325500"/>
            <a:ext cx="12339081" cy="12225836"/>
          </a:xfrm>
          <a:prstGeom prst="rect">
            <a:avLst/>
          </a:prstGeom>
          <a:solidFill>
            <a:srgbClr val="191824"/>
          </a:solidFill>
        </p:spPr>
      </p:sp>
      <p:sp>
        <p:nvSpPr>
          <p:cNvPr id="6" name="TextBox 6"/>
          <p:cNvSpPr txBox="1"/>
          <p:nvPr/>
        </p:nvSpPr>
        <p:spPr>
          <a:xfrm>
            <a:off x="1292883" y="2221659"/>
            <a:ext cx="8081417" cy="1539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159"/>
              </a:lnSpc>
            </a:pPr>
            <a:r>
              <a:rPr lang="en-US" sz="10132" dirty="0">
                <a:solidFill>
                  <a:srgbClr val="FFFFFF"/>
                </a:solidFill>
                <a:latin typeface="HK Grotesk Bold"/>
              </a:rPr>
              <a:t>843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5985595" y="1019175"/>
            <a:ext cx="1273705" cy="390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sz="2500">
                <a:solidFill>
                  <a:srgbClr val="191824"/>
                </a:solidFill>
                <a:latin typeface="HK Grotesk Medium"/>
              </a:rPr>
              <a:t>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92883" y="3623358"/>
            <a:ext cx="8081417" cy="1539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159"/>
              </a:lnSpc>
            </a:pPr>
            <a:r>
              <a:rPr lang="en-US" sz="10132" dirty="0">
                <a:solidFill>
                  <a:srgbClr val="FFFFFF"/>
                </a:solidFill>
                <a:latin typeface="HK Grotesk Bold"/>
              </a:rPr>
              <a:t>348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58922" y="4983682"/>
            <a:ext cx="8081417" cy="1539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159"/>
              </a:lnSpc>
            </a:pPr>
            <a:r>
              <a:rPr lang="en-US" sz="10132" dirty="0">
                <a:solidFill>
                  <a:srgbClr val="FFFFFF"/>
                </a:solidFill>
                <a:latin typeface="HK Grotesk Bold"/>
              </a:rPr>
              <a:t>495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58922" y="6398710"/>
            <a:ext cx="8081417" cy="1539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159"/>
              </a:lnSpc>
            </a:pPr>
            <a:r>
              <a:rPr lang="en-US" sz="10132" dirty="0">
                <a:solidFill>
                  <a:srgbClr val="FFFFFF"/>
                </a:solidFill>
                <a:latin typeface="HK Grotesk Bold"/>
              </a:rPr>
              <a:t>594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211997" y="4247868"/>
            <a:ext cx="1035485" cy="1539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159"/>
              </a:lnSpc>
            </a:pPr>
            <a:r>
              <a:rPr lang="en-US" sz="10132" dirty="0">
                <a:solidFill>
                  <a:srgbClr val="FFFFFF"/>
                </a:solidFill>
                <a:latin typeface="HK Grotesk Bold"/>
              </a:rPr>
              <a:t>-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245958" y="5583654"/>
            <a:ext cx="1035485" cy="1539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159"/>
              </a:lnSpc>
            </a:pPr>
            <a:r>
              <a:rPr lang="en-US" sz="10132" dirty="0">
                <a:solidFill>
                  <a:srgbClr val="FFFFFF"/>
                </a:solidFill>
                <a:latin typeface="HK Grotesk Bold"/>
              </a:rPr>
              <a:t>+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1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62803" y="4104100"/>
            <a:ext cx="14362394" cy="5339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157"/>
              </a:lnSpc>
            </a:pPr>
            <a:r>
              <a:rPr lang="en-US" sz="35130" dirty="0">
                <a:solidFill>
                  <a:srgbClr val="FFFFFF"/>
                </a:solidFill>
                <a:latin typeface="HK Grotesk Bold"/>
              </a:rPr>
              <a:t>1089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979205" y="1374182"/>
            <a:ext cx="4329590" cy="25347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019175"/>
            <a:ext cx="8840238" cy="2238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581"/>
              </a:lnSpc>
            </a:pPr>
            <a:r>
              <a:rPr lang="en-US" sz="14651">
                <a:solidFill>
                  <a:srgbClr val="191824"/>
                </a:solidFill>
                <a:latin typeface="HK Grotesk Bold"/>
              </a:rPr>
              <a:t>11349456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5985595" y="1019175"/>
            <a:ext cx="1273705" cy="390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sz="2500">
                <a:solidFill>
                  <a:srgbClr val="191824"/>
                </a:solidFill>
                <a:latin typeface="HK Grotesk Medium"/>
              </a:rPr>
              <a:t>5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1535626" y="2664140"/>
            <a:ext cx="6332933" cy="4958719"/>
            <a:chOff x="0" y="0"/>
            <a:chExt cx="8443910" cy="6611625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182381" y="0"/>
              <a:ext cx="4261530" cy="5140003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1874299"/>
              <a:ext cx="5079005" cy="4737326"/>
            </a:xfrm>
            <a:prstGeom prst="rect">
              <a:avLst/>
            </a:prstGeom>
          </p:spPr>
        </p:pic>
      </p:grpSp>
      <p:sp>
        <p:nvSpPr>
          <p:cNvPr id="7" name="TextBox 7"/>
          <p:cNvSpPr txBox="1"/>
          <p:nvPr/>
        </p:nvSpPr>
        <p:spPr>
          <a:xfrm>
            <a:off x="1152525" y="3421903"/>
            <a:ext cx="8840238" cy="1133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941"/>
              </a:lnSpc>
            </a:pPr>
            <a:r>
              <a:rPr lang="en-US" sz="7451" dirty="0">
                <a:solidFill>
                  <a:srgbClr val="191824"/>
                </a:solidFill>
                <a:latin typeface="HK Grotesk Bold"/>
              </a:rPr>
              <a:t>1+1+3+4+9+4+5+6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52525" y="4760620"/>
            <a:ext cx="8840238" cy="1133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41"/>
              </a:lnSpc>
            </a:pPr>
            <a:r>
              <a:rPr lang="en-US" sz="7451" dirty="0">
                <a:solidFill>
                  <a:srgbClr val="191824"/>
                </a:solidFill>
                <a:latin typeface="HK Grotesk Bold"/>
              </a:rPr>
              <a:t>33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52525" y="5894095"/>
            <a:ext cx="8840238" cy="2047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141"/>
              </a:lnSpc>
            </a:pPr>
            <a:r>
              <a:rPr lang="en-US" sz="13451" dirty="0">
                <a:solidFill>
                  <a:srgbClr val="191824"/>
                </a:solidFill>
                <a:latin typeface="HK Grotesk Bold"/>
              </a:rPr>
              <a:t>6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3035000" y="5583654"/>
            <a:ext cx="4988064" cy="4452801"/>
            <a:chOff x="0" y="0"/>
            <a:chExt cx="6650752" cy="5937068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3205585" y="0"/>
              <a:ext cx="3445167" cy="3616110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1596061"/>
              <a:ext cx="4513334" cy="4341007"/>
            </a:xfrm>
            <a:prstGeom prst="rect">
              <a:avLst/>
            </a:prstGeom>
          </p:spPr>
        </p:pic>
      </p:grpSp>
      <p:sp>
        <p:nvSpPr>
          <p:cNvPr id="5" name="AutoShape 5"/>
          <p:cNvSpPr/>
          <p:nvPr/>
        </p:nvSpPr>
        <p:spPr>
          <a:xfrm>
            <a:off x="-1834846" y="-340861"/>
            <a:ext cx="14705815" cy="12225836"/>
          </a:xfrm>
          <a:prstGeom prst="rect">
            <a:avLst/>
          </a:prstGeom>
          <a:solidFill>
            <a:srgbClr val="191824"/>
          </a:solidFill>
        </p:spPr>
      </p:sp>
      <p:sp>
        <p:nvSpPr>
          <p:cNvPr id="6" name="TextBox 6"/>
          <p:cNvSpPr txBox="1"/>
          <p:nvPr/>
        </p:nvSpPr>
        <p:spPr>
          <a:xfrm>
            <a:off x="15985595" y="1019175"/>
            <a:ext cx="1273705" cy="390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sz="2500">
                <a:solidFill>
                  <a:srgbClr val="191824"/>
                </a:solidFill>
                <a:latin typeface="HK Grotesk Medium"/>
              </a:rPr>
              <a:t>7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034549" y="3488624"/>
            <a:ext cx="5011693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449568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99687" y="5028173"/>
            <a:ext cx="8081417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222222222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00150" y="6501982"/>
            <a:ext cx="8081417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54936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93004" y="1883333"/>
            <a:ext cx="651140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11111112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607534" y="1809005"/>
            <a:ext cx="103548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 dirty="0">
                <a:solidFill>
                  <a:srgbClr val="FFFFFF"/>
                </a:solidFill>
                <a:latin typeface="HK Grotesk Bold"/>
              </a:rPr>
              <a:t>=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256180" y="1883333"/>
            <a:ext cx="175180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 dirty="0">
                <a:solidFill>
                  <a:srgbClr val="FFFFFF"/>
                </a:solidFill>
                <a:latin typeface="HK Grotesk Bold"/>
              </a:rPr>
              <a:t>9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882210" y="3488624"/>
            <a:ext cx="103548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 dirty="0">
                <a:solidFill>
                  <a:srgbClr val="FFFFFF"/>
                </a:solidFill>
                <a:latin typeface="HK Grotesk Bold"/>
              </a:rPr>
              <a:t>=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742612" y="3422882"/>
            <a:ext cx="2077909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 dirty="0">
                <a:solidFill>
                  <a:srgbClr val="FFFFFF"/>
                </a:solidFill>
                <a:latin typeface="HK Grotesk Bold"/>
              </a:rPr>
              <a:t>36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673775" y="3488624"/>
            <a:ext cx="103548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 dirty="0">
                <a:solidFill>
                  <a:srgbClr val="FFFFFF"/>
                </a:solidFill>
                <a:latin typeface="HK Grotesk Bold"/>
              </a:rPr>
              <a:t>=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391620" y="3422882"/>
            <a:ext cx="175180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 dirty="0">
                <a:solidFill>
                  <a:srgbClr val="FFFFFF"/>
                </a:solidFill>
                <a:latin typeface="HK Grotesk Bold"/>
              </a:rPr>
              <a:t>9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7917696" y="5028173"/>
            <a:ext cx="103548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 dirty="0">
                <a:solidFill>
                  <a:srgbClr val="FFFFFF"/>
                </a:solidFill>
                <a:latin typeface="HK Grotesk Bold"/>
              </a:rPr>
              <a:t>=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435438" y="4962432"/>
            <a:ext cx="2077909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 dirty="0">
                <a:solidFill>
                  <a:srgbClr val="FFFFFF"/>
                </a:solidFill>
                <a:latin typeface="HK Grotesk Bold"/>
              </a:rPr>
              <a:t>18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0232037" y="5028173"/>
            <a:ext cx="103548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=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0861401" y="4962432"/>
            <a:ext cx="175180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9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843786" y="6534852"/>
            <a:ext cx="103548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 dirty="0">
                <a:solidFill>
                  <a:srgbClr val="FFFFFF"/>
                </a:solidFill>
                <a:latin typeface="HK Grotesk Bold"/>
              </a:rPr>
              <a:t>=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683251" y="6534852"/>
            <a:ext cx="2077909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 dirty="0">
                <a:solidFill>
                  <a:srgbClr val="FFFFFF"/>
                </a:solidFill>
                <a:latin typeface="HK Grotesk Bold"/>
              </a:rPr>
              <a:t>27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9635350" y="6534852"/>
            <a:ext cx="103548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=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0353195" y="6469111"/>
            <a:ext cx="175180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9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92621" y="2278276"/>
            <a:ext cx="16066679" cy="5730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1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515600" y="495300"/>
            <a:ext cx="7495698" cy="1306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en-US" sz="2799" dirty="0" err="1">
                <a:solidFill>
                  <a:srgbClr val="FFFFFF"/>
                </a:solidFill>
                <a:latin typeface="HK Grotesk Medium"/>
              </a:rPr>
              <a:t>Боровиков</a:t>
            </a:r>
            <a:r>
              <a:rPr lang="en-US" sz="2799" dirty="0">
                <a:solidFill>
                  <a:srgbClr val="FFFFFF"/>
                </a:solidFill>
                <a:latin typeface="HK Grotesk Medium"/>
              </a:rPr>
              <a:t> </a:t>
            </a:r>
            <a:r>
              <a:rPr lang="en-US" sz="2799" dirty="0" err="1">
                <a:solidFill>
                  <a:srgbClr val="FFFFFF"/>
                </a:solidFill>
                <a:latin typeface="HK Grotesk Medium"/>
              </a:rPr>
              <a:t>Герман</a:t>
            </a:r>
            <a:r>
              <a:rPr lang="en-US" sz="2799" dirty="0">
                <a:solidFill>
                  <a:srgbClr val="FFFFFF"/>
                </a:solidFill>
                <a:latin typeface="HK Grotesk Medium"/>
              </a:rPr>
              <a:t> </a:t>
            </a:r>
            <a:r>
              <a:rPr lang="en-US" sz="2799" dirty="0" err="1">
                <a:solidFill>
                  <a:srgbClr val="FFFFFF"/>
                </a:solidFill>
                <a:latin typeface="HK Grotesk Medium"/>
              </a:rPr>
              <a:t>Олегович</a:t>
            </a:r>
            <a:r>
              <a:rPr lang="en-US" sz="2799" dirty="0">
                <a:solidFill>
                  <a:srgbClr val="FFFFFF"/>
                </a:solidFill>
                <a:latin typeface="HK Grotesk Medium"/>
              </a:rPr>
              <a:t>,</a:t>
            </a:r>
          </a:p>
          <a:p>
            <a:pPr algn="r">
              <a:lnSpc>
                <a:spcPts val="3359"/>
              </a:lnSpc>
            </a:pPr>
            <a:r>
              <a:rPr lang="en-US" sz="2799" dirty="0" err="1">
                <a:solidFill>
                  <a:srgbClr val="FFFFFF"/>
                </a:solidFill>
                <a:latin typeface="HK Grotesk Medium"/>
              </a:rPr>
              <a:t>учитель</a:t>
            </a:r>
            <a:r>
              <a:rPr lang="en-US" sz="2799" dirty="0">
                <a:solidFill>
                  <a:srgbClr val="FFFFFF"/>
                </a:solidFill>
                <a:latin typeface="HK Grotesk Medium"/>
              </a:rPr>
              <a:t> </a:t>
            </a:r>
            <a:r>
              <a:rPr lang="en-US" sz="2799" dirty="0" err="1">
                <a:solidFill>
                  <a:srgbClr val="FFFFFF"/>
                </a:solidFill>
                <a:latin typeface="HK Grotesk Medium"/>
              </a:rPr>
              <a:t>математики</a:t>
            </a:r>
            <a:r>
              <a:rPr lang="en-US" sz="2799" dirty="0">
                <a:solidFill>
                  <a:srgbClr val="FFFFFF"/>
                </a:solidFill>
                <a:latin typeface="HK Grotesk Medium"/>
              </a:rPr>
              <a:t> и </a:t>
            </a:r>
            <a:r>
              <a:rPr lang="en-US" sz="2799" dirty="0" err="1">
                <a:solidFill>
                  <a:srgbClr val="FFFFFF"/>
                </a:solidFill>
                <a:latin typeface="HK Grotesk Medium"/>
              </a:rPr>
              <a:t>информатики</a:t>
            </a:r>
            <a:endParaRPr lang="en-US" sz="2799" dirty="0">
              <a:solidFill>
                <a:srgbClr val="FFFFFF"/>
              </a:solidFill>
              <a:latin typeface="HK Grotesk Medium"/>
            </a:endParaRPr>
          </a:p>
          <a:p>
            <a:pPr algn="r">
              <a:lnSpc>
                <a:spcPts val="3359"/>
              </a:lnSpc>
            </a:pPr>
            <a:r>
              <a:rPr lang="en-US" sz="2799" dirty="0">
                <a:solidFill>
                  <a:srgbClr val="FFFFFF"/>
                </a:solidFill>
                <a:latin typeface="HK Grotesk Medium"/>
              </a:rPr>
              <a:t>МБОУ АСОШ №3 </a:t>
            </a:r>
            <a:r>
              <a:rPr lang="en-US" sz="2799" dirty="0" err="1">
                <a:solidFill>
                  <a:srgbClr val="FFFFFF"/>
                </a:solidFill>
                <a:latin typeface="HK Grotesk Medium"/>
              </a:rPr>
              <a:t>им</a:t>
            </a:r>
            <a:r>
              <a:rPr lang="en-US" sz="2799" dirty="0">
                <a:solidFill>
                  <a:srgbClr val="FFFFFF"/>
                </a:solidFill>
                <a:latin typeface="HK Grotesk Medium"/>
              </a:rPr>
              <a:t>. Г. С. </a:t>
            </a:r>
            <a:r>
              <a:rPr lang="en-US" sz="2799" dirty="0" err="1">
                <a:solidFill>
                  <a:srgbClr val="FFFFFF"/>
                </a:solidFill>
                <a:latin typeface="HK Grotesk Medium"/>
              </a:rPr>
              <a:t>Боровикова</a:t>
            </a:r>
            <a:r>
              <a:rPr lang="en-US" sz="2799" dirty="0">
                <a:solidFill>
                  <a:srgbClr val="FFFFFF"/>
                </a:solidFill>
                <a:latin typeface="HK Grotesk Medium"/>
              </a:rPr>
              <a:t>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028700" y="2574533"/>
            <a:ext cx="7706900" cy="5137933"/>
            <a:chOff x="0" y="0"/>
            <a:chExt cx="10275866" cy="6850578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3425289" y="0"/>
              <a:ext cx="6850578" cy="6850578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850578" cy="6850578"/>
            </a:xfrm>
            <a:prstGeom prst="rect">
              <a:avLst/>
            </a:prstGeom>
          </p:spPr>
        </p:pic>
      </p:grpSp>
      <p:sp>
        <p:nvSpPr>
          <p:cNvPr id="6" name="TextBox 6"/>
          <p:cNvSpPr txBox="1"/>
          <p:nvPr/>
        </p:nvSpPr>
        <p:spPr>
          <a:xfrm>
            <a:off x="5856115" y="3450728"/>
            <a:ext cx="12182892" cy="33855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00"/>
              </a:lnSpc>
            </a:pPr>
            <a:r>
              <a:rPr lang="en-US" sz="11000" dirty="0" err="1">
                <a:solidFill>
                  <a:srgbClr val="FFFFFF"/>
                </a:solidFill>
                <a:latin typeface="HK Grotesk Bold"/>
              </a:rPr>
              <a:t>Математические</a:t>
            </a:r>
            <a:r>
              <a:rPr lang="en-US" sz="11000" dirty="0">
                <a:solidFill>
                  <a:srgbClr val="FFFFFF"/>
                </a:solidFill>
                <a:latin typeface="HK Grotesk Bold"/>
              </a:rPr>
              <a:t> </a:t>
            </a:r>
            <a:r>
              <a:rPr lang="en-US" sz="11000" dirty="0" err="1">
                <a:solidFill>
                  <a:srgbClr val="FFFFFF"/>
                </a:solidFill>
                <a:latin typeface="HK Grotesk Bold"/>
              </a:rPr>
              <a:t>фокусы</a:t>
            </a:r>
            <a:endParaRPr lang="en-US" sz="11000" dirty="0">
              <a:solidFill>
                <a:srgbClr val="FFFFFF"/>
              </a:solidFill>
              <a:latin typeface="HK Grotesk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674786" y="2221659"/>
            <a:ext cx="7207680" cy="6434233"/>
            <a:chOff x="0" y="0"/>
            <a:chExt cx="9610240" cy="8578977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632024" y="0"/>
              <a:ext cx="4978216" cy="5225227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2306285"/>
              <a:ext cx="6521702" cy="6272692"/>
            </a:xfrm>
            <a:prstGeom prst="rect">
              <a:avLst/>
            </a:prstGeom>
          </p:spPr>
        </p:pic>
      </p:grpSp>
      <p:sp>
        <p:nvSpPr>
          <p:cNvPr id="5" name="AutoShape 5"/>
          <p:cNvSpPr/>
          <p:nvPr/>
        </p:nvSpPr>
        <p:spPr>
          <a:xfrm>
            <a:off x="0" y="0"/>
            <a:ext cx="10298585" cy="12225836"/>
          </a:xfrm>
          <a:prstGeom prst="rect">
            <a:avLst/>
          </a:prstGeom>
          <a:solidFill>
            <a:srgbClr val="191824"/>
          </a:solidFill>
        </p:spPr>
      </p:sp>
      <p:sp>
        <p:nvSpPr>
          <p:cNvPr id="6" name="TextBox 6"/>
          <p:cNvSpPr txBox="1"/>
          <p:nvPr/>
        </p:nvSpPr>
        <p:spPr>
          <a:xfrm>
            <a:off x="340002" y="2138895"/>
            <a:ext cx="9958583" cy="60092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42950" indent="-742950">
              <a:lnSpc>
                <a:spcPct val="150000"/>
              </a:lnSpc>
              <a:buAutoNum type="arabicPeriod"/>
            </a:pPr>
            <a:r>
              <a:rPr lang="ru-RU" sz="4400" dirty="0">
                <a:solidFill>
                  <a:srgbClr val="FFFFFF"/>
                </a:solidFill>
                <a:latin typeface="HK Grotesk Bold"/>
              </a:rPr>
              <a:t>День своего рождения умножьте на два</a:t>
            </a: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ru-RU" sz="4400" dirty="0">
                <a:solidFill>
                  <a:srgbClr val="FFFFFF"/>
                </a:solidFill>
                <a:latin typeface="HK Grotesk Bold"/>
              </a:rPr>
              <a:t>К результату прибавьте 5</a:t>
            </a: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ru-RU" sz="4400" dirty="0">
                <a:solidFill>
                  <a:srgbClr val="FFFFFF"/>
                </a:solidFill>
                <a:latin typeface="HK Grotesk Bold"/>
              </a:rPr>
              <a:t>Полученный результат умножьте на 50</a:t>
            </a: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ru-RU" sz="4400" dirty="0">
                <a:solidFill>
                  <a:srgbClr val="FFFFFF"/>
                </a:solidFill>
                <a:latin typeface="HK Grotesk Bold"/>
              </a:rPr>
              <a:t>Прибавить номер месяца</a:t>
            </a:r>
            <a:endParaRPr lang="en-US" sz="4400" dirty="0">
              <a:solidFill>
                <a:srgbClr val="FFFFFF"/>
              </a:solidFill>
              <a:latin typeface="HK Grotesk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5985595" y="1019175"/>
            <a:ext cx="1273705" cy="390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sz="2500">
                <a:solidFill>
                  <a:srgbClr val="191824"/>
                </a:solidFill>
                <a:latin typeface="HK Grotesk Medium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7916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1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065512" y="3341185"/>
            <a:ext cx="6156975" cy="36046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6440281" y="446695"/>
            <a:ext cx="1273705" cy="390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00"/>
              </a:lnSpc>
            </a:pPr>
            <a:r>
              <a:rPr lang="en-US" sz="2500" dirty="0">
                <a:solidFill>
                  <a:srgbClr val="191824"/>
                </a:solidFill>
                <a:latin typeface="HK Grotesk Medium"/>
              </a:rPr>
              <a:t>5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0744200" y="422450"/>
            <a:ext cx="6332933" cy="4958719"/>
            <a:chOff x="0" y="0"/>
            <a:chExt cx="8443910" cy="6611625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182381" y="0"/>
              <a:ext cx="4261530" cy="5140003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1874299"/>
              <a:ext cx="5079005" cy="4737326"/>
            </a:xfrm>
            <a:prstGeom prst="rect">
              <a:avLst/>
            </a:prstGeom>
          </p:spPr>
        </p:pic>
      </p:grpSp>
      <p:sp>
        <p:nvSpPr>
          <p:cNvPr id="7" name="TextBox 7"/>
          <p:cNvSpPr txBox="1"/>
          <p:nvPr/>
        </p:nvSpPr>
        <p:spPr>
          <a:xfrm>
            <a:off x="1028701" y="1022639"/>
            <a:ext cx="8840238" cy="1133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941"/>
              </a:lnSpc>
            </a:pPr>
            <a:r>
              <a:rPr lang="ru-RU" sz="7451" dirty="0">
                <a:solidFill>
                  <a:srgbClr val="191824"/>
                </a:solidFill>
                <a:latin typeface="HK Grotesk Bold"/>
              </a:rPr>
              <a:t>8(952) 045 60 12</a:t>
            </a:r>
            <a:endParaRPr lang="en-US" sz="7451" dirty="0">
              <a:solidFill>
                <a:srgbClr val="191824"/>
              </a:solidFill>
              <a:latin typeface="HK Grotesk Bold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7">
                <a:extLst>
                  <a:ext uri="{FF2B5EF4-FFF2-40B4-BE49-F238E27FC236}">
                    <a16:creationId xmlns:a16="http://schemas.microsoft.com/office/drawing/2014/main" id="{728CA9EE-7B06-4A62-9B9F-71740A7C288E}"/>
                  </a:ext>
                </a:extLst>
              </p:cNvPr>
              <p:cNvSpPr txBox="1"/>
              <p:nvPr/>
            </p:nvSpPr>
            <p:spPr>
              <a:xfrm>
                <a:off x="1028701" y="2472456"/>
                <a:ext cx="8840238" cy="114133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8941"/>
                  </a:lnSpc>
                </a:pPr>
                <a:r>
                  <a:rPr lang="ru-RU" sz="7451" u="sng" dirty="0">
                    <a:solidFill>
                      <a:srgbClr val="191824"/>
                    </a:solidFill>
                    <a:latin typeface="HK Grotesk Bold"/>
                  </a:rPr>
                  <a:t>045</a:t>
                </a:r>
                <a:r>
                  <a:rPr lang="ru-RU" sz="7451" dirty="0">
                    <a:solidFill>
                      <a:srgbClr val="191824"/>
                    </a:solidFill>
                    <a:latin typeface="HK Grotesk Bold"/>
                  </a:rPr>
                  <a:t> </a:t>
                </a:r>
                <a14:m>
                  <m:oMath xmlns:m="http://schemas.openxmlformats.org/officeDocument/2006/math">
                    <m:r>
                      <a:rPr lang="ru-RU" sz="7451" b="0" i="1" smtClean="0">
                        <a:solidFill>
                          <a:srgbClr val="191824"/>
                        </a:solidFill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en-US" sz="7451" dirty="0">
                    <a:solidFill>
                      <a:srgbClr val="191824"/>
                    </a:solidFill>
                    <a:latin typeface="HK Grotesk Bold"/>
                  </a:rPr>
                  <a:t> 80 = 3600 </a:t>
                </a:r>
              </a:p>
            </p:txBody>
          </p:sp>
        </mc:Choice>
        <mc:Fallback xmlns="">
          <p:sp>
            <p:nvSpPr>
              <p:cNvPr id="10" name="TextBox 7">
                <a:extLst>
                  <a:ext uri="{FF2B5EF4-FFF2-40B4-BE49-F238E27FC236}">
                    <a16:creationId xmlns:a16="http://schemas.microsoft.com/office/drawing/2014/main" id="{728CA9EE-7B06-4A62-9B9F-71740A7C28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701" y="2472456"/>
                <a:ext cx="8840238" cy="1141338"/>
              </a:xfrm>
              <a:prstGeom prst="rect">
                <a:avLst/>
              </a:prstGeom>
              <a:blipFill>
                <a:blip r:embed="rId6"/>
                <a:stretch>
                  <a:fillRect l="-6483" t="-24599" b="-497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7">
            <a:extLst>
              <a:ext uri="{FF2B5EF4-FFF2-40B4-BE49-F238E27FC236}">
                <a16:creationId xmlns:a16="http://schemas.microsoft.com/office/drawing/2014/main" id="{4741D6E3-566C-4584-82D4-B281EB1C873B}"/>
              </a:ext>
            </a:extLst>
          </p:cNvPr>
          <p:cNvSpPr txBox="1"/>
          <p:nvPr/>
        </p:nvSpPr>
        <p:spPr>
          <a:xfrm>
            <a:off x="1028701" y="3638039"/>
            <a:ext cx="8840238" cy="11424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941"/>
              </a:lnSpc>
            </a:pPr>
            <a:r>
              <a:rPr lang="en-US" sz="7451" dirty="0">
                <a:solidFill>
                  <a:srgbClr val="191824"/>
                </a:solidFill>
                <a:latin typeface="HK Grotesk Bold"/>
              </a:rPr>
              <a:t>3600 + 1= 3601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7">
                <a:extLst>
                  <a:ext uri="{FF2B5EF4-FFF2-40B4-BE49-F238E27FC236}">
                    <a16:creationId xmlns:a16="http://schemas.microsoft.com/office/drawing/2014/main" id="{2A5FBA0B-CAFF-4205-A73E-48712E5DCBFC}"/>
                  </a:ext>
                </a:extLst>
              </p:cNvPr>
              <p:cNvSpPr txBox="1"/>
              <p:nvPr/>
            </p:nvSpPr>
            <p:spPr>
              <a:xfrm>
                <a:off x="1028701" y="4841673"/>
                <a:ext cx="8991600" cy="1141338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ts val="8941"/>
                  </a:lnSpc>
                </a:pPr>
                <a:r>
                  <a:rPr lang="en-US" sz="7451" dirty="0">
                    <a:solidFill>
                      <a:srgbClr val="191824"/>
                    </a:solidFill>
                    <a:latin typeface="HK Grotesk Bold"/>
                  </a:rPr>
                  <a:t>3601 </a:t>
                </a:r>
                <a14:m>
                  <m:oMath xmlns:m="http://schemas.openxmlformats.org/officeDocument/2006/math">
                    <m:r>
                      <a:rPr lang="en-US" sz="7451" b="0" i="1" smtClean="0">
                        <a:solidFill>
                          <a:srgbClr val="191824"/>
                        </a:solidFill>
                        <a:latin typeface="Cambria Math" panose="02040503050406030204" pitchFamily="18" charset="0"/>
                      </a:rPr>
                      <m:t>⋅</m:t>
                    </m:r>
                  </m:oMath>
                </a14:m>
                <a:r>
                  <a:rPr lang="en-US" sz="7451" dirty="0">
                    <a:solidFill>
                      <a:srgbClr val="191824"/>
                    </a:solidFill>
                    <a:latin typeface="HK Grotesk Bold"/>
                  </a:rPr>
                  <a:t> 250 = 900250</a:t>
                </a:r>
              </a:p>
            </p:txBody>
          </p:sp>
        </mc:Choice>
        <mc:Fallback xmlns="">
          <p:sp>
            <p:nvSpPr>
              <p:cNvPr id="12" name="TextBox 7">
                <a:extLst>
                  <a:ext uri="{FF2B5EF4-FFF2-40B4-BE49-F238E27FC236}">
                    <a16:creationId xmlns:a16="http://schemas.microsoft.com/office/drawing/2014/main" id="{2A5FBA0B-CAFF-4205-A73E-48712E5DCB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701" y="4841673"/>
                <a:ext cx="8991600" cy="1141338"/>
              </a:xfrm>
              <a:prstGeom prst="rect">
                <a:avLst/>
              </a:prstGeom>
              <a:blipFill>
                <a:blip r:embed="rId7"/>
                <a:stretch>
                  <a:fillRect l="-6373" t="-24599" r="-5288" b="-502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7">
            <a:extLst>
              <a:ext uri="{FF2B5EF4-FFF2-40B4-BE49-F238E27FC236}">
                <a16:creationId xmlns:a16="http://schemas.microsoft.com/office/drawing/2014/main" id="{06DC7057-7A20-49A9-BFEF-7FE08899B7E4}"/>
              </a:ext>
            </a:extLst>
          </p:cNvPr>
          <p:cNvSpPr txBox="1"/>
          <p:nvPr/>
        </p:nvSpPr>
        <p:spPr>
          <a:xfrm>
            <a:off x="1028700" y="6044216"/>
            <a:ext cx="11071977" cy="11424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941"/>
              </a:lnSpc>
            </a:pPr>
            <a:r>
              <a:rPr lang="en-US" sz="7451" dirty="0">
                <a:solidFill>
                  <a:srgbClr val="191824"/>
                </a:solidFill>
                <a:latin typeface="HK Grotesk Bold"/>
              </a:rPr>
              <a:t>900250 + </a:t>
            </a:r>
            <a:r>
              <a:rPr lang="en-US" sz="7451" u="sng" dirty="0">
                <a:solidFill>
                  <a:srgbClr val="191824"/>
                </a:solidFill>
                <a:latin typeface="HK Grotesk Bold"/>
              </a:rPr>
              <a:t>6012</a:t>
            </a:r>
            <a:r>
              <a:rPr lang="en-US" sz="7451" dirty="0">
                <a:solidFill>
                  <a:srgbClr val="191824"/>
                </a:solidFill>
                <a:latin typeface="HK Grotesk Bold"/>
              </a:rPr>
              <a:t> = 906262 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33988096-5D65-4E5B-AFC9-D94FB10D41BA}"/>
              </a:ext>
            </a:extLst>
          </p:cNvPr>
          <p:cNvSpPr txBox="1"/>
          <p:nvPr/>
        </p:nvSpPr>
        <p:spPr>
          <a:xfrm>
            <a:off x="1035627" y="7183181"/>
            <a:ext cx="11071977" cy="11424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941"/>
              </a:lnSpc>
            </a:pPr>
            <a:r>
              <a:rPr lang="en-US" sz="7451" dirty="0">
                <a:solidFill>
                  <a:srgbClr val="191824"/>
                </a:solidFill>
                <a:latin typeface="HK Grotesk Bold"/>
              </a:rPr>
              <a:t>906262 + </a:t>
            </a:r>
            <a:r>
              <a:rPr lang="en-US" sz="7451" u="sng" dirty="0">
                <a:solidFill>
                  <a:srgbClr val="191824"/>
                </a:solidFill>
                <a:latin typeface="HK Grotesk Bold"/>
              </a:rPr>
              <a:t>6012</a:t>
            </a:r>
            <a:r>
              <a:rPr lang="en-US" sz="7451" dirty="0">
                <a:solidFill>
                  <a:srgbClr val="191824"/>
                </a:solidFill>
                <a:latin typeface="HK Grotesk Bold"/>
              </a:rPr>
              <a:t> = 912274 </a:t>
            </a:r>
          </a:p>
        </p:txBody>
      </p:sp>
    </p:spTree>
    <p:extLst>
      <p:ext uri="{BB962C8B-B14F-4D97-AF65-F5344CB8AC3E}">
        <p14:creationId xmlns:p14="http://schemas.microsoft.com/office/powerpoint/2010/main" val="204514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464774" y="1019175"/>
            <a:ext cx="6215740" cy="2238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581"/>
              </a:lnSpc>
            </a:pPr>
            <a:r>
              <a:rPr lang="en-US" sz="14651">
                <a:solidFill>
                  <a:srgbClr val="191824"/>
                </a:solidFill>
                <a:latin typeface="HK Grotesk Bold"/>
              </a:rPr>
              <a:t>35   35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1535626" y="2664140"/>
            <a:ext cx="6332933" cy="4958719"/>
            <a:chOff x="0" y="0"/>
            <a:chExt cx="8443910" cy="6611625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182381" y="0"/>
              <a:ext cx="4261530" cy="5140003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1874299"/>
              <a:ext cx="5079005" cy="4737326"/>
            </a:xfrm>
            <a:prstGeom prst="rect">
              <a:avLst/>
            </a:prstGeom>
          </p:spPr>
        </p:pic>
      </p:grpSp>
      <p:sp>
        <p:nvSpPr>
          <p:cNvPr id="6" name="TextBox 6"/>
          <p:cNvSpPr txBox="1"/>
          <p:nvPr/>
        </p:nvSpPr>
        <p:spPr>
          <a:xfrm>
            <a:off x="1594756" y="3503928"/>
            <a:ext cx="1740035" cy="2047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141"/>
              </a:lnSpc>
            </a:pPr>
            <a:r>
              <a:rPr lang="en-US" sz="13451" dirty="0">
                <a:solidFill>
                  <a:srgbClr val="191824"/>
                </a:solidFill>
                <a:latin typeface="HK Grotesk Bold"/>
              </a:rPr>
              <a:t>3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019359" y="3503928"/>
            <a:ext cx="4973791" cy="2047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141"/>
              </a:lnSpc>
            </a:pPr>
            <a:r>
              <a:rPr lang="en-US" sz="13451" dirty="0">
                <a:solidFill>
                  <a:srgbClr val="191824"/>
                </a:solidFill>
                <a:latin typeface="HK Grotesk Bold"/>
              </a:rPr>
              <a:t>4 = 12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629432" y="3872975"/>
            <a:ext cx="1740035" cy="2047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141"/>
              </a:lnSpc>
            </a:pPr>
            <a:r>
              <a:rPr lang="en-US" sz="13451" dirty="0">
                <a:solidFill>
                  <a:srgbClr val="191824"/>
                </a:solidFill>
                <a:latin typeface="HK Grotesk Bold"/>
              </a:rPr>
              <a:t>*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388518" y="1465578"/>
            <a:ext cx="1740035" cy="2047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141"/>
              </a:lnSpc>
            </a:pPr>
            <a:r>
              <a:rPr lang="en-US" sz="13451">
                <a:solidFill>
                  <a:srgbClr val="191824"/>
                </a:solidFill>
                <a:latin typeface="HK Grotesk Bold"/>
              </a:rPr>
              <a:t>*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771641" y="5920850"/>
            <a:ext cx="2257560" cy="2047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6141"/>
              </a:lnSpc>
            </a:pPr>
            <a:r>
              <a:rPr lang="en-US" sz="13451" dirty="0">
                <a:solidFill>
                  <a:srgbClr val="191824"/>
                </a:solidFill>
                <a:latin typeface="HK Grotesk Bold"/>
              </a:rPr>
              <a:t>12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DD79E6-59E4-477F-880A-05E600AEABE4}"/>
              </a:ext>
            </a:extLst>
          </p:cNvPr>
          <p:cNvSpPr txBox="1"/>
          <p:nvPr/>
        </p:nvSpPr>
        <p:spPr>
          <a:xfrm>
            <a:off x="5084781" y="5925809"/>
            <a:ext cx="2078019" cy="2047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6141"/>
              </a:lnSpc>
            </a:pPr>
            <a:r>
              <a:rPr lang="en-US" sz="13451" dirty="0">
                <a:solidFill>
                  <a:srgbClr val="191824"/>
                </a:solidFill>
                <a:latin typeface="HK Grotesk Bold"/>
              </a:rPr>
              <a:t>25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1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37988" y="2974981"/>
            <a:ext cx="3736403" cy="4337037"/>
            <a:chOff x="0" y="0"/>
            <a:chExt cx="4981871" cy="5782716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22848" t="13440" r="22848"/>
            <a:stretch>
              <a:fillRect/>
            </a:stretch>
          </p:blipFill>
          <p:spPr>
            <a:xfrm rot="5400000">
              <a:off x="347799" y="1148645"/>
              <a:ext cx="5157532" cy="411061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4276063" cy="5157532"/>
            </a:xfrm>
            <a:prstGeom prst="rect">
              <a:avLst/>
            </a:prstGeom>
          </p:spPr>
        </p:pic>
      </p:grpSp>
      <p:sp>
        <p:nvSpPr>
          <p:cNvPr id="5" name="TextBox 5"/>
          <p:cNvSpPr txBox="1"/>
          <p:nvPr/>
        </p:nvSpPr>
        <p:spPr>
          <a:xfrm>
            <a:off x="5393995" y="2851348"/>
            <a:ext cx="5011693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 dirty="0">
                <a:solidFill>
                  <a:srgbClr val="FFFFFF"/>
                </a:solidFill>
                <a:latin typeface="HK Grotesk Bold"/>
              </a:rPr>
              <a:t>13 * 15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593176" y="4390898"/>
            <a:ext cx="4648481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12 * 16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224106" y="5897577"/>
            <a:ext cx="5386621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11 * 17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652450" y="1246057"/>
            <a:ext cx="651140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14 * 14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41657" y="1246057"/>
            <a:ext cx="103548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=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097884" y="1251148"/>
            <a:ext cx="3011342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196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241657" y="2851348"/>
            <a:ext cx="103548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 dirty="0">
                <a:solidFill>
                  <a:srgbClr val="FFFFFF"/>
                </a:solidFill>
                <a:latin typeface="HK Grotesk Bold"/>
              </a:rPr>
              <a:t>=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102058" y="2785607"/>
            <a:ext cx="3007168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195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241657" y="4451548"/>
            <a:ext cx="103548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=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385805" y="4390898"/>
            <a:ext cx="2435500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192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203232" y="5897577"/>
            <a:ext cx="103548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=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268583" y="5897577"/>
            <a:ext cx="2669944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187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214842" y="7413039"/>
            <a:ext cx="5386621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10 * 18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241657" y="7413039"/>
            <a:ext cx="1035485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=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1270670" y="7413039"/>
            <a:ext cx="2669944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en-US" sz="10532">
                <a:solidFill>
                  <a:srgbClr val="FFFFFF"/>
                </a:solidFill>
                <a:latin typeface="HK Grotesk Bold"/>
              </a:rPr>
              <a:t>180</a:t>
            </a:r>
          </a:p>
        </p:txBody>
      </p:sp>
      <p:sp>
        <p:nvSpPr>
          <p:cNvPr id="22" name="Дуга 21">
            <a:extLst>
              <a:ext uri="{FF2B5EF4-FFF2-40B4-BE49-F238E27FC236}">
                <a16:creationId xmlns:a16="http://schemas.microsoft.com/office/drawing/2014/main" id="{2060F3FC-83A3-4219-B070-9E983CBF440C}"/>
              </a:ext>
            </a:extLst>
          </p:cNvPr>
          <p:cNvSpPr/>
          <p:nvPr/>
        </p:nvSpPr>
        <p:spPr>
          <a:xfrm rot="2759296">
            <a:off x="10582538" y="1209283"/>
            <a:ext cx="4421817" cy="4964178"/>
          </a:xfrm>
          <a:prstGeom prst="arc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11">
            <a:extLst>
              <a:ext uri="{FF2B5EF4-FFF2-40B4-BE49-F238E27FC236}">
                <a16:creationId xmlns:a16="http://schemas.microsoft.com/office/drawing/2014/main" id="{9B841902-D20D-4419-BDBE-41F1FF9A53D9}"/>
              </a:ext>
            </a:extLst>
          </p:cNvPr>
          <p:cNvSpPr txBox="1"/>
          <p:nvPr/>
        </p:nvSpPr>
        <p:spPr>
          <a:xfrm>
            <a:off x="15772309" y="2573230"/>
            <a:ext cx="1035485" cy="1442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ru-RU" sz="6000" dirty="0">
                <a:solidFill>
                  <a:srgbClr val="FFFFFF"/>
                </a:solidFill>
                <a:latin typeface="HK Grotesk Bold"/>
              </a:rPr>
              <a:t>4</a:t>
            </a:r>
            <a:endParaRPr lang="en-US" sz="6000" dirty="0">
              <a:solidFill>
                <a:srgbClr val="FFFFFF"/>
              </a:solidFill>
              <a:latin typeface="HK Grotesk Bold"/>
            </a:endParaRPr>
          </a:p>
        </p:txBody>
      </p:sp>
      <p:sp>
        <p:nvSpPr>
          <p:cNvPr id="29" name="Дуга 28">
            <a:extLst>
              <a:ext uri="{FF2B5EF4-FFF2-40B4-BE49-F238E27FC236}">
                <a16:creationId xmlns:a16="http://schemas.microsoft.com/office/drawing/2014/main" id="{B7CA7F12-DE89-420B-BAD0-E17D82DDB3DA}"/>
              </a:ext>
            </a:extLst>
          </p:cNvPr>
          <p:cNvSpPr/>
          <p:nvPr/>
        </p:nvSpPr>
        <p:spPr>
          <a:xfrm rot="2759296">
            <a:off x="9171045" y="979777"/>
            <a:ext cx="6010278" cy="6994004"/>
          </a:xfrm>
          <a:prstGeom prst="arc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11">
            <a:extLst>
              <a:ext uri="{FF2B5EF4-FFF2-40B4-BE49-F238E27FC236}">
                <a16:creationId xmlns:a16="http://schemas.microsoft.com/office/drawing/2014/main" id="{390E1B2E-5E96-4AFD-A08F-2913D83B0798}"/>
              </a:ext>
            </a:extLst>
          </p:cNvPr>
          <p:cNvSpPr txBox="1"/>
          <p:nvPr/>
        </p:nvSpPr>
        <p:spPr>
          <a:xfrm>
            <a:off x="15782146" y="3439544"/>
            <a:ext cx="1035485" cy="1442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ru-RU" sz="6000" dirty="0">
                <a:solidFill>
                  <a:srgbClr val="FFFFFF"/>
                </a:solidFill>
                <a:latin typeface="HK Grotesk Bold"/>
              </a:rPr>
              <a:t>9</a:t>
            </a:r>
            <a:endParaRPr lang="en-US" sz="6000" dirty="0">
              <a:solidFill>
                <a:srgbClr val="FFFFFF"/>
              </a:solidFill>
              <a:latin typeface="HK Grotesk Bold"/>
            </a:endParaRPr>
          </a:p>
        </p:txBody>
      </p:sp>
      <p:sp>
        <p:nvSpPr>
          <p:cNvPr id="31" name="Дуга 30">
            <a:extLst>
              <a:ext uri="{FF2B5EF4-FFF2-40B4-BE49-F238E27FC236}">
                <a16:creationId xmlns:a16="http://schemas.microsoft.com/office/drawing/2014/main" id="{D083F1FA-A405-49FE-9186-1CE5A80F567C}"/>
              </a:ext>
            </a:extLst>
          </p:cNvPr>
          <p:cNvSpPr/>
          <p:nvPr/>
        </p:nvSpPr>
        <p:spPr>
          <a:xfrm rot="2759296">
            <a:off x="7152530" y="678331"/>
            <a:ext cx="8880251" cy="8407446"/>
          </a:xfrm>
          <a:prstGeom prst="arc">
            <a:avLst>
              <a:gd name="adj1" fmla="val 16200000"/>
              <a:gd name="adj2" fmla="val 118089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11">
            <a:extLst>
              <a:ext uri="{FF2B5EF4-FFF2-40B4-BE49-F238E27FC236}">
                <a16:creationId xmlns:a16="http://schemas.microsoft.com/office/drawing/2014/main" id="{F35AB8D9-1F9F-4102-8592-CF41E3E88D24}"/>
              </a:ext>
            </a:extLst>
          </p:cNvPr>
          <p:cNvSpPr txBox="1"/>
          <p:nvPr/>
        </p:nvSpPr>
        <p:spPr>
          <a:xfrm>
            <a:off x="15914274" y="4666104"/>
            <a:ext cx="1035485" cy="1442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ru-RU" sz="6000" dirty="0">
                <a:solidFill>
                  <a:srgbClr val="FFFFFF"/>
                </a:solidFill>
                <a:latin typeface="HK Grotesk Bold"/>
              </a:rPr>
              <a:t>16</a:t>
            </a:r>
            <a:endParaRPr lang="en-US" sz="6000" dirty="0">
              <a:solidFill>
                <a:srgbClr val="FFFFFF"/>
              </a:solidFill>
              <a:latin typeface="HK Grotesk Bold"/>
            </a:endParaRPr>
          </a:p>
        </p:txBody>
      </p:sp>
      <p:sp>
        <p:nvSpPr>
          <p:cNvPr id="34" name="Дуга 33">
            <a:extLst>
              <a:ext uri="{FF2B5EF4-FFF2-40B4-BE49-F238E27FC236}">
                <a16:creationId xmlns:a16="http://schemas.microsoft.com/office/drawing/2014/main" id="{F36AF1C7-5DB3-444A-8785-2C36558BC090}"/>
              </a:ext>
            </a:extLst>
          </p:cNvPr>
          <p:cNvSpPr/>
          <p:nvPr/>
        </p:nvSpPr>
        <p:spPr>
          <a:xfrm rot="2759296">
            <a:off x="12323086" y="1704201"/>
            <a:ext cx="1937731" cy="2122975"/>
          </a:xfrm>
          <a:prstGeom prst="arc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11">
            <a:extLst>
              <a:ext uri="{FF2B5EF4-FFF2-40B4-BE49-F238E27FC236}">
                <a16:creationId xmlns:a16="http://schemas.microsoft.com/office/drawing/2014/main" id="{B99E4269-FC5E-4EB1-9E80-67C04C3FA4D7}"/>
              </a:ext>
            </a:extLst>
          </p:cNvPr>
          <p:cNvSpPr txBox="1"/>
          <p:nvPr/>
        </p:nvSpPr>
        <p:spPr>
          <a:xfrm>
            <a:off x="14122089" y="1710172"/>
            <a:ext cx="1035485" cy="1442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39"/>
              </a:lnSpc>
            </a:pPr>
            <a:r>
              <a:rPr lang="ru-RU" sz="6000" dirty="0">
                <a:solidFill>
                  <a:srgbClr val="FFFFFF"/>
                </a:solidFill>
                <a:latin typeface="HK Grotesk Bold"/>
              </a:rPr>
              <a:t>1</a:t>
            </a:r>
            <a:endParaRPr lang="en-US" sz="6000" dirty="0">
              <a:solidFill>
                <a:srgbClr val="FFFFFF"/>
              </a:solidFill>
              <a:latin typeface="HK Grotesk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8" grpId="0"/>
      <p:bldP spid="28" grpId="1"/>
      <p:bldP spid="29" grpId="0" animBg="1"/>
      <p:bldP spid="29" grpId="1" animBg="1"/>
      <p:bldP spid="30" grpId="0"/>
      <p:bldP spid="30" grpId="1"/>
      <p:bldP spid="31" grpId="0" animBg="1"/>
      <p:bldP spid="33" grpId="0"/>
      <p:bldP spid="34" grpId="0" animBg="1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1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997843" y="1019175"/>
            <a:ext cx="12261457" cy="8010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920"/>
              </a:lnSpc>
            </a:pPr>
            <a:r>
              <a:rPr lang="en-US" sz="6600">
                <a:solidFill>
                  <a:srgbClr val="FFFFFF"/>
                </a:solidFill>
                <a:latin typeface="HK Grotesk Bold Italics"/>
              </a:rPr>
              <a:t>Цифровой корень числа</a:t>
            </a:r>
            <a:r>
              <a:rPr lang="en-US" sz="6600">
                <a:solidFill>
                  <a:srgbClr val="FFFFFF"/>
                </a:solidFill>
                <a:latin typeface="HK Grotesk Bold"/>
              </a:rPr>
              <a:t> - это цифра, полученная в результате итеративного процесса суммирования цифр, на каждой итерации которого для подсчета суммы цифр берут результат, полученный на предыдущей итерации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0" y="1019175"/>
            <a:ext cx="1273705" cy="390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500">
                <a:solidFill>
                  <a:srgbClr val="FFFFFF"/>
                </a:solidFill>
                <a:latin typeface="HK Grotesk Medium"/>
              </a:rPr>
              <a:t>4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87094" y="3724133"/>
            <a:ext cx="2780821" cy="554777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42875" y="6827367"/>
            <a:ext cx="2413040" cy="28058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1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21276" y="1815897"/>
            <a:ext cx="12425488" cy="6248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840"/>
              </a:lnSpc>
            </a:pPr>
            <a:r>
              <a:rPr lang="en-US" sz="8200">
                <a:solidFill>
                  <a:srgbClr val="FFFFFF"/>
                </a:solidFill>
                <a:latin typeface="HK Grotesk Bold Italics"/>
              </a:rPr>
              <a:t>Признак делимости числа на 9</a:t>
            </a:r>
          </a:p>
          <a:p>
            <a:pPr>
              <a:lnSpc>
                <a:spcPts val="9840"/>
              </a:lnSpc>
            </a:pPr>
            <a:r>
              <a:rPr lang="en-US" sz="8200">
                <a:solidFill>
                  <a:srgbClr val="FFFFFF"/>
                </a:solidFill>
                <a:latin typeface="HK Grotesk Bold"/>
              </a:rPr>
              <a:t>Если сумма цифр числа делится на 9, то и число делится на 9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0" y="1019175"/>
            <a:ext cx="1273705" cy="390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500">
                <a:solidFill>
                  <a:srgbClr val="FFFFFF"/>
                </a:solidFill>
                <a:latin typeface="HK Grotesk Medium"/>
              </a:rPr>
              <a:t>6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87094" y="3724133"/>
            <a:ext cx="2780821" cy="554777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42875" y="6827367"/>
            <a:ext cx="2413040" cy="28058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</TotalTime>
  <Words>206</Words>
  <Application>Microsoft Office PowerPoint</Application>
  <PresentationFormat>Произвольный</PresentationFormat>
  <Paragraphs>80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HK Grotesk Bold</vt:lpstr>
      <vt:lpstr>Cambria Math</vt:lpstr>
      <vt:lpstr>HK Grotesk Bold Italics</vt:lpstr>
      <vt:lpstr>Calibri</vt:lpstr>
      <vt:lpstr>Arial</vt:lpstr>
      <vt:lpstr>HK Grotesk Medium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Математические фокусы</dc:title>
  <cp:lastModifiedBy>Коля Николай</cp:lastModifiedBy>
  <cp:revision>5</cp:revision>
  <dcterms:created xsi:type="dcterms:W3CDTF">2006-08-16T00:00:00Z</dcterms:created>
  <dcterms:modified xsi:type="dcterms:W3CDTF">2022-02-21T06:54:30Z</dcterms:modified>
  <dc:identifier>DAE1-c3AdDo</dc:identifier>
</cp:coreProperties>
</file>