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74" r:id="rId3"/>
    <p:sldId id="275" r:id="rId4"/>
    <p:sldId id="257" r:id="rId5"/>
    <p:sldId id="258" r:id="rId6"/>
    <p:sldId id="263" r:id="rId7"/>
    <p:sldId id="264" r:id="rId8"/>
    <p:sldId id="265" r:id="rId9"/>
    <p:sldId id="266" r:id="rId10"/>
    <p:sldId id="267" r:id="rId11"/>
    <p:sldId id="268" r:id="rId12"/>
    <p:sldId id="269" r:id="rId13"/>
    <p:sldId id="271" r:id="rId14"/>
    <p:sldId id="270" r:id="rId15"/>
    <p:sldId id="272" r:id="rId16"/>
    <p:sldId id="259" r:id="rId17"/>
    <p:sldId id="273" r:id="rId18"/>
    <p:sldId id="260" r:id="rId19"/>
    <p:sldId id="261" r:id="rId20"/>
    <p:sldId id="276" r:id="rId21"/>
    <p:sldId id="277" r:id="rId22"/>
    <p:sldId id="262" r:id="rId23"/>
    <p:sldId id="278" r:id="rId24"/>
    <p:sldId id="279"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B106E36-FD25-4E2D-B0AA-010F637433A0}" type="datetimeFigureOut">
              <a:rPr lang="ru-RU" smtClean="0"/>
              <a:pPr/>
              <a:t>01.10.2023</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5B106E36-FD25-4E2D-B0AA-010F637433A0}" type="datetimeFigureOut">
              <a:rPr lang="ru-RU" smtClean="0"/>
              <a:pPr/>
              <a:t>01.10.2023</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B106E36-FD25-4E2D-B0AA-010F637433A0}" type="datetimeFigureOut">
              <a:rPr lang="ru-RU" smtClean="0"/>
              <a:pPr/>
              <a:t>01.10.2023</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5B106E36-FD25-4E2D-B0AA-010F637433A0}" type="datetimeFigureOut">
              <a:rPr lang="ru-RU" smtClean="0"/>
              <a:pPr/>
              <a:t>01.10.2023</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5B106E36-FD25-4E2D-B0AA-010F637433A0}" type="datetimeFigureOut">
              <a:rPr lang="ru-RU" smtClean="0"/>
              <a:pPr/>
              <a:t>01.10.2023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B106E36-FD25-4E2D-B0AA-010F637433A0}" type="datetimeFigureOut">
              <a:rPr lang="ru-RU" smtClean="0"/>
              <a:pPr/>
              <a:t>01.10.2023</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43808" y="533400"/>
            <a:ext cx="5976664" cy="2868168"/>
          </a:xfrm>
        </p:spPr>
        <p:txBody>
          <a:bodyPr/>
          <a:lstStyle/>
          <a:p>
            <a:r>
              <a:rPr lang="ru-RU" dirty="0" smtClean="0"/>
              <a:t>Англия в </a:t>
            </a:r>
            <a:r>
              <a:rPr lang="en-US" dirty="0" smtClean="0"/>
              <a:t>XVI-XVII</a:t>
            </a:r>
            <a:r>
              <a:rPr lang="ru-RU" dirty="0" smtClean="0"/>
              <a:t> вв.</a:t>
            </a:r>
            <a:endParaRPr lang="ru-RU" dirty="0"/>
          </a:p>
        </p:txBody>
      </p:sp>
      <p:sp>
        <p:nvSpPr>
          <p:cNvPr id="3" name="Подзаголовок 2"/>
          <p:cNvSpPr>
            <a:spLocks noGrp="1"/>
          </p:cNvSpPr>
          <p:nvPr>
            <p:ph type="subTitle" idx="1"/>
          </p:nvPr>
        </p:nvSpPr>
        <p:spPr/>
        <p:txBody>
          <a:bodyPr/>
          <a:lstStyle/>
          <a:p>
            <a:r>
              <a:rPr lang="ru-RU" dirty="0" smtClean="0"/>
              <a:t>История Нового времени </a:t>
            </a:r>
          </a:p>
          <a:p>
            <a:r>
              <a:rPr lang="ru-RU" dirty="0" smtClean="0"/>
              <a:t>7 класс</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660688"/>
          </a:xfrm>
        </p:spPr>
        <p:txBody>
          <a:bodyPr/>
          <a:lstStyle/>
          <a:p>
            <a:r>
              <a:rPr lang="ru-RU" dirty="0" smtClean="0"/>
              <a:t>Разделение труда</a:t>
            </a:r>
            <a:endParaRPr lang="ru-RU" dirty="0"/>
          </a:p>
        </p:txBody>
      </p:sp>
      <p:pic>
        <p:nvPicPr>
          <p:cNvPr id="5122" name="Picture 2"/>
          <p:cNvPicPr>
            <a:picLocks noGrp="1" noChangeAspect="1" noChangeArrowheads="1"/>
          </p:cNvPicPr>
          <p:nvPr>
            <p:ph idx="1"/>
          </p:nvPr>
        </p:nvPicPr>
        <p:blipFill>
          <a:blip r:embed="rId2" cstate="print"/>
          <a:srcRect/>
          <a:stretch>
            <a:fillRect/>
          </a:stretch>
        </p:blipFill>
        <p:spPr bwMode="auto">
          <a:xfrm>
            <a:off x="395536" y="1196752"/>
            <a:ext cx="4029075" cy="2276475"/>
          </a:xfrm>
          <a:prstGeom prst="rect">
            <a:avLst/>
          </a:prstGeom>
          <a:noFill/>
          <a:ln w="9525">
            <a:noFill/>
            <a:miter lim="800000"/>
            <a:headEnd/>
            <a:tailEnd/>
          </a:ln>
        </p:spPr>
      </p:pic>
      <p:pic>
        <p:nvPicPr>
          <p:cNvPr id="5123" name="Picture 3"/>
          <p:cNvPicPr>
            <a:picLocks noChangeAspect="1" noChangeArrowheads="1"/>
          </p:cNvPicPr>
          <p:nvPr/>
        </p:nvPicPr>
        <p:blipFill>
          <a:blip r:embed="rId3" cstate="print"/>
          <a:srcRect/>
          <a:stretch>
            <a:fillRect/>
          </a:stretch>
        </p:blipFill>
        <p:spPr bwMode="auto">
          <a:xfrm>
            <a:off x="4572000" y="1268760"/>
            <a:ext cx="1104900" cy="352425"/>
          </a:xfrm>
          <a:prstGeom prst="rect">
            <a:avLst/>
          </a:prstGeom>
          <a:noFill/>
          <a:ln w="9525">
            <a:noFill/>
            <a:miter lim="800000"/>
            <a:headEnd/>
            <a:tailEnd/>
          </a:ln>
        </p:spPr>
      </p:pic>
      <p:pic>
        <p:nvPicPr>
          <p:cNvPr id="5124" name="Picture 4"/>
          <p:cNvPicPr>
            <a:picLocks noChangeAspect="1" noChangeArrowheads="1"/>
          </p:cNvPicPr>
          <p:nvPr/>
        </p:nvPicPr>
        <p:blipFill>
          <a:blip r:embed="rId4" cstate="print"/>
          <a:srcRect/>
          <a:stretch>
            <a:fillRect/>
          </a:stretch>
        </p:blipFill>
        <p:spPr bwMode="auto">
          <a:xfrm>
            <a:off x="4572000" y="1700808"/>
            <a:ext cx="3762375" cy="2085975"/>
          </a:xfrm>
          <a:prstGeom prst="rect">
            <a:avLst/>
          </a:prstGeom>
          <a:noFill/>
          <a:ln w="9525">
            <a:noFill/>
            <a:miter lim="800000"/>
            <a:headEnd/>
            <a:tailEnd/>
          </a:ln>
        </p:spPr>
      </p:pic>
      <p:pic>
        <p:nvPicPr>
          <p:cNvPr id="5125" name="Picture 5"/>
          <p:cNvPicPr>
            <a:picLocks noChangeAspect="1" noChangeArrowheads="1"/>
          </p:cNvPicPr>
          <p:nvPr/>
        </p:nvPicPr>
        <p:blipFill>
          <a:blip r:embed="rId5" cstate="print"/>
          <a:srcRect/>
          <a:stretch>
            <a:fillRect/>
          </a:stretch>
        </p:blipFill>
        <p:spPr bwMode="auto">
          <a:xfrm>
            <a:off x="3275856" y="3501008"/>
            <a:ext cx="1181100" cy="295275"/>
          </a:xfrm>
          <a:prstGeom prst="rect">
            <a:avLst/>
          </a:prstGeom>
          <a:noFill/>
          <a:ln w="9525">
            <a:noFill/>
            <a:miter lim="800000"/>
            <a:headEnd/>
            <a:tailEnd/>
          </a:ln>
        </p:spPr>
      </p:pic>
      <p:sp>
        <p:nvSpPr>
          <p:cNvPr id="8" name="Прямоугольник 7"/>
          <p:cNvSpPr/>
          <p:nvPr/>
        </p:nvSpPr>
        <p:spPr>
          <a:xfrm>
            <a:off x="251520" y="3789040"/>
            <a:ext cx="7776864" cy="1200329"/>
          </a:xfrm>
          <a:prstGeom prst="rect">
            <a:avLst/>
          </a:prstGeom>
        </p:spPr>
        <p:txBody>
          <a:bodyPr wrap="square">
            <a:spAutoFit/>
          </a:bodyPr>
          <a:lstStyle/>
          <a:p>
            <a:r>
              <a:rPr lang="ru-RU" dirty="0" smtClean="0"/>
              <a:t>В ремесленной мастерской мастер с помощью  подмастерьев и учеников вырабатывал каждое изделие с начала до конца. Ему приходилось неоднократно переключаться с одного вида работы на другой, а на это уходило лишнее время</a:t>
            </a:r>
            <a:endParaRPr lang="ru-RU" dirty="0"/>
          </a:p>
        </p:txBody>
      </p:sp>
      <p:sp>
        <p:nvSpPr>
          <p:cNvPr id="9" name="Прямоугольник 8"/>
          <p:cNvSpPr/>
          <p:nvPr/>
        </p:nvSpPr>
        <p:spPr>
          <a:xfrm>
            <a:off x="395536" y="4941168"/>
            <a:ext cx="7704856" cy="1754326"/>
          </a:xfrm>
          <a:prstGeom prst="rect">
            <a:avLst/>
          </a:prstGeom>
        </p:spPr>
        <p:txBody>
          <a:bodyPr wrap="square">
            <a:spAutoFit/>
          </a:bodyPr>
          <a:lstStyle/>
          <a:p>
            <a:r>
              <a:rPr lang="ru-RU" dirty="0" smtClean="0"/>
              <a:t>Объединение многих рабочих в мануфактуре позволяло лучше распределять между ними работу. Одни кипятили шерсть в больших чанах, промывали её в холодной воде и сушили на солнце, другие чесали её гребнями и щётками. Затем шерсть поступала к прядильщикам, которые вытягивали её в нити - пряжу. Ткачи вырабатывали- пряжи ткань, а красильщики окрашивали её.</a:t>
            </a: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lnSpcReduction="10000"/>
          </a:bodyPr>
          <a:lstStyle/>
          <a:p>
            <a:pPr algn="ctr">
              <a:buNone/>
            </a:pPr>
            <a:r>
              <a:rPr lang="ru-RU" dirty="0" smtClean="0"/>
              <a:t>На мануфактуре существовало разделение труда. Каждая группа рабочих выполняла только часть общей работы.</a:t>
            </a:r>
          </a:p>
          <a:p>
            <a:pPr marL="0" indent="0">
              <a:buNone/>
            </a:pPr>
            <a:r>
              <a:rPr lang="ru-RU" dirty="0" smtClean="0"/>
              <a:t>Благодаря разделению труда улучшались приёмы работы:</a:t>
            </a:r>
          </a:p>
          <a:p>
            <a:r>
              <a:rPr lang="ru-RU" dirty="0" smtClean="0"/>
              <a:t>выполняя постоянно одно и тоже дело, рабочий приобретал большую </a:t>
            </a:r>
            <a:r>
              <a:rPr lang="ru-RU" dirty="0" smtClean="0"/>
              <a:t>сноровку</a:t>
            </a:r>
            <a:r>
              <a:rPr lang="ru-RU" dirty="0" smtClean="0"/>
              <a:t>;</a:t>
            </a:r>
            <a:endParaRPr lang="ru-RU" dirty="0" smtClean="0"/>
          </a:p>
          <a:p>
            <a:r>
              <a:rPr lang="ru-RU" dirty="0" smtClean="0"/>
              <a:t>в </a:t>
            </a:r>
            <a:r>
              <a:rPr lang="ru-RU" dirty="0" smtClean="0"/>
              <a:t>течение дня рабочие мануфактуры производили намного больше сукна, чем такое же число мелких ремесленников. </a:t>
            </a:r>
            <a:endParaRPr lang="ru-RU" dirty="0" smtClean="0"/>
          </a:p>
          <a:p>
            <a:pPr algn="ctr">
              <a:buNone/>
            </a:pPr>
            <a:r>
              <a:rPr lang="ru-RU" dirty="0" smtClean="0"/>
              <a:t>Вывод: это </a:t>
            </a:r>
            <a:r>
              <a:rPr lang="ru-RU" dirty="0" smtClean="0"/>
              <a:t>значит, что с возникновением мануфактур труд людей стал производительнее.</a:t>
            </a:r>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804704"/>
          </a:xfrm>
        </p:spPr>
        <p:txBody>
          <a:bodyPr>
            <a:normAutofit fontScale="90000"/>
          </a:bodyPr>
          <a:lstStyle/>
          <a:p>
            <a:r>
              <a:rPr lang="ru-RU" sz="3600" dirty="0" smtClean="0"/>
              <a:t>Буржуазия </a:t>
            </a:r>
            <a:r>
              <a:rPr lang="ru-RU" sz="3600" dirty="0" smtClean="0"/>
              <a:t>и</a:t>
            </a:r>
            <a:r>
              <a:rPr lang="ru-RU" sz="3600" dirty="0" smtClean="0"/>
              <a:t> наемные рабочие</a:t>
            </a:r>
            <a:r>
              <a:rPr lang="ru-RU" dirty="0" smtClean="0"/>
              <a:t/>
            </a:r>
            <a:br>
              <a:rPr lang="ru-RU" dirty="0" smtClean="0"/>
            </a:br>
            <a:endParaRPr lang="ru-RU" dirty="0"/>
          </a:p>
        </p:txBody>
      </p:sp>
      <p:sp>
        <p:nvSpPr>
          <p:cNvPr id="3" name="Содержимое 2"/>
          <p:cNvSpPr>
            <a:spLocks noGrp="1"/>
          </p:cNvSpPr>
          <p:nvPr>
            <p:ph idx="1"/>
          </p:nvPr>
        </p:nvSpPr>
        <p:spPr>
          <a:xfrm>
            <a:off x="457200" y="764704"/>
            <a:ext cx="7239000" cy="5691032"/>
          </a:xfrm>
        </p:spPr>
        <p:txBody>
          <a:bodyPr/>
          <a:lstStyle/>
          <a:p>
            <a:pPr>
              <a:buNone/>
            </a:pPr>
            <a:endParaRPr lang="ru-RU" dirty="0" smtClean="0"/>
          </a:p>
          <a:p>
            <a:pPr>
              <a:buNone/>
            </a:pPr>
            <a:endParaRPr lang="ru-RU" dirty="0" smtClean="0"/>
          </a:p>
          <a:p>
            <a:pPr>
              <a:buNone/>
            </a:pPr>
            <a:endParaRPr lang="ru-RU" dirty="0" smtClean="0"/>
          </a:p>
          <a:p>
            <a:pPr>
              <a:buNone/>
            </a:pPr>
            <a:endParaRPr lang="ru-RU" dirty="0" smtClean="0"/>
          </a:p>
          <a:p>
            <a:pPr algn="ctr">
              <a:buNone/>
            </a:pPr>
            <a:r>
              <a:rPr lang="ru-RU" dirty="0" smtClean="0"/>
              <a:t>Какие классы были при феодализме?</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algn="ctr">
              <a:buNone/>
            </a:pPr>
            <a:r>
              <a:rPr lang="ru-RU" u="sng" dirty="0" smtClean="0"/>
              <a:t>Классы Нового раннего времени</a:t>
            </a:r>
          </a:p>
          <a:p>
            <a:pPr algn="ctr">
              <a:buNone/>
            </a:pPr>
            <a:r>
              <a:rPr lang="ru-RU" dirty="0" smtClean="0"/>
              <a:t>ф</a:t>
            </a:r>
            <a:r>
              <a:rPr lang="ru-RU" dirty="0" smtClean="0"/>
              <a:t>еодалы</a:t>
            </a:r>
          </a:p>
          <a:p>
            <a:pPr algn="ctr">
              <a:buNone/>
            </a:pPr>
            <a:r>
              <a:rPr lang="ru-RU" dirty="0" smtClean="0"/>
              <a:t>к</a:t>
            </a:r>
            <a:r>
              <a:rPr lang="ru-RU" dirty="0" smtClean="0"/>
              <a:t>рестьяне, горожане</a:t>
            </a:r>
          </a:p>
          <a:p>
            <a:pPr algn="ctr">
              <a:buNone/>
            </a:pPr>
            <a:r>
              <a:rPr lang="ru-RU" dirty="0" smtClean="0"/>
              <a:t>буржуазия: предприниматели, хозяева мануфактур</a:t>
            </a:r>
          </a:p>
          <a:p>
            <a:pPr algn="ctr">
              <a:buNone/>
            </a:pPr>
            <a:r>
              <a:rPr lang="ru-RU" dirty="0" smtClean="0"/>
              <a:t>наёмные рабочие</a:t>
            </a: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normAutofit fontScale="77500" lnSpcReduction="20000"/>
          </a:bodyPr>
          <a:lstStyle/>
          <a:p>
            <a:r>
              <a:rPr lang="ru-RU" dirty="0" smtClean="0"/>
              <a:t>В отличие от крепостных крестьян наёмные рабочие были лично свободны. Но они не имели ни земли, ни хозяйства, ни инструментов. Чтобы заработать себе на хлеб, рабочие нанимались к владельцам мануфактур.</a:t>
            </a:r>
          </a:p>
          <a:p>
            <a:r>
              <a:rPr lang="ru-RU" dirty="0" smtClean="0"/>
              <a:t>Мануфактуры возникали </a:t>
            </a:r>
            <a:r>
              <a:rPr lang="ru-RU" u="sng" dirty="0" smtClean="0"/>
              <a:t>в </a:t>
            </a:r>
            <a:r>
              <a:rPr lang="ru-RU" u="sng" dirty="0" smtClean="0"/>
              <a:t>сукноделии, </a:t>
            </a:r>
            <a:r>
              <a:rPr lang="ru-RU" u="sng" dirty="0" smtClean="0"/>
              <a:t>в </a:t>
            </a:r>
            <a:r>
              <a:rPr lang="ru-RU" u="sng" dirty="0" smtClean="0"/>
              <a:t>горном деле, оружейном производстве, судостроении</a:t>
            </a:r>
            <a:r>
              <a:rPr lang="ru-RU" dirty="0" smtClean="0"/>
              <a:t>. Их владельцы богатели за счёт труда наёмных рабочих. Мануфактуры были первыми капиталистическими предприятиями, то есть предприятиями, основанными на эксплуатации наёмных рабочих.</a:t>
            </a:r>
          </a:p>
          <a:p>
            <a:pPr algn="ctr">
              <a:buNone/>
            </a:pPr>
            <a:r>
              <a:rPr lang="ru-RU" u="sng" dirty="0" smtClean="0"/>
              <a:t>Итак, </a:t>
            </a:r>
            <a:r>
              <a:rPr lang="ru-RU" b="1" u="sng" dirty="0" smtClean="0"/>
              <a:t>мануфактура - это капиталистическое предприятие, в котором применялись ручные орудия и существовало разделение труда между рабочими. С появлением мануфактур стали зарождаться новые классы - буржуазия и наёмные рабочие.</a:t>
            </a:r>
            <a:endParaRPr lang="ru-RU" u="sng" dirty="0" smtClean="0"/>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400" dirty="0" smtClean="0"/>
              <a:t>ДОКУМЕНТ - Отрывок из баллады о богатом суконщике Джеке из </a:t>
            </a:r>
            <a:r>
              <a:rPr lang="ru-RU" sz="2400" dirty="0" err="1" smtClean="0"/>
              <a:t>Ньюбери</a:t>
            </a:r>
            <a:r>
              <a:rPr lang="ru-RU" sz="2400" dirty="0" smtClean="0"/>
              <a:t/>
            </a:r>
            <a:br>
              <a:rPr lang="ru-RU" sz="2400" dirty="0" smtClean="0"/>
            </a:br>
            <a:endParaRPr lang="ru-RU" sz="2400" dirty="0"/>
          </a:p>
        </p:txBody>
      </p:sp>
      <p:pic>
        <p:nvPicPr>
          <p:cNvPr id="6146" name="Picture 2"/>
          <p:cNvPicPr>
            <a:picLocks noGrp="1" noChangeAspect="1" noChangeArrowheads="1"/>
          </p:cNvPicPr>
          <p:nvPr>
            <p:ph idx="1"/>
          </p:nvPr>
        </p:nvPicPr>
        <p:blipFill>
          <a:blip r:embed="rId2" cstate="print"/>
          <a:srcRect/>
          <a:stretch>
            <a:fillRect/>
          </a:stretch>
        </p:blipFill>
        <p:spPr bwMode="auto">
          <a:xfrm>
            <a:off x="683569" y="1484784"/>
            <a:ext cx="3976244" cy="936104"/>
          </a:xfrm>
          <a:prstGeom prst="rect">
            <a:avLst/>
          </a:prstGeom>
          <a:noFill/>
          <a:ln w="9525">
            <a:noFill/>
            <a:miter lim="800000"/>
            <a:headEnd/>
            <a:tailEnd/>
          </a:ln>
        </p:spPr>
      </p:pic>
      <p:pic>
        <p:nvPicPr>
          <p:cNvPr id="6147" name="Picture 3"/>
          <p:cNvPicPr>
            <a:picLocks noChangeAspect="1" noChangeArrowheads="1"/>
          </p:cNvPicPr>
          <p:nvPr/>
        </p:nvPicPr>
        <p:blipFill>
          <a:blip r:embed="rId3" cstate="print"/>
          <a:srcRect/>
          <a:stretch>
            <a:fillRect/>
          </a:stretch>
        </p:blipFill>
        <p:spPr bwMode="auto">
          <a:xfrm>
            <a:off x="827584" y="2348880"/>
            <a:ext cx="3945186" cy="1158427"/>
          </a:xfrm>
          <a:prstGeom prst="rect">
            <a:avLst/>
          </a:prstGeom>
          <a:noFill/>
          <a:ln w="9525">
            <a:noFill/>
            <a:miter lim="800000"/>
            <a:headEnd/>
            <a:tailEnd/>
          </a:ln>
        </p:spPr>
      </p:pic>
      <p:pic>
        <p:nvPicPr>
          <p:cNvPr id="6148" name="Picture 4"/>
          <p:cNvPicPr>
            <a:picLocks noChangeAspect="1" noChangeArrowheads="1"/>
          </p:cNvPicPr>
          <p:nvPr/>
        </p:nvPicPr>
        <p:blipFill>
          <a:blip r:embed="rId4" cstate="print"/>
          <a:srcRect/>
          <a:stretch>
            <a:fillRect/>
          </a:stretch>
        </p:blipFill>
        <p:spPr bwMode="auto">
          <a:xfrm>
            <a:off x="830090" y="3429000"/>
            <a:ext cx="4003530" cy="864096"/>
          </a:xfrm>
          <a:prstGeom prst="rect">
            <a:avLst/>
          </a:prstGeom>
          <a:noFill/>
          <a:ln w="9525">
            <a:noFill/>
            <a:miter lim="800000"/>
            <a:headEnd/>
            <a:tailEnd/>
          </a:ln>
        </p:spPr>
      </p:pic>
      <p:pic>
        <p:nvPicPr>
          <p:cNvPr id="6150" name="Picture 6"/>
          <p:cNvPicPr>
            <a:picLocks noChangeAspect="1" noChangeArrowheads="1"/>
          </p:cNvPicPr>
          <p:nvPr/>
        </p:nvPicPr>
        <p:blipFill>
          <a:blip r:embed="rId5" cstate="print"/>
          <a:srcRect/>
          <a:stretch>
            <a:fillRect/>
          </a:stretch>
        </p:blipFill>
        <p:spPr bwMode="auto">
          <a:xfrm>
            <a:off x="971600" y="4343706"/>
            <a:ext cx="3240360" cy="970847"/>
          </a:xfrm>
          <a:prstGeom prst="rect">
            <a:avLst/>
          </a:prstGeom>
          <a:noFill/>
          <a:ln w="9525">
            <a:noFill/>
            <a:miter lim="800000"/>
            <a:headEnd/>
            <a:tailEnd/>
          </a:ln>
        </p:spPr>
      </p:pic>
      <p:pic>
        <p:nvPicPr>
          <p:cNvPr id="6151" name="Picture 7"/>
          <p:cNvPicPr>
            <a:picLocks noChangeAspect="1" noChangeArrowheads="1"/>
          </p:cNvPicPr>
          <p:nvPr/>
        </p:nvPicPr>
        <p:blipFill>
          <a:blip r:embed="rId6" cstate="print"/>
          <a:srcRect/>
          <a:stretch>
            <a:fillRect/>
          </a:stretch>
        </p:blipFill>
        <p:spPr bwMode="auto">
          <a:xfrm>
            <a:off x="4860032" y="1340768"/>
            <a:ext cx="4095750" cy="2531740"/>
          </a:xfrm>
          <a:prstGeom prst="rect">
            <a:avLst/>
          </a:prstGeom>
          <a:noFill/>
          <a:ln w="9525">
            <a:noFill/>
            <a:miter lim="800000"/>
            <a:headEnd/>
            <a:tailEnd/>
          </a:ln>
        </p:spPr>
      </p:pic>
      <p:sp>
        <p:nvSpPr>
          <p:cNvPr id="10" name="Прямоугольник 9"/>
          <p:cNvSpPr/>
          <p:nvPr/>
        </p:nvSpPr>
        <p:spPr>
          <a:xfrm>
            <a:off x="4211960" y="4581128"/>
            <a:ext cx="4572000" cy="2031325"/>
          </a:xfrm>
          <a:prstGeom prst="rect">
            <a:avLst/>
          </a:prstGeom>
        </p:spPr>
        <p:txBody>
          <a:bodyPr>
            <a:spAutoFit/>
          </a:bodyPr>
          <a:lstStyle/>
          <a:p>
            <a:r>
              <a:rPr lang="ru-RU" b="1" dirty="0" smtClean="0"/>
              <a:t>В балладе далее говорится, что в следующем помещении 50 стригалей стригут шерсть, а рядом с ними 80 декатировщиков обрабатывают готовую ткань. Кроме того, в красильне работают 40 красильщиков и на сукновальне ещё 20 человек</a:t>
            </a:r>
            <a:r>
              <a:rPr lang="ru-RU" dirty="0" smtClean="0"/>
              <a:t>.</a:t>
            </a:r>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a:bodyPr>
          <a:lstStyle/>
          <a:p>
            <a:r>
              <a:rPr lang="ru-RU" sz="3200" b="1" dirty="0" smtClean="0"/>
              <a:t>Огораживания</a:t>
            </a:r>
            <a:endParaRPr lang="ru-RU" sz="3200" b="1" dirty="0"/>
          </a:p>
        </p:txBody>
      </p:sp>
      <p:pic>
        <p:nvPicPr>
          <p:cNvPr id="7170" name="Picture 2"/>
          <p:cNvPicPr>
            <a:picLocks noGrp="1" noChangeAspect="1" noChangeArrowheads="1"/>
          </p:cNvPicPr>
          <p:nvPr>
            <p:ph idx="1"/>
          </p:nvPr>
        </p:nvPicPr>
        <p:blipFill>
          <a:blip r:embed="rId2" cstate="print"/>
          <a:srcRect/>
          <a:stretch>
            <a:fillRect/>
          </a:stretch>
        </p:blipFill>
        <p:spPr bwMode="auto">
          <a:xfrm>
            <a:off x="251520" y="3573016"/>
            <a:ext cx="4947888" cy="3069977"/>
          </a:xfrm>
          <a:prstGeom prst="rect">
            <a:avLst/>
          </a:prstGeom>
          <a:noFill/>
          <a:ln w="9525">
            <a:noFill/>
            <a:miter lim="800000"/>
            <a:headEnd/>
            <a:tailEnd/>
          </a:ln>
        </p:spPr>
      </p:pic>
      <p:sp>
        <p:nvSpPr>
          <p:cNvPr id="5" name="Прямоугольник 4"/>
          <p:cNvSpPr/>
          <p:nvPr/>
        </p:nvSpPr>
        <p:spPr>
          <a:xfrm>
            <a:off x="611560" y="1052736"/>
            <a:ext cx="7416824" cy="2308324"/>
          </a:xfrm>
          <a:prstGeom prst="rect">
            <a:avLst/>
          </a:prstGeom>
        </p:spPr>
        <p:txBody>
          <a:bodyPr wrap="square">
            <a:spAutoFit/>
          </a:bodyPr>
          <a:lstStyle/>
          <a:p>
            <a:r>
              <a:rPr lang="ru-RU" sz="2400" dirty="0" smtClean="0"/>
              <a:t>Насильственная ликвидация общинных земель и обычаев в Европе на раннем этапе развития капитализма. </a:t>
            </a:r>
            <a:endParaRPr lang="ru-RU" sz="2400" dirty="0" smtClean="0"/>
          </a:p>
          <a:p>
            <a:r>
              <a:rPr lang="ru-RU" sz="2400" dirty="0" smtClean="0"/>
              <a:t>Приводила </a:t>
            </a:r>
            <a:r>
              <a:rPr lang="ru-RU" sz="2400" dirty="0" smtClean="0"/>
              <a:t>к обнищанию сельского населения и его выселению в города, а также к </a:t>
            </a:r>
            <a:r>
              <a:rPr lang="ru-RU" sz="2400" dirty="0" err="1" smtClean="0"/>
              <a:t>обезлюдеванию</a:t>
            </a:r>
            <a:r>
              <a:rPr lang="ru-RU" sz="2400" dirty="0" smtClean="0"/>
              <a:t> сельскохозяйственных угодий</a:t>
            </a:r>
            <a:r>
              <a:rPr lang="ru-RU" sz="2400" dirty="0" smtClean="0"/>
              <a:t>.</a:t>
            </a:r>
            <a:endParaRPr lang="ru-RU" sz="2400" dirty="0" smtClean="0"/>
          </a:p>
        </p:txBody>
      </p:sp>
      <p:sp>
        <p:nvSpPr>
          <p:cNvPr id="6" name="Прямоугольник 5"/>
          <p:cNvSpPr/>
          <p:nvPr/>
        </p:nvSpPr>
        <p:spPr>
          <a:xfrm>
            <a:off x="5220072" y="3356993"/>
            <a:ext cx="2808312" cy="3416320"/>
          </a:xfrm>
          <a:prstGeom prst="rect">
            <a:avLst/>
          </a:prstGeom>
        </p:spPr>
        <p:txBody>
          <a:bodyPr wrap="square">
            <a:spAutoFit/>
          </a:bodyPr>
          <a:lstStyle/>
          <a:p>
            <a:r>
              <a:rPr lang="ru-RU" dirty="0" smtClean="0"/>
              <a:t>Наибольшего размаха огораживания достигли в Британии в XV—XIX веках. В меньшей степени характерны для Германии, Нидерландов и Франции. Марксизм относит огораживания к проявлениям первоначального накопления капитала.</a:t>
            </a:r>
          </a:p>
          <a:p>
            <a:r>
              <a:rPr lang="ru-RU" dirty="0" smtClean="0"/>
              <a:t> </a:t>
            </a: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8194" name="Picture 2"/>
          <p:cNvPicPr>
            <a:picLocks noGrp="1" noChangeAspect="1" noChangeArrowheads="1"/>
          </p:cNvPicPr>
          <p:nvPr>
            <p:ph idx="1"/>
          </p:nvPr>
        </p:nvPicPr>
        <p:blipFill>
          <a:blip r:embed="rId2" cstate="print"/>
          <a:srcRect/>
          <a:stretch>
            <a:fillRect/>
          </a:stretch>
        </p:blipFill>
        <p:spPr bwMode="auto">
          <a:xfrm>
            <a:off x="5436096" y="836712"/>
            <a:ext cx="3312654" cy="4846638"/>
          </a:xfrm>
          <a:prstGeom prst="rect">
            <a:avLst/>
          </a:prstGeom>
          <a:noFill/>
          <a:ln w="9525">
            <a:noFill/>
            <a:miter lim="800000"/>
            <a:headEnd/>
            <a:tailEnd/>
          </a:ln>
        </p:spPr>
      </p:pic>
      <p:sp>
        <p:nvSpPr>
          <p:cNvPr id="5" name="Прямоугольник 4"/>
          <p:cNvSpPr/>
          <p:nvPr/>
        </p:nvSpPr>
        <p:spPr>
          <a:xfrm>
            <a:off x="467544" y="332656"/>
            <a:ext cx="4896544" cy="1477328"/>
          </a:xfrm>
          <a:prstGeom prst="rect">
            <a:avLst/>
          </a:prstGeom>
        </p:spPr>
        <p:txBody>
          <a:bodyPr wrap="square">
            <a:spAutoFit/>
          </a:bodyPr>
          <a:lstStyle/>
          <a:p>
            <a:r>
              <a:rPr lang="ru-RU" dirty="0" smtClean="0"/>
              <a:t>Отнятые у крестьян земли дворяне огораживали изгородями или канавами. Поэтому </a:t>
            </a:r>
            <a:r>
              <a:rPr lang="ru-RU" b="1" dirty="0" smtClean="0"/>
              <a:t>насильственный сгон крестьян с земли в Англии получил название огораживаний</a:t>
            </a:r>
            <a:r>
              <a:rPr lang="ru-RU" dirty="0" smtClean="0"/>
              <a:t>.</a:t>
            </a:r>
            <a:endParaRPr lang="ru-RU" dirty="0"/>
          </a:p>
        </p:txBody>
      </p:sp>
      <p:sp>
        <p:nvSpPr>
          <p:cNvPr id="6" name="Прямоугольник 5"/>
          <p:cNvSpPr/>
          <p:nvPr/>
        </p:nvSpPr>
        <p:spPr>
          <a:xfrm>
            <a:off x="323528" y="1772816"/>
            <a:ext cx="4896544" cy="923330"/>
          </a:xfrm>
          <a:prstGeom prst="rect">
            <a:avLst/>
          </a:prstGeom>
        </p:spPr>
        <p:txBody>
          <a:bodyPr wrap="square">
            <a:spAutoFit/>
          </a:bodyPr>
          <a:lstStyle/>
          <a:p>
            <a:r>
              <a:rPr lang="ru-RU" dirty="0" smtClean="0"/>
              <a:t>В результате огораживаний в Англии появилось много свободных людей, не имевших земли и орудий труда.</a:t>
            </a:r>
            <a:endParaRPr lang="ru-RU" dirty="0"/>
          </a:p>
        </p:txBody>
      </p:sp>
      <p:sp>
        <p:nvSpPr>
          <p:cNvPr id="7" name="Прямоугольник 6"/>
          <p:cNvSpPr/>
          <p:nvPr/>
        </p:nvSpPr>
        <p:spPr>
          <a:xfrm>
            <a:off x="467544" y="2852936"/>
            <a:ext cx="4896544" cy="923330"/>
          </a:xfrm>
          <a:prstGeom prst="rect">
            <a:avLst/>
          </a:prstGeom>
        </p:spPr>
        <p:txBody>
          <a:bodyPr wrap="square">
            <a:spAutoFit/>
          </a:bodyPr>
          <a:lstStyle/>
          <a:p>
            <a:r>
              <a:rPr lang="ru-RU" b="1" dirty="0" smtClean="0"/>
              <a:t>Землевладельцев, которые вели хозяйство по-новому, называли новыми дворянами</a:t>
            </a:r>
            <a:endParaRPr lang="ru-RU" dirty="0"/>
          </a:p>
        </p:txBody>
      </p:sp>
      <p:sp>
        <p:nvSpPr>
          <p:cNvPr id="8" name="Прямоугольник 7"/>
          <p:cNvSpPr/>
          <p:nvPr/>
        </p:nvSpPr>
        <p:spPr>
          <a:xfrm rot="10800000" flipV="1">
            <a:off x="539552" y="4276464"/>
            <a:ext cx="4824536" cy="1200329"/>
          </a:xfrm>
          <a:prstGeom prst="rect">
            <a:avLst/>
          </a:prstGeom>
        </p:spPr>
        <p:txBody>
          <a:bodyPr wrap="square">
            <a:spAutoFit/>
          </a:bodyPr>
          <a:lstStyle/>
          <a:p>
            <a:r>
              <a:rPr lang="ru-RU" dirty="0" smtClean="0"/>
              <a:t>Старые дворяне - феодалы - вели своё хозяйство по старинке. Они получали с крестьян оброк и редко сбывали продукты на рынке.</a:t>
            </a: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smtClean="0"/>
              <a:t>Укрепление королевской </a:t>
            </a:r>
            <a:r>
              <a:rPr lang="ru-RU" sz="3200" b="1" dirty="0" smtClean="0"/>
              <a:t/>
            </a:r>
            <a:br>
              <a:rPr lang="ru-RU" sz="3200" b="1" dirty="0" smtClean="0"/>
            </a:br>
            <a:r>
              <a:rPr lang="ru-RU" sz="3200" b="1" dirty="0" smtClean="0"/>
              <a:t>власти </a:t>
            </a:r>
            <a:r>
              <a:rPr lang="ru-RU" sz="3200" b="1" dirty="0" smtClean="0"/>
              <a:t>при </a:t>
            </a:r>
            <a:r>
              <a:rPr lang="ru-RU" sz="3200" b="1" dirty="0" smtClean="0"/>
              <a:t>Тюдорах</a:t>
            </a:r>
            <a:endParaRPr lang="ru-RU" sz="3200" b="1" dirty="0"/>
          </a:p>
        </p:txBody>
      </p:sp>
      <p:pic>
        <p:nvPicPr>
          <p:cNvPr id="9218" name="Picture 2"/>
          <p:cNvPicPr>
            <a:picLocks noGrp="1" noChangeAspect="1" noChangeArrowheads="1"/>
          </p:cNvPicPr>
          <p:nvPr>
            <p:ph idx="1"/>
          </p:nvPr>
        </p:nvPicPr>
        <p:blipFill>
          <a:blip r:embed="rId2" cstate="print"/>
          <a:srcRect/>
          <a:stretch>
            <a:fillRect/>
          </a:stretch>
        </p:blipFill>
        <p:spPr bwMode="auto">
          <a:xfrm>
            <a:off x="6320347" y="3617640"/>
            <a:ext cx="2823653" cy="3240360"/>
          </a:xfrm>
          <a:prstGeom prst="rect">
            <a:avLst/>
          </a:prstGeom>
          <a:noFill/>
          <a:ln w="9525">
            <a:noFill/>
            <a:miter lim="800000"/>
            <a:headEnd/>
            <a:tailEnd/>
          </a:ln>
        </p:spPr>
      </p:pic>
      <p:sp>
        <p:nvSpPr>
          <p:cNvPr id="5" name="Прямоугольник 4"/>
          <p:cNvSpPr/>
          <p:nvPr/>
        </p:nvSpPr>
        <p:spPr>
          <a:xfrm>
            <a:off x="395536" y="1484784"/>
            <a:ext cx="8424936" cy="2308324"/>
          </a:xfrm>
          <a:prstGeom prst="rect">
            <a:avLst/>
          </a:prstGeom>
        </p:spPr>
        <p:txBody>
          <a:bodyPr wrap="square">
            <a:spAutoFit/>
          </a:bodyPr>
          <a:lstStyle/>
          <a:p>
            <a:r>
              <a:rPr lang="ru-RU" dirty="0" smtClean="0"/>
              <a:t>В Англии Генрих VIII Тюдор повёл наступление против отдалённых северных графств и Уэльса, ещё сохранявших некоторую независимость, и подчинил их Лондону. Для управления этими территориями были созданы специальные государственные органы — Совет Севера и Совет Уэльса.</a:t>
            </a:r>
          </a:p>
          <a:p>
            <a:r>
              <a:rPr lang="ru-RU" dirty="0" smtClean="0"/>
              <a:t>Чтобы не допустить повторения кровавых событий, подобных междоусобной борьбе между </a:t>
            </a:r>
            <a:r>
              <a:rPr lang="ru-RU" dirty="0" err="1" smtClean="0"/>
              <a:t>Йорками</a:t>
            </a:r>
            <a:r>
              <a:rPr lang="ru-RU" dirty="0" smtClean="0"/>
              <a:t> и Ланкастерами, короли из новой династии Тюдоров распустили рыцарские отряды, сровняли с землёй замки бунтующей аристократии, подавили мятежи непокорной знати. </a:t>
            </a:r>
            <a:endParaRPr lang="ru-RU" dirty="0"/>
          </a:p>
        </p:txBody>
      </p:sp>
      <p:sp>
        <p:nvSpPr>
          <p:cNvPr id="6" name="Прямоугольник 5"/>
          <p:cNvSpPr/>
          <p:nvPr/>
        </p:nvSpPr>
        <p:spPr>
          <a:xfrm rot="10800000" flipV="1">
            <a:off x="467544" y="3917378"/>
            <a:ext cx="5616624" cy="1754326"/>
          </a:xfrm>
          <a:prstGeom prst="rect">
            <a:avLst/>
          </a:prstGeom>
        </p:spPr>
        <p:txBody>
          <a:bodyPr wrap="square">
            <a:spAutoFit/>
          </a:bodyPr>
          <a:lstStyle/>
          <a:p>
            <a:r>
              <a:rPr lang="ru-RU" dirty="0" smtClean="0"/>
              <a:t>Земли мятежников </a:t>
            </a:r>
            <a:r>
              <a:rPr lang="ru-RU" dirty="0" err="1" smtClean="0"/>
              <a:t>конфисковывались</a:t>
            </a:r>
            <a:r>
              <a:rPr lang="ru-RU" dirty="0" smtClean="0"/>
              <a:t> и передавались в королевскую казну.</a:t>
            </a:r>
          </a:p>
          <a:p>
            <a:r>
              <a:rPr lang="ru-RU" dirty="0" smtClean="0"/>
              <a:t>Крепостные степы, земляные валы и глубокие рвы, наполненные водой, не помогли и городам сохранить свои вольности, которые были значительно ограничены.</a:t>
            </a:r>
            <a:endParaRPr lang="ru-RU" dirty="0"/>
          </a:p>
        </p:txBody>
      </p:sp>
      <p:sp>
        <p:nvSpPr>
          <p:cNvPr id="7" name="Прямоугольник 6"/>
          <p:cNvSpPr/>
          <p:nvPr/>
        </p:nvSpPr>
        <p:spPr>
          <a:xfrm>
            <a:off x="611560" y="5517232"/>
            <a:ext cx="4824536" cy="923330"/>
          </a:xfrm>
          <a:prstGeom prst="rect">
            <a:avLst/>
          </a:prstGeom>
        </p:spPr>
        <p:txBody>
          <a:bodyPr wrap="square">
            <a:spAutoFit/>
          </a:bodyPr>
          <a:lstStyle/>
          <a:p>
            <a:r>
              <a:rPr lang="ru-RU" dirty="0" smtClean="0"/>
              <a:t>В 1541 </a:t>
            </a:r>
            <a:r>
              <a:rPr lang="ru-RU" dirty="0" smtClean="0"/>
              <a:t>году</a:t>
            </a:r>
            <a:r>
              <a:rPr lang="ru-RU" dirty="0" smtClean="0"/>
              <a:t> </a:t>
            </a:r>
            <a:r>
              <a:rPr lang="ru-RU" b="1" dirty="0" smtClean="0"/>
              <a:t>Генрих</a:t>
            </a:r>
            <a:r>
              <a:rPr lang="ru-RU" dirty="0" smtClean="0"/>
              <a:t> </a:t>
            </a:r>
            <a:r>
              <a:rPr lang="ru-RU" b="1" dirty="0" smtClean="0"/>
              <a:t>VIII </a:t>
            </a:r>
            <a:r>
              <a:rPr lang="ru-RU" dirty="0" smtClean="0"/>
              <a:t> </a:t>
            </a:r>
            <a:r>
              <a:rPr lang="ru-RU" b="1" dirty="0" smtClean="0"/>
              <a:t>провозгласил</a:t>
            </a:r>
            <a:r>
              <a:rPr lang="ru-RU" dirty="0" smtClean="0"/>
              <a:t> </a:t>
            </a:r>
            <a:r>
              <a:rPr lang="ru-RU" b="1" dirty="0" smtClean="0"/>
              <a:t>себя</a:t>
            </a:r>
            <a:r>
              <a:rPr lang="ru-RU" dirty="0" smtClean="0"/>
              <a:t> </a:t>
            </a:r>
            <a:r>
              <a:rPr lang="ru-RU" b="1" dirty="0" smtClean="0"/>
              <a:t>королем</a:t>
            </a:r>
            <a:r>
              <a:rPr lang="ru-RU" dirty="0" smtClean="0"/>
              <a:t> </a:t>
            </a:r>
            <a:r>
              <a:rPr lang="ru-RU" b="1" dirty="0" smtClean="0"/>
              <a:t>Ирландии</a:t>
            </a:r>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320040"/>
            <a:ext cx="6868616" cy="660688"/>
          </a:xfrm>
        </p:spPr>
        <p:txBody>
          <a:bodyPr>
            <a:normAutofit fontScale="90000"/>
          </a:bodyPr>
          <a:lstStyle/>
          <a:p>
            <a:r>
              <a:rPr lang="ru-RU" sz="2800" b="1" dirty="0" smtClean="0"/>
              <a:t>Генрих VIII и королевская </a:t>
            </a:r>
            <a:r>
              <a:rPr lang="ru-RU" sz="2800" b="1" dirty="0" smtClean="0"/>
              <a:t>реформация</a:t>
            </a:r>
            <a:endParaRPr lang="ru-RU" sz="2800" b="1" dirty="0"/>
          </a:p>
        </p:txBody>
      </p:sp>
      <p:pic>
        <p:nvPicPr>
          <p:cNvPr id="10242" name="Picture 2"/>
          <p:cNvPicPr>
            <a:picLocks noGrp="1" noChangeAspect="1" noChangeArrowheads="1"/>
          </p:cNvPicPr>
          <p:nvPr>
            <p:ph idx="1"/>
          </p:nvPr>
        </p:nvPicPr>
        <p:blipFill>
          <a:blip r:embed="rId2" cstate="print"/>
          <a:srcRect/>
          <a:stretch>
            <a:fillRect/>
          </a:stretch>
        </p:blipFill>
        <p:spPr bwMode="auto">
          <a:xfrm>
            <a:off x="251520" y="3429000"/>
            <a:ext cx="4405710" cy="2808362"/>
          </a:xfrm>
          <a:prstGeom prst="rect">
            <a:avLst/>
          </a:prstGeom>
          <a:noFill/>
          <a:ln w="9525">
            <a:noFill/>
            <a:miter lim="800000"/>
            <a:headEnd/>
            <a:tailEnd/>
          </a:ln>
        </p:spPr>
      </p:pic>
      <p:sp>
        <p:nvSpPr>
          <p:cNvPr id="5" name="Прямоугольник 4"/>
          <p:cNvSpPr/>
          <p:nvPr/>
        </p:nvSpPr>
        <p:spPr>
          <a:xfrm>
            <a:off x="395536" y="1124744"/>
            <a:ext cx="7704856" cy="1754326"/>
          </a:xfrm>
          <a:prstGeom prst="rect">
            <a:avLst/>
          </a:prstGeom>
        </p:spPr>
        <p:txBody>
          <a:bodyPr wrap="square">
            <a:spAutoFit/>
          </a:bodyPr>
          <a:lstStyle/>
          <a:p>
            <a:r>
              <a:rPr lang="ru-RU" dirty="0" smtClean="0"/>
              <a:t>В 1533 году Акт об апелляциях, который провозгласил императорский статус Генриха VIII и запретил папе Римскому вторгаться в английские церковные дела. Статуты о церковных налогах (1529), об ограничении выплаты </a:t>
            </a:r>
            <a:r>
              <a:rPr lang="ru-RU" dirty="0" err="1" smtClean="0"/>
              <a:t>аннатов</a:t>
            </a:r>
            <a:r>
              <a:rPr lang="ru-RU" dirty="0" smtClean="0"/>
              <a:t>- сбор в пользу папской казны (1532), о церковных назначениях, об абсолютной отмене выплаты </a:t>
            </a:r>
            <a:r>
              <a:rPr lang="ru-RU" dirty="0" err="1" smtClean="0"/>
              <a:t>аннатов</a:t>
            </a:r>
            <a:r>
              <a:rPr lang="ru-RU" dirty="0" smtClean="0"/>
              <a:t>, о выборах епископов, о сопроводительных письмах (1534</a:t>
            </a:r>
            <a:r>
              <a:rPr lang="ru-RU" dirty="0" smtClean="0"/>
              <a:t>)</a:t>
            </a:r>
            <a:endParaRPr lang="ru-RU" dirty="0"/>
          </a:p>
        </p:txBody>
      </p:sp>
      <p:sp>
        <p:nvSpPr>
          <p:cNvPr id="6" name="Прямоугольник 5"/>
          <p:cNvSpPr/>
          <p:nvPr/>
        </p:nvSpPr>
        <p:spPr>
          <a:xfrm>
            <a:off x="4716016" y="2708920"/>
            <a:ext cx="3384376" cy="4247317"/>
          </a:xfrm>
          <a:prstGeom prst="rect">
            <a:avLst/>
          </a:prstGeom>
        </p:spPr>
        <p:txBody>
          <a:bodyPr wrap="square">
            <a:spAutoFit/>
          </a:bodyPr>
          <a:lstStyle/>
          <a:p>
            <a:r>
              <a:rPr lang="ru-RU" dirty="0" smtClean="0"/>
              <a:t>ограничили владение несколькими бенефициями (владения, которые приносили прибыль), запретили приобретать и использовать римские лицензии (хартии), запретили выплачивать деньги Римско-Католической церкви, </a:t>
            </a:r>
            <a:r>
              <a:rPr lang="ru-RU" dirty="0" smtClean="0"/>
              <a:t>устанавливали </a:t>
            </a:r>
            <a:r>
              <a:rPr lang="ru-RU" dirty="0" smtClean="0"/>
              <a:t>право короля назначать архиепископов Кентерберийского и Йоркского и всех иных епископов.</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Проверка Домашнего задания</a:t>
            </a:r>
            <a:endParaRPr lang="ru-RU" dirty="0"/>
          </a:p>
        </p:txBody>
      </p:sp>
      <p:sp>
        <p:nvSpPr>
          <p:cNvPr id="3" name="Содержимое 2"/>
          <p:cNvSpPr>
            <a:spLocks noGrp="1"/>
          </p:cNvSpPr>
          <p:nvPr>
            <p:ph idx="1"/>
          </p:nvPr>
        </p:nvSpPr>
        <p:spPr/>
        <p:txBody>
          <a:bodyPr>
            <a:normAutofit lnSpcReduction="10000"/>
          </a:bodyPr>
          <a:lstStyle/>
          <a:p>
            <a:pPr algn="ctr">
              <a:buNone/>
            </a:pPr>
            <a:r>
              <a:rPr lang="ru-RU" dirty="0" smtClean="0"/>
              <a:t>Параграф 11, с. 145-155</a:t>
            </a:r>
          </a:p>
          <a:p>
            <a:pPr>
              <a:buNone/>
            </a:pPr>
            <a:r>
              <a:rPr lang="ru-RU" dirty="0" smtClean="0"/>
              <a:t>1.Рассказать о географическом и экономическом положении Нидерландов;</a:t>
            </a:r>
          </a:p>
          <a:p>
            <a:pPr>
              <a:buNone/>
            </a:pPr>
            <a:r>
              <a:rPr lang="ru-RU" dirty="0" smtClean="0"/>
              <a:t>2. Почему Нидерланды называли «жемчужиной в короне Габсбургов»?</a:t>
            </a:r>
          </a:p>
          <a:p>
            <a:pPr>
              <a:buNone/>
            </a:pPr>
            <a:r>
              <a:rPr lang="ru-RU" dirty="0" smtClean="0"/>
              <a:t>3</a:t>
            </a:r>
            <a:r>
              <a:rPr lang="ru-RU" dirty="0" smtClean="0"/>
              <a:t>. Почему Нидерланды начали освободительную борьбу?</a:t>
            </a:r>
          </a:p>
          <a:p>
            <a:pPr>
              <a:buNone/>
            </a:pPr>
            <a:r>
              <a:rPr lang="ru-RU" dirty="0" smtClean="0"/>
              <a:t>4. Выделите основные этапы национально-освободительной борьбы</a:t>
            </a:r>
          </a:p>
          <a:p>
            <a:pPr>
              <a:buNone/>
            </a:pPr>
            <a:r>
              <a:rPr lang="ru-RU" dirty="0" smtClean="0"/>
              <a:t>5.Какое значение для республики Соединенных провинций имела ее победа над Испанией?</a:t>
            </a: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t>Акт </a:t>
            </a:r>
            <a:r>
              <a:rPr lang="ru-RU" dirty="0" smtClean="0"/>
              <a:t>о </a:t>
            </a:r>
            <a:r>
              <a:rPr lang="ru-RU" dirty="0" err="1" smtClean="0"/>
              <a:t>супрематии</a:t>
            </a:r>
            <a:r>
              <a:rPr lang="ru-RU" dirty="0" smtClean="0"/>
              <a:t> 1534 года провозгласил, что король Англии является верховным главой церкви Англии, обладающим правом судить священников, возводить в сан, определять финансовую политику монастырей и осуществлять «смотры» или визитации монастырей. </a:t>
            </a:r>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Два пути реформации</a:t>
            </a:r>
            <a:endParaRPr lang="ru-RU" dirty="0"/>
          </a:p>
        </p:txBody>
      </p:sp>
      <p:sp>
        <p:nvSpPr>
          <p:cNvPr id="3" name="Содержимое 2"/>
          <p:cNvSpPr>
            <a:spLocks noGrp="1"/>
          </p:cNvSpPr>
          <p:nvPr>
            <p:ph idx="1"/>
          </p:nvPr>
        </p:nvSpPr>
        <p:spPr/>
        <p:txBody>
          <a:bodyPr>
            <a:normAutofit fontScale="85000" lnSpcReduction="20000"/>
          </a:bodyPr>
          <a:lstStyle/>
          <a:p>
            <a:r>
              <a:rPr lang="ru-RU" dirty="0" smtClean="0"/>
              <a:t>Умеренное крыло. Идеологом был епископ Винчестерский Стивен </a:t>
            </a:r>
            <a:r>
              <a:rPr lang="ru-RU" dirty="0" err="1" smtClean="0"/>
              <a:t>Гардинер</a:t>
            </a:r>
            <a:r>
              <a:rPr lang="ru-RU" dirty="0" smtClean="0"/>
              <a:t>. Он считал, что Реформация должна преследовать только политические цели и ограничиться </a:t>
            </a:r>
            <a:r>
              <a:rPr lang="ru-RU" dirty="0" err="1" smtClean="0"/>
              <a:t>антипапскими</a:t>
            </a:r>
            <a:r>
              <a:rPr lang="ru-RU" dirty="0" smtClean="0"/>
              <a:t> законами со снижением уровня влияния папы Римского в Англии к нулю и секуляризацией монастырских земель - изъятие в пользу государства.</a:t>
            </a:r>
          </a:p>
          <a:p>
            <a:r>
              <a:rPr lang="ru-RU" dirty="0" smtClean="0"/>
              <a:t>Радикальное крыло. Было представлено архиепископом Кентерберийским Томасом </a:t>
            </a:r>
            <a:r>
              <a:rPr lang="ru-RU" dirty="0" err="1" smtClean="0"/>
              <a:t>Кранмером</a:t>
            </a:r>
            <a:r>
              <a:rPr lang="ru-RU" dirty="0" smtClean="0"/>
              <a:t>. По его мнению, </a:t>
            </a:r>
            <a:r>
              <a:rPr lang="ru-RU" dirty="0" err="1" smtClean="0"/>
              <a:t>антипапские</a:t>
            </a:r>
            <a:r>
              <a:rPr lang="ru-RU" dirty="0" smtClean="0"/>
              <a:t> законы и секуляризация должны были стать только началом для создания реальной английской протестантской религии. Генрих VIII умело лавировал между двумя течениями, чтобы не вызывать недовольства ни у одного из них. </a:t>
            </a:r>
          </a:p>
          <a:p>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«Золотой век» Елизаветы И.</a:t>
            </a:r>
            <a:endParaRPr lang="ru-RU" dirty="0"/>
          </a:p>
        </p:txBody>
      </p:sp>
      <p:pic>
        <p:nvPicPr>
          <p:cNvPr id="11266" name="Picture 2"/>
          <p:cNvPicPr>
            <a:picLocks noGrp="1" noChangeAspect="1" noChangeArrowheads="1"/>
          </p:cNvPicPr>
          <p:nvPr>
            <p:ph idx="1"/>
          </p:nvPr>
        </p:nvPicPr>
        <p:blipFill>
          <a:blip r:embed="rId2" cstate="print"/>
          <a:srcRect/>
          <a:stretch>
            <a:fillRect/>
          </a:stretch>
        </p:blipFill>
        <p:spPr bwMode="auto">
          <a:xfrm>
            <a:off x="395536" y="1628800"/>
            <a:ext cx="1666875" cy="2114550"/>
          </a:xfrm>
          <a:prstGeom prst="rect">
            <a:avLst/>
          </a:prstGeom>
          <a:noFill/>
          <a:ln w="9525">
            <a:noFill/>
            <a:miter lim="800000"/>
            <a:headEnd/>
            <a:tailEnd/>
          </a:ln>
        </p:spPr>
      </p:pic>
      <p:sp>
        <p:nvSpPr>
          <p:cNvPr id="5" name="Прямоугольник 4"/>
          <p:cNvSpPr/>
          <p:nvPr/>
        </p:nvSpPr>
        <p:spPr>
          <a:xfrm>
            <a:off x="2123728" y="1484785"/>
            <a:ext cx="5616624" cy="5262979"/>
          </a:xfrm>
          <a:prstGeom prst="rect">
            <a:avLst/>
          </a:prstGeom>
        </p:spPr>
        <p:txBody>
          <a:bodyPr wrap="square">
            <a:spAutoFit/>
          </a:bodyPr>
          <a:lstStyle/>
          <a:p>
            <a:r>
              <a:rPr lang="ru-RU" sz="2400" dirty="0" smtClean="0">
                <a:latin typeface="Times New Roman" pitchFamily="18" charset="0"/>
                <a:cs typeface="Times New Roman" pitchFamily="18" charset="0"/>
              </a:rPr>
              <a:t>Период правления </a:t>
            </a:r>
            <a:r>
              <a:rPr lang="ru-RU" sz="2400" b="1" dirty="0" smtClean="0">
                <a:latin typeface="Times New Roman" pitchFamily="18" charset="0"/>
                <a:cs typeface="Times New Roman" pitchFamily="18" charset="0"/>
              </a:rPr>
              <a:t>Елизаветы</a:t>
            </a:r>
            <a:r>
              <a:rPr lang="ru-RU" sz="2400" dirty="0" smtClean="0">
                <a:latin typeface="Times New Roman" pitchFamily="18" charset="0"/>
                <a:cs typeface="Times New Roman" pitchFamily="18" charset="0"/>
              </a:rPr>
              <a:t> I историки характеризуют как "</a:t>
            </a:r>
            <a:r>
              <a:rPr lang="ru-RU" sz="2400" b="1" dirty="0" smtClean="0">
                <a:latin typeface="Times New Roman" pitchFamily="18" charset="0"/>
                <a:cs typeface="Times New Roman" pitchFamily="18" charset="0"/>
              </a:rPr>
              <a:t>золотой</a:t>
            </a:r>
            <a:r>
              <a:rPr lang="ru-RU" sz="2400" dirty="0" smtClean="0">
                <a:latin typeface="Times New Roman" pitchFamily="18" charset="0"/>
                <a:cs typeface="Times New Roman" pitchFamily="18" charset="0"/>
              </a:rPr>
              <a:t> </a:t>
            </a:r>
            <a:r>
              <a:rPr lang="ru-RU" sz="2400" b="1" dirty="0" smtClean="0">
                <a:latin typeface="Times New Roman" pitchFamily="18" charset="0"/>
                <a:cs typeface="Times New Roman" pitchFamily="18" charset="0"/>
              </a:rPr>
              <a:t>век</a:t>
            </a:r>
            <a:r>
              <a:rPr lang="ru-RU" sz="2400" dirty="0" smtClean="0">
                <a:latin typeface="Times New Roman" pitchFamily="18" charset="0"/>
                <a:cs typeface="Times New Roman" pitchFamily="18" charset="0"/>
              </a:rPr>
              <a:t>" в истории Англии. За 45 лет на троне </a:t>
            </a:r>
            <a:r>
              <a:rPr lang="ru-RU" sz="2400" b="1" dirty="0" smtClean="0">
                <a:latin typeface="Times New Roman" pitchFamily="18" charset="0"/>
                <a:cs typeface="Times New Roman" pitchFamily="18" charset="0"/>
              </a:rPr>
              <a:t>Елизавета</a:t>
            </a:r>
            <a:r>
              <a:rPr lang="ru-RU" sz="2400" dirty="0" smtClean="0">
                <a:latin typeface="Times New Roman" pitchFamily="18" charset="0"/>
                <a:cs typeface="Times New Roman" pitchFamily="18" charset="0"/>
              </a:rPr>
              <a:t> смогла урегулировать дипломатические отношения, поддерживала стабильность в королевстве, укрепила позиции абсолютизма, восстановила англиканскую церковь, так же она была истинным меценатом, так как именно при ней творили множество писателей и музыкантов, развивался театр, и конечно победа над "Непобедимой Армадой" сделало ее имя в истории вечным.</a:t>
            </a:r>
            <a:endParaRPr lang="ru-RU" sz="2400" dirty="0">
              <a:latin typeface="Times New Roman" pitchFamily="18"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Повторение</a:t>
            </a:r>
            <a:endParaRPr lang="ru-RU" dirty="0"/>
          </a:p>
        </p:txBody>
      </p:sp>
      <p:sp>
        <p:nvSpPr>
          <p:cNvPr id="3" name="Содержимое 2"/>
          <p:cNvSpPr>
            <a:spLocks noGrp="1"/>
          </p:cNvSpPr>
          <p:nvPr>
            <p:ph idx="1"/>
          </p:nvPr>
        </p:nvSpPr>
        <p:spPr>
          <a:xfrm>
            <a:off x="395536" y="1700808"/>
            <a:ext cx="7239000" cy="4846320"/>
          </a:xfrm>
        </p:spPr>
        <p:txBody>
          <a:bodyPr numCol="2">
            <a:normAutofit fontScale="25000" lnSpcReduction="20000"/>
          </a:bodyPr>
          <a:lstStyle/>
          <a:p>
            <a:pPr marL="0" indent="0">
              <a:buNone/>
            </a:pPr>
            <a:r>
              <a:rPr lang="ru-RU" sz="8000" dirty="0" smtClean="0"/>
              <a:t> </a:t>
            </a:r>
            <a:r>
              <a:rPr lang="ru-RU" sz="8000" dirty="0" smtClean="0"/>
              <a:t>1)</a:t>
            </a:r>
            <a:r>
              <a:rPr lang="ru-RU" sz="8000" b="1" dirty="0" smtClean="0"/>
              <a:t>Ведущей </a:t>
            </a:r>
            <a:r>
              <a:rPr lang="ru-RU" sz="8000" b="1" dirty="0" smtClean="0"/>
              <a:t>отраслью в английском производстве было……</a:t>
            </a:r>
            <a:endParaRPr lang="ru-RU" sz="8000" dirty="0" smtClean="0"/>
          </a:p>
          <a:p>
            <a:pPr marL="0" indent="0">
              <a:buNone/>
            </a:pPr>
            <a:r>
              <a:rPr lang="ru-RU" sz="8000" dirty="0" smtClean="0"/>
              <a:t>А) Сукноделие </a:t>
            </a:r>
            <a:endParaRPr lang="ru-RU" sz="8000" dirty="0" smtClean="0"/>
          </a:p>
          <a:p>
            <a:pPr marL="0" indent="0">
              <a:buNone/>
            </a:pPr>
            <a:r>
              <a:rPr lang="ru-RU" sz="8000" dirty="0" smtClean="0"/>
              <a:t>Б</a:t>
            </a:r>
            <a:r>
              <a:rPr lang="ru-RU" sz="8000" dirty="0" smtClean="0"/>
              <a:t>) Виноделие </a:t>
            </a:r>
            <a:endParaRPr lang="ru-RU" sz="8000" dirty="0" smtClean="0"/>
          </a:p>
          <a:p>
            <a:pPr marL="0" indent="0">
              <a:buNone/>
            </a:pPr>
            <a:r>
              <a:rPr lang="ru-RU" sz="8000" dirty="0" smtClean="0"/>
              <a:t>В</a:t>
            </a:r>
            <a:r>
              <a:rPr lang="ru-RU" sz="8000" dirty="0" smtClean="0"/>
              <a:t>) </a:t>
            </a:r>
            <a:r>
              <a:rPr lang="ru-RU" sz="8000" dirty="0" smtClean="0"/>
              <a:t>Кораблестроение</a:t>
            </a:r>
          </a:p>
          <a:p>
            <a:pPr marL="0" indent="0">
              <a:buNone/>
            </a:pPr>
            <a:endParaRPr lang="ru-RU" sz="8000" dirty="0" smtClean="0"/>
          </a:p>
          <a:p>
            <a:pPr marL="0" indent="0">
              <a:buNone/>
            </a:pPr>
            <a:r>
              <a:rPr lang="ru-RU" sz="8000" b="1" dirty="0" smtClean="0"/>
              <a:t>2)Насильственное изъятие земли у крестьян это….?</a:t>
            </a:r>
            <a:endParaRPr lang="ru-RU" sz="8000" dirty="0" smtClean="0"/>
          </a:p>
          <a:p>
            <a:pPr marL="0" indent="0">
              <a:buNone/>
            </a:pPr>
            <a:r>
              <a:rPr lang="ru-RU" sz="8000" dirty="0" smtClean="0"/>
              <a:t>А) Отходничество </a:t>
            </a:r>
            <a:endParaRPr lang="ru-RU" sz="8000" dirty="0" smtClean="0"/>
          </a:p>
          <a:p>
            <a:pPr marL="0" indent="0">
              <a:buNone/>
            </a:pPr>
            <a:r>
              <a:rPr lang="ru-RU" sz="8000" dirty="0" smtClean="0"/>
              <a:t>Б</a:t>
            </a:r>
            <a:r>
              <a:rPr lang="ru-RU" sz="8000" dirty="0" smtClean="0"/>
              <a:t>) Огораживание </a:t>
            </a:r>
            <a:endParaRPr lang="ru-RU" sz="8000" dirty="0" smtClean="0"/>
          </a:p>
          <a:p>
            <a:pPr marL="0" indent="0">
              <a:buNone/>
            </a:pPr>
            <a:r>
              <a:rPr lang="ru-RU" sz="8000" dirty="0" smtClean="0"/>
              <a:t>В</a:t>
            </a:r>
            <a:r>
              <a:rPr lang="ru-RU" sz="8000" dirty="0" smtClean="0"/>
              <a:t>) </a:t>
            </a:r>
            <a:r>
              <a:rPr lang="ru-RU" sz="8000" dirty="0" smtClean="0"/>
              <a:t>Секуляризация</a:t>
            </a:r>
          </a:p>
          <a:p>
            <a:pPr marL="0" indent="0">
              <a:buNone/>
            </a:pPr>
            <a:endParaRPr lang="ru-RU" sz="8000" dirty="0" smtClean="0"/>
          </a:p>
          <a:p>
            <a:pPr marL="0" indent="0">
              <a:buNone/>
            </a:pPr>
            <a:endParaRPr lang="ru-RU" sz="8000" dirty="0" smtClean="0"/>
          </a:p>
          <a:p>
            <a:pPr marL="0" indent="0">
              <a:buNone/>
            </a:pPr>
            <a:endParaRPr lang="ru-RU" sz="8000" dirty="0" smtClean="0"/>
          </a:p>
          <a:p>
            <a:pPr marL="0" indent="0">
              <a:buNone/>
            </a:pPr>
            <a:endParaRPr lang="ru-RU" sz="8000" dirty="0" smtClean="0"/>
          </a:p>
          <a:p>
            <a:pPr marL="0" indent="0">
              <a:buNone/>
            </a:pPr>
            <a:endParaRPr lang="ru-RU" sz="8000" dirty="0" smtClean="0"/>
          </a:p>
          <a:p>
            <a:pPr marL="0" indent="0">
              <a:buNone/>
            </a:pPr>
            <a:endParaRPr lang="ru-RU" sz="8000" dirty="0" smtClean="0"/>
          </a:p>
          <a:p>
            <a:pPr marL="0" indent="0">
              <a:buNone/>
            </a:pPr>
            <a:r>
              <a:rPr lang="ru-RU" sz="8000" b="1" dirty="0" smtClean="0"/>
              <a:t>3) </a:t>
            </a:r>
            <a:r>
              <a:rPr lang="ru-RU" sz="8000" b="1" dirty="0" smtClean="0"/>
              <a:t>В каком году Генрих VIII провозгласил себя  королём Ирландии?</a:t>
            </a:r>
            <a:endParaRPr lang="ru-RU" sz="8000" dirty="0" smtClean="0"/>
          </a:p>
          <a:p>
            <a:pPr marL="0" indent="0">
              <a:buNone/>
            </a:pPr>
            <a:r>
              <a:rPr lang="ru-RU" sz="8000" dirty="0" smtClean="0">
                <a:latin typeface="Times New Roman" pitchFamily="18" charset="0"/>
                <a:cs typeface="Times New Roman" pitchFamily="18" charset="0"/>
              </a:rPr>
              <a:t>А) 1543 г </a:t>
            </a:r>
            <a:endParaRPr lang="ru-RU" sz="8000" dirty="0" smtClean="0">
              <a:latin typeface="Times New Roman" pitchFamily="18" charset="0"/>
              <a:cs typeface="Times New Roman" pitchFamily="18" charset="0"/>
            </a:endParaRPr>
          </a:p>
          <a:p>
            <a:pPr marL="0" indent="0">
              <a:buNone/>
            </a:pPr>
            <a:r>
              <a:rPr lang="ru-RU" sz="8000" dirty="0" smtClean="0">
                <a:latin typeface="Times New Roman" pitchFamily="18" charset="0"/>
                <a:cs typeface="Times New Roman" pitchFamily="18" charset="0"/>
              </a:rPr>
              <a:t>Б</a:t>
            </a:r>
            <a:r>
              <a:rPr lang="ru-RU" sz="8000" dirty="0" smtClean="0">
                <a:latin typeface="Times New Roman" pitchFamily="18" charset="0"/>
                <a:cs typeface="Times New Roman" pitchFamily="18" charset="0"/>
              </a:rPr>
              <a:t>) 1541 г </a:t>
            </a:r>
            <a:endParaRPr lang="ru-RU" sz="8000" dirty="0" smtClean="0">
              <a:latin typeface="Times New Roman" pitchFamily="18" charset="0"/>
              <a:cs typeface="Times New Roman" pitchFamily="18" charset="0"/>
            </a:endParaRPr>
          </a:p>
          <a:p>
            <a:pPr marL="0" indent="0">
              <a:buNone/>
            </a:pPr>
            <a:r>
              <a:rPr lang="ru-RU" sz="8000" dirty="0" smtClean="0">
                <a:latin typeface="Times New Roman" pitchFamily="18" charset="0"/>
                <a:cs typeface="Times New Roman" pitchFamily="18" charset="0"/>
              </a:rPr>
              <a:t>В</a:t>
            </a:r>
            <a:r>
              <a:rPr lang="ru-RU" sz="8000" dirty="0" smtClean="0">
                <a:latin typeface="Times New Roman" pitchFamily="18" charset="0"/>
                <a:cs typeface="Times New Roman" pitchFamily="18" charset="0"/>
              </a:rPr>
              <a:t>) 1542 </a:t>
            </a:r>
            <a:r>
              <a:rPr lang="ru-RU" sz="8000" dirty="0" smtClean="0">
                <a:latin typeface="Times New Roman" pitchFamily="18" charset="0"/>
                <a:cs typeface="Times New Roman" pitchFamily="18" charset="0"/>
              </a:rPr>
              <a:t>г</a:t>
            </a:r>
          </a:p>
          <a:p>
            <a:pPr marL="0" indent="0">
              <a:buNone/>
            </a:pPr>
            <a:endParaRPr lang="ru-RU" sz="8000" dirty="0" smtClean="0"/>
          </a:p>
          <a:p>
            <a:pPr marL="0" indent="0">
              <a:buNone/>
              <a:tabLst>
                <a:tab pos="90488" algn="l"/>
                <a:tab pos="360363" algn="l"/>
              </a:tabLst>
            </a:pPr>
            <a:r>
              <a:rPr lang="ru-RU" sz="8000" dirty="0" smtClean="0"/>
              <a:t>1)  </a:t>
            </a:r>
            <a:r>
              <a:rPr lang="ru-RU" sz="8000" dirty="0" smtClean="0"/>
              <a:t>Укажите дату </a:t>
            </a:r>
            <a:r>
              <a:rPr lang="ru-RU" sz="8000" dirty="0" smtClean="0"/>
              <a:t>правления Елизаветы </a:t>
            </a:r>
            <a:r>
              <a:rPr lang="ru-RU" sz="8000" b="1" dirty="0" smtClean="0"/>
              <a:t>I </a:t>
            </a:r>
            <a:r>
              <a:rPr lang="ru-RU" sz="8000" dirty="0" smtClean="0"/>
              <a:t>Тюдор?</a:t>
            </a:r>
          </a:p>
          <a:p>
            <a:pPr marL="0" indent="0">
              <a:buNone/>
              <a:tabLst>
                <a:tab pos="90488" algn="l"/>
              </a:tabLst>
            </a:pPr>
            <a:r>
              <a:rPr lang="ru-RU" sz="8000" dirty="0" smtClean="0"/>
              <a:t>А</a:t>
            </a:r>
            <a:r>
              <a:rPr lang="ru-RU" sz="8000" dirty="0" smtClean="0">
                <a:latin typeface="Times New Roman" pitchFamily="18" charset="0"/>
                <a:cs typeface="Times New Roman" pitchFamily="18" charset="0"/>
              </a:rPr>
              <a:t>) 1558-1603 </a:t>
            </a:r>
            <a:r>
              <a:rPr lang="ru-RU" sz="8000" dirty="0" err="1" smtClean="0">
                <a:latin typeface="Times New Roman" pitchFamily="18" charset="0"/>
                <a:cs typeface="Times New Roman" pitchFamily="18" charset="0"/>
              </a:rPr>
              <a:t>гг</a:t>
            </a:r>
            <a:r>
              <a:rPr lang="ru-RU" sz="8000" dirty="0" smtClean="0">
                <a:latin typeface="Times New Roman" pitchFamily="18" charset="0"/>
                <a:cs typeface="Times New Roman" pitchFamily="18" charset="0"/>
              </a:rPr>
              <a:t> </a:t>
            </a:r>
            <a:endParaRPr lang="ru-RU" sz="8000" dirty="0" smtClean="0">
              <a:latin typeface="Times New Roman" pitchFamily="18" charset="0"/>
              <a:cs typeface="Times New Roman" pitchFamily="18" charset="0"/>
            </a:endParaRPr>
          </a:p>
          <a:p>
            <a:pPr marL="0" indent="0">
              <a:buNone/>
              <a:tabLst>
                <a:tab pos="90488" algn="l"/>
              </a:tabLst>
            </a:pPr>
            <a:r>
              <a:rPr lang="ru-RU" sz="8000" dirty="0" smtClean="0">
                <a:latin typeface="Times New Roman" pitchFamily="18" charset="0"/>
                <a:cs typeface="Times New Roman" pitchFamily="18" charset="0"/>
              </a:rPr>
              <a:t>Б</a:t>
            </a:r>
            <a:r>
              <a:rPr lang="ru-RU" sz="8000" dirty="0" smtClean="0">
                <a:latin typeface="Times New Roman" pitchFamily="18" charset="0"/>
                <a:cs typeface="Times New Roman" pitchFamily="18" charset="0"/>
              </a:rPr>
              <a:t>) 1555-1603 </a:t>
            </a:r>
            <a:r>
              <a:rPr lang="ru-RU" sz="8000" dirty="0" err="1" smtClean="0">
                <a:latin typeface="Times New Roman" pitchFamily="18" charset="0"/>
                <a:cs typeface="Times New Roman" pitchFamily="18" charset="0"/>
              </a:rPr>
              <a:t>гг</a:t>
            </a:r>
            <a:r>
              <a:rPr lang="ru-RU" sz="8000" dirty="0" smtClean="0">
                <a:latin typeface="Times New Roman" pitchFamily="18" charset="0"/>
                <a:cs typeface="Times New Roman" pitchFamily="18" charset="0"/>
              </a:rPr>
              <a:t> </a:t>
            </a:r>
            <a:endParaRPr lang="ru-RU" sz="8000" dirty="0" smtClean="0">
              <a:latin typeface="Times New Roman" pitchFamily="18" charset="0"/>
              <a:cs typeface="Times New Roman" pitchFamily="18" charset="0"/>
            </a:endParaRPr>
          </a:p>
          <a:p>
            <a:pPr marL="0" indent="0">
              <a:buNone/>
              <a:tabLst>
                <a:tab pos="90488" algn="l"/>
              </a:tabLst>
            </a:pPr>
            <a:r>
              <a:rPr lang="ru-RU" sz="8000" dirty="0" smtClean="0">
                <a:latin typeface="Times New Roman" pitchFamily="18" charset="0"/>
                <a:cs typeface="Times New Roman" pitchFamily="18" charset="0"/>
              </a:rPr>
              <a:t>В</a:t>
            </a:r>
            <a:r>
              <a:rPr lang="ru-RU" sz="8000" dirty="0" smtClean="0">
                <a:latin typeface="Times New Roman" pitchFamily="18" charset="0"/>
                <a:cs typeface="Times New Roman" pitchFamily="18" charset="0"/>
              </a:rPr>
              <a:t>) 1558-1601 </a:t>
            </a:r>
            <a:r>
              <a:rPr lang="ru-RU" sz="8000" dirty="0" err="1" smtClean="0">
                <a:latin typeface="Times New Roman" pitchFamily="18" charset="0"/>
                <a:cs typeface="Times New Roman" pitchFamily="18" charset="0"/>
              </a:rPr>
              <a:t>гг</a:t>
            </a:r>
            <a:endParaRPr lang="ru-RU" sz="8000" dirty="0" smtClean="0">
              <a:latin typeface="Times New Roman" pitchFamily="18" charset="0"/>
              <a:cs typeface="Times New Roman" pitchFamily="18" charset="0"/>
            </a:endParaRPr>
          </a:p>
          <a:p>
            <a:pPr marL="0" indent="0">
              <a:buNone/>
            </a:pPr>
            <a:endParaRPr lang="ru-RU" sz="1800" dirty="0" smtClean="0"/>
          </a:p>
          <a:p>
            <a:pPr marL="0" indent="0">
              <a:buNone/>
            </a:pPr>
            <a:endParaRPr lang="ru-RU" sz="1800" dirty="0" smtClean="0"/>
          </a:p>
          <a:p>
            <a:pPr marL="0" indent="0">
              <a:buNone/>
            </a:pPr>
            <a:endParaRPr lang="ru-RU" sz="1800" dirty="0" smtClean="0"/>
          </a:p>
          <a:p>
            <a:pPr marL="0" indent="0">
              <a:buNone/>
            </a:pPr>
            <a:endParaRPr lang="ru-RU" sz="1800" dirty="0" smtClean="0"/>
          </a:p>
          <a:p>
            <a:pPr marL="0" indent="0">
              <a:buNone/>
            </a:pPr>
            <a:endParaRPr lang="ru-RU" sz="1800" dirty="0" smtClean="0"/>
          </a:p>
          <a:p>
            <a:pPr marL="0" indent="0">
              <a:buNone/>
            </a:pPr>
            <a:endParaRPr lang="ru-RU" sz="1800" dirty="0" smtClean="0"/>
          </a:p>
          <a:p>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smtClean="0"/>
          </a:p>
          <a:p>
            <a:endParaRPr lang="ru-RU" dirty="0" smtClean="0"/>
          </a:p>
          <a:p>
            <a:endParaRPr lang="ru-RU" dirty="0" smtClean="0"/>
          </a:p>
          <a:p>
            <a:endParaRPr lang="ru-RU" dirty="0" smtClean="0"/>
          </a:p>
          <a:p>
            <a:pPr algn="ctr">
              <a:buNone/>
            </a:pPr>
            <a:r>
              <a:rPr lang="ru-RU" dirty="0" smtClean="0"/>
              <a:t>Спасибо за внимание</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a:buNone/>
            </a:pPr>
            <a:r>
              <a:rPr lang="ru-RU" dirty="0" smtClean="0"/>
              <a:t>6. Кто такой герцог Альба? Что он сделал для Нидерландов?</a:t>
            </a:r>
          </a:p>
          <a:p>
            <a:pPr>
              <a:buNone/>
            </a:pPr>
            <a:r>
              <a:rPr lang="ru-RU" dirty="0" smtClean="0"/>
              <a:t>7. Кто такие </a:t>
            </a:r>
            <a:r>
              <a:rPr lang="ru-RU" dirty="0" err="1" smtClean="0"/>
              <a:t>гёзы</a:t>
            </a:r>
            <a:r>
              <a:rPr lang="ru-RU" dirty="0" smtClean="0"/>
              <a:t>? Почему их так называли испанцы? </a:t>
            </a:r>
          </a:p>
          <a:p>
            <a:pPr>
              <a:buNone/>
            </a:pPr>
            <a:r>
              <a:rPr lang="ru-RU" dirty="0" smtClean="0"/>
              <a:t>8 Роль </a:t>
            </a:r>
            <a:r>
              <a:rPr lang="ru-RU" dirty="0" err="1" smtClean="0"/>
              <a:t>гёзов</a:t>
            </a:r>
            <a:r>
              <a:rPr lang="ru-RU" dirty="0" smtClean="0"/>
              <a:t> в истории Нидерландов?</a:t>
            </a: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План</a:t>
            </a:r>
            <a:endParaRPr lang="ru-RU" dirty="0"/>
          </a:p>
        </p:txBody>
      </p:sp>
      <p:sp>
        <p:nvSpPr>
          <p:cNvPr id="3" name="Содержимое 2"/>
          <p:cNvSpPr>
            <a:spLocks noGrp="1"/>
          </p:cNvSpPr>
          <p:nvPr>
            <p:ph idx="1"/>
          </p:nvPr>
        </p:nvSpPr>
        <p:spPr/>
        <p:txBody>
          <a:bodyPr/>
          <a:lstStyle/>
          <a:p>
            <a:pPr>
              <a:buNone/>
            </a:pPr>
            <a:r>
              <a:rPr lang="ru-RU" dirty="0" smtClean="0"/>
              <a:t>    1. Развитие </a:t>
            </a:r>
            <a:r>
              <a:rPr lang="ru-RU" dirty="0" smtClean="0"/>
              <a:t>капиталистического предпринимательства в городах и деревнях. </a:t>
            </a:r>
            <a:endParaRPr lang="ru-RU" dirty="0" smtClean="0"/>
          </a:p>
          <a:p>
            <a:pPr>
              <a:buNone/>
            </a:pPr>
            <a:r>
              <a:rPr lang="ru-RU" dirty="0" smtClean="0"/>
              <a:t>    2. Огораживания</a:t>
            </a:r>
            <a:r>
              <a:rPr lang="ru-RU" dirty="0" smtClean="0"/>
              <a:t>. </a:t>
            </a:r>
            <a:endParaRPr lang="ru-RU" dirty="0" smtClean="0"/>
          </a:p>
          <a:p>
            <a:pPr>
              <a:buNone/>
            </a:pPr>
            <a:r>
              <a:rPr lang="ru-RU" dirty="0" smtClean="0"/>
              <a:t> </a:t>
            </a:r>
            <a:r>
              <a:rPr lang="ru-RU" dirty="0" smtClean="0"/>
              <a:t>   3. Укрепление </a:t>
            </a:r>
            <a:r>
              <a:rPr lang="ru-RU" dirty="0" smtClean="0"/>
              <a:t>королевской власти при Тюдорах. </a:t>
            </a:r>
            <a:endParaRPr lang="ru-RU" dirty="0" smtClean="0"/>
          </a:p>
          <a:p>
            <a:pPr>
              <a:buNone/>
            </a:pPr>
            <a:r>
              <a:rPr lang="ru-RU" dirty="0" smtClean="0"/>
              <a:t>    4. Генрих </a:t>
            </a:r>
            <a:r>
              <a:rPr lang="ru-RU" dirty="0" smtClean="0"/>
              <a:t>VIII и королевская реформация. </a:t>
            </a:r>
            <a:endParaRPr lang="ru-RU" dirty="0" smtClean="0"/>
          </a:p>
          <a:p>
            <a:pPr>
              <a:buNone/>
            </a:pPr>
            <a:r>
              <a:rPr lang="ru-RU" dirty="0" smtClean="0"/>
              <a:t> </a:t>
            </a:r>
            <a:r>
              <a:rPr lang="ru-RU" dirty="0" smtClean="0"/>
              <a:t>    5. «Золотой </a:t>
            </a:r>
            <a:r>
              <a:rPr lang="ru-RU" dirty="0" smtClean="0"/>
              <a:t>век» Елизаветы И.</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200" b="1" dirty="0" smtClean="0">
                <a:latin typeface="Times New Roman" pitchFamily="18" charset="0"/>
                <a:cs typeface="Times New Roman" pitchFamily="18" charset="0"/>
              </a:rPr>
              <a:t>Развитие капиталистического предпринимательства в городах и </a:t>
            </a:r>
            <a:r>
              <a:rPr lang="ru-RU" sz="3200" b="1" dirty="0" smtClean="0">
                <a:latin typeface="Times New Roman" pitchFamily="18" charset="0"/>
                <a:cs typeface="Times New Roman" pitchFamily="18" charset="0"/>
              </a:rPr>
              <a:t>деревнях</a:t>
            </a:r>
            <a:endParaRPr lang="ru-RU" sz="3200" b="1" dirty="0">
              <a:latin typeface="Times New Roman" pitchFamily="18" charset="0"/>
              <a:cs typeface="Times New Roman" pitchFamily="18" charset="0"/>
            </a:endParaRPr>
          </a:p>
        </p:txBody>
      </p:sp>
      <p:pic>
        <p:nvPicPr>
          <p:cNvPr id="1026" name="Picture 2"/>
          <p:cNvPicPr>
            <a:picLocks noGrp="1" noChangeAspect="1" noChangeArrowheads="1"/>
          </p:cNvPicPr>
          <p:nvPr>
            <p:ph idx="1"/>
          </p:nvPr>
        </p:nvPicPr>
        <p:blipFill>
          <a:blip r:embed="rId2" cstate="print"/>
          <a:srcRect/>
          <a:stretch>
            <a:fillRect/>
          </a:stretch>
        </p:blipFill>
        <p:spPr bwMode="auto">
          <a:xfrm>
            <a:off x="4067944" y="3573016"/>
            <a:ext cx="4790958" cy="3050058"/>
          </a:xfrm>
          <a:prstGeom prst="rect">
            <a:avLst/>
          </a:prstGeom>
          <a:noFill/>
          <a:ln w="9525">
            <a:noFill/>
            <a:miter lim="800000"/>
            <a:headEnd/>
            <a:tailEnd/>
          </a:ln>
        </p:spPr>
      </p:pic>
      <p:sp>
        <p:nvSpPr>
          <p:cNvPr id="5" name="Прямоугольник 4"/>
          <p:cNvSpPr/>
          <p:nvPr/>
        </p:nvSpPr>
        <p:spPr>
          <a:xfrm>
            <a:off x="179512" y="3429000"/>
            <a:ext cx="3888432" cy="2862322"/>
          </a:xfrm>
          <a:prstGeom prst="rect">
            <a:avLst/>
          </a:prstGeom>
        </p:spPr>
        <p:txBody>
          <a:bodyPr wrap="square">
            <a:spAutoFit/>
          </a:bodyPr>
          <a:lstStyle/>
          <a:p>
            <a:r>
              <a:rPr lang="ru-RU" dirty="0" smtClean="0"/>
              <a:t>В  </a:t>
            </a:r>
            <a:r>
              <a:rPr lang="ru-RU" dirty="0" smtClean="0"/>
              <a:t>сёлах юго-восточной Англии  крестьяне разводили овец и в свободное от по левых работ время занимались прядением и ткачеством. Свои грубые домашние изделия они сами относили ближайший рынок. Но когда спрос на сукно увеличился, в сёла стали приезжать богатые купцы</a:t>
            </a:r>
            <a:endParaRPr lang="ru-RU" dirty="0"/>
          </a:p>
        </p:txBody>
      </p:sp>
      <p:pic>
        <p:nvPicPr>
          <p:cNvPr id="1027" name="Picture 3"/>
          <p:cNvPicPr>
            <a:picLocks noChangeAspect="1" noChangeArrowheads="1"/>
          </p:cNvPicPr>
          <p:nvPr/>
        </p:nvPicPr>
        <p:blipFill>
          <a:blip r:embed="rId3" cstate="print"/>
          <a:srcRect/>
          <a:stretch>
            <a:fillRect/>
          </a:stretch>
        </p:blipFill>
        <p:spPr bwMode="auto">
          <a:xfrm>
            <a:off x="5940152" y="692696"/>
            <a:ext cx="2952328" cy="2808312"/>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p:cNvPicPr>
            <a:picLocks noGrp="1" noChangeAspect="1" noChangeArrowheads="1"/>
          </p:cNvPicPr>
          <p:nvPr>
            <p:ph idx="1"/>
          </p:nvPr>
        </p:nvPicPr>
        <p:blipFill>
          <a:blip r:embed="rId2" cstate="print"/>
          <a:srcRect/>
          <a:stretch>
            <a:fillRect/>
          </a:stretch>
        </p:blipFill>
        <p:spPr bwMode="auto">
          <a:xfrm>
            <a:off x="395536" y="332656"/>
            <a:ext cx="7239000" cy="4617469"/>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323528" y="4941168"/>
            <a:ext cx="7758080" cy="1512168"/>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Создание мануфактур</a:t>
            </a:r>
            <a:endParaRPr lang="ru-RU" dirty="0"/>
          </a:p>
        </p:txBody>
      </p:sp>
      <p:sp>
        <p:nvSpPr>
          <p:cNvPr id="3" name="Содержимое 2"/>
          <p:cNvSpPr>
            <a:spLocks noGrp="1"/>
          </p:cNvSpPr>
          <p:nvPr>
            <p:ph idx="1"/>
          </p:nvPr>
        </p:nvSpPr>
        <p:spPr/>
        <p:txBody>
          <a:bodyPr/>
          <a:lstStyle/>
          <a:p>
            <a:r>
              <a:rPr lang="ru-RU" dirty="0" smtClean="0"/>
              <a:t>Богатые купцы закупали </a:t>
            </a:r>
            <a:r>
              <a:rPr lang="ru-RU" dirty="0" smtClean="0"/>
              <a:t>большими партиями шерсть, а затем раздавали её на переработку деревенским прядильщикам. Получав готовую пряжу, купцы передавали её ткачам, чтобы те выткали сукно. Ткани купцы продавали в городе или доставляли в порт для вывоза за границу.</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300648"/>
          </a:xfrm>
        </p:spPr>
        <p:txBody>
          <a:bodyPr>
            <a:normAutofit fontScale="90000"/>
          </a:bodyPr>
          <a:lstStyle/>
          <a:p>
            <a:endParaRPr lang="ru-RU"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971600" y="2636912"/>
            <a:ext cx="6429697" cy="3972084"/>
          </a:xfrm>
          <a:prstGeom prst="rect">
            <a:avLst/>
          </a:prstGeom>
          <a:noFill/>
          <a:ln w="9525">
            <a:noFill/>
            <a:miter lim="800000"/>
            <a:headEnd/>
            <a:tailEnd/>
          </a:ln>
        </p:spPr>
      </p:pic>
      <p:sp>
        <p:nvSpPr>
          <p:cNvPr id="5" name="Прямоугольник 4"/>
          <p:cNvSpPr/>
          <p:nvPr/>
        </p:nvSpPr>
        <p:spPr>
          <a:xfrm>
            <a:off x="395536" y="548680"/>
            <a:ext cx="7416824" cy="1938992"/>
          </a:xfrm>
          <a:prstGeom prst="rect">
            <a:avLst/>
          </a:prstGeom>
        </p:spPr>
        <p:txBody>
          <a:bodyPr wrap="square">
            <a:spAutoFit/>
          </a:bodyPr>
          <a:lstStyle/>
          <a:p>
            <a:r>
              <a:rPr lang="ru-RU" sz="2000" dirty="0" smtClean="0"/>
              <a:t>Обедневшие крестьяне, работая на купца, получали за свой труд небольшую плату. Многие из них пользовались станками, которые принадлежали купцу. Нередко на одного богача трудились сотни людей. Получая от купца шерсть для переработки, станки и плату за труд, обедневшие крестьяне постепенно превращались в наёмных рабочих.</a:t>
            </a:r>
            <a:endParaRPr lang="ru-RU"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098" name="Picture 2"/>
          <p:cNvPicPr>
            <a:picLocks noGrp="1" noChangeAspect="1" noChangeArrowheads="1"/>
          </p:cNvPicPr>
          <p:nvPr>
            <p:ph idx="1"/>
          </p:nvPr>
        </p:nvPicPr>
        <p:blipFill>
          <a:blip r:embed="rId2" cstate="print"/>
          <a:srcRect/>
          <a:stretch>
            <a:fillRect/>
          </a:stretch>
        </p:blipFill>
        <p:spPr bwMode="auto">
          <a:xfrm>
            <a:off x="179512" y="764704"/>
            <a:ext cx="3071591" cy="2520279"/>
          </a:xfrm>
          <a:prstGeom prst="rect">
            <a:avLst/>
          </a:prstGeom>
          <a:noFill/>
          <a:ln w="9525">
            <a:noFill/>
            <a:miter lim="800000"/>
            <a:headEnd/>
            <a:tailEnd/>
          </a:ln>
        </p:spPr>
      </p:pic>
      <p:sp>
        <p:nvSpPr>
          <p:cNvPr id="5" name="Прямоугольник 4"/>
          <p:cNvSpPr/>
          <p:nvPr/>
        </p:nvSpPr>
        <p:spPr>
          <a:xfrm>
            <a:off x="3275856" y="404664"/>
            <a:ext cx="4752528" cy="3693319"/>
          </a:xfrm>
          <a:prstGeom prst="rect">
            <a:avLst/>
          </a:prstGeom>
        </p:spPr>
        <p:txBody>
          <a:bodyPr wrap="square">
            <a:spAutoFit/>
          </a:bodyPr>
          <a:lstStyle/>
          <a:p>
            <a:r>
              <a:rPr lang="ru-RU" b="1" dirty="0" smtClean="0"/>
              <a:t>Иногда купец объединял рабочих в одном помещении и создавал крупное предприятие.</a:t>
            </a:r>
          </a:p>
          <a:p>
            <a:r>
              <a:rPr lang="ru-RU" b="1" dirty="0" smtClean="0"/>
              <a:t>Некоторые разбогатевшие ремесленники расширяли свои мастерские</a:t>
            </a:r>
            <a:r>
              <a:rPr lang="ru-RU" b="1" dirty="0" smtClean="0"/>
              <a:t>.</a:t>
            </a:r>
          </a:p>
          <a:p>
            <a:endParaRPr lang="ru-RU" b="1" dirty="0" smtClean="0"/>
          </a:p>
          <a:p>
            <a:r>
              <a:rPr lang="ru-RU" b="1" dirty="0" smtClean="0"/>
              <a:t> </a:t>
            </a:r>
            <a:r>
              <a:rPr lang="ru-RU" b="1" dirty="0" smtClean="0"/>
              <a:t>Богатый мастер строил большое помещение, устанавливал в нём станки и нанимал много подмастерьев. Его мастерская превращалась в крупное предприятие, а подмастерья становились наёмными рабочими.</a:t>
            </a:r>
            <a:endParaRPr lang="ru-RU" b="1" dirty="0"/>
          </a:p>
        </p:txBody>
      </p:sp>
      <p:sp>
        <p:nvSpPr>
          <p:cNvPr id="6" name="Прямоугольник 5"/>
          <p:cNvSpPr/>
          <p:nvPr/>
        </p:nvSpPr>
        <p:spPr>
          <a:xfrm>
            <a:off x="611560" y="4077072"/>
            <a:ext cx="7272808" cy="1754326"/>
          </a:xfrm>
          <a:prstGeom prst="rect">
            <a:avLst/>
          </a:prstGeom>
        </p:spPr>
        <p:txBody>
          <a:bodyPr wrap="square">
            <a:spAutoFit/>
          </a:bodyPr>
          <a:lstStyle/>
          <a:p>
            <a:r>
              <a:rPr lang="ru-RU" b="1" dirty="0" smtClean="0"/>
              <a:t>В крупных предприятиях того времени ещё не было машин, здесь всё производилось вручную. Прялки и ткацкие станки приводились в движение не двигателем, а человеком.</a:t>
            </a:r>
          </a:p>
          <a:p>
            <a:r>
              <a:rPr lang="ru-RU" b="1" dirty="0" smtClean="0"/>
              <a:t>Крупные предприятия, в которых применялся ручной труд, назывались мануфактурами («мануфактура» в переводе значит «сделанное руками»).</a:t>
            </a:r>
            <a:endParaRPr lang="ru-RU" b="1"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140</TotalTime>
  <Words>969</Words>
  <Application>Microsoft Office PowerPoint</Application>
  <PresentationFormat>Экран (4:3)</PresentationFormat>
  <Paragraphs>113</Paragraphs>
  <Slides>24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Изящная</vt:lpstr>
      <vt:lpstr>Англия в XVI-XVII вв.</vt:lpstr>
      <vt:lpstr>Проверка Домашнего задания</vt:lpstr>
      <vt:lpstr>Слайд 3</vt:lpstr>
      <vt:lpstr>План</vt:lpstr>
      <vt:lpstr>Развитие капиталистического предпринимательства в городах и деревнях</vt:lpstr>
      <vt:lpstr>Слайд 6</vt:lpstr>
      <vt:lpstr>Создание мануфактур</vt:lpstr>
      <vt:lpstr>Слайд 8</vt:lpstr>
      <vt:lpstr>Слайд 9</vt:lpstr>
      <vt:lpstr>Разделение труда</vt:lpstr>
      <vt:lpstr>Слайд 11</vt:lpstr>
      <vt:lpstr>Буржуазия и наемные рабочие </vt:lpstr>
      <vt:lpstr>Слайд 13</vt:lpstr>
      <vt:lpstr>Слайд 14</vt:lpstr>
      <vt:lpstr>ДОКУМЕНТ - Отрывок из баллады о богатом суконщике Джеке из Ньюбери </vt:lpstr>
      <vt:lpstr>Огораживания</vt:lpstr>
      <vt:lpstr>Слайд 17</vt:lpstr>
      <vt:lpstr>Укрепление королевской  власти при Тюдорах</vt:lpstr>
      <vt:lpstr>Генрих VIII и королевская реформация</vt:lpstr>
      <vt:lpstr>Слайд 20</vt:lpstr>
      <vt:lpstr>Два пути реформации</vt:lpstr>
      <vt:lpstr>«Золотой век» Елизаветы И.</vt:lpstr>
      <vt:lpstr>Повторение</vt:lpstr>
      <vt:lpstr>Слайд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Англия в XVI-XVII вв.</dc:title>
  <dc:creator>C</dc:creator>
  <cp:lastModifiedBy>C</cp:lastModifiedBy>
  <cp:revision>66</cp:revision>
  <dcterms:created xsi:type="dcterms:W3CDTF">2023-10-01T15:00:10Z</dcterms:created>
  <dcterms:modified xsi:type="dcterms:W3CDTF">2023-10-01T17:22:58Z</dcterms:modified>
</cp:coreProperties>
</file>