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 id="280" r:id="rId14"/>
    <p:sldId id="268" r:id="rId15"/>
    <p:sldId id="269" r:id="rId16"/>
    <p:sldId id="281" r:id="rId17"/>
    <p:sldId id="270" r:id="rId18"/>
    <p:sldId id="283" r:id="rId19"/>
    <p:sldId id="271" r:id="rId20"/>
    <p:sldId id="282" r:id="rId21"/>
    <p:sldId id="272" r:id="rId22"/>
    <p:sldId id="273" r:id="rId23"/>
    <p:sldId id="284" r:id="rId24"/>
    <p:sldId id="274" r:id="rId25"/>
    <p:sldId id="275" r:id="rId26"/>
    <p:sldId id="285" r:id="rId27"/>
    <p:sldId id="286" r:id="rId28"/>
    <p:sldId id="287" r:id="rId29"/>
    <p:sldId id="276" r:id="rId30"/>
    <p:sldId id="277" r:id="rId31"/>
    <p:sldId id="288" r:id="rId32"/>
    <p:sldId id="278" r:id="rId33"/>
    <p:sldId id="289" r:id="rId34"/>
    <p:sldId id="279" r:id="rId35"/>
    <p:sldId id="290" r:id="rId3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01.10.2023</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01.10.2023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01.10.2023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01.10.2023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pPr/>
              <a:t>01.10.2023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01.10.2023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01.10.2023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01.10.2023</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5B106E36-FD25-4E2D-B0AA-010F637433A0}" type="datetimeFigureOut">
              <a:rPr lang="ru-RU" smtClean="0"/>
              <a:pPr/>
              <a:t>01.10.2023</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01.10.2023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01.10.2023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B106E36-FD25-4E2D-B0AA-010F637433A0}" type="datetimeFigureOut">
              <a:rPr lang="ru-RU" smtClean="0"/>
              <a:pPr/>
              <a:t>01.10.2023</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725C68B6-61C2-468F-89AB-4B9F7531AA68}"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Тренажёр к Олимпиаде </a:t>
            </a:r>
            <a:r>
              <a:rPr lang="ru-RU" smtClean="0"/>
              <a:t>по </a:t>
            </a:r>
            <a:r>
              <a:rPr lang="ru-RU" smtClean="0"/>
              <a:t>обществознанию</a:t>
            </a:r>
            <a:endParaRPr lang="ru-RU" dirty="0"/>
          </a:p>
        </p:txBody>
      </p:sp>
      <p:sp>
        <p:nvSpPr>
          <p:cNvPr id="3" name="Подзаголовок 2"/>
          <p:cNvSpPr>
            <a:spLocks noGrp="1"/>
          </p:cNvSpPr>
          <p:nvPr>
            <p:ph type="subTitle" idx="1"/>
          </p:nvPr>
        </p:nvSpPr>
        <p:spPr/>
        <p:txBody>
          <a:bodyPr/>
          <a:lstStyle/>
          <a:p>
            <a:r>
              <a:rPr lang="ru-RU" dirty="0" smtClean="0"/>
              <a:t>11 класс</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3.Что является лишним в ряду. Дайте КРАТКОЕ пояснение</a:t>
            </a:r>
            <a:endParaRPr lang="ru-RU" dirty="0"/>
          </a:p>
        </p:txBody>
      </p:sp>
      <p:sp>
        <p:nvSpPr>
          <p:cNvPr id="3" name="Содержимое 2"/>
          <p:cNvSpPr>
            <a:spLocks noGrp="1"/>
          </p:cNvSpPr>
          <p:nvPr>
            <p:ph idx="1"/>
          </p:nvPr>
        </p:nvSpPr>
        <p:spPr/>
        <p:txBody>
          <a:bodyPr/>
          <a:lstStyle/>
          <a:p>
            <a:pPr>
              <a:buNone/>
            </a:pPr>
            <a:r>
              <a:rPr lang="ru-RU" dirty="0" smtClean="0"/>
              <a:t>3.1.Трудовое право, гражданское право, административное право, государственное право, обязательственное право. </a:t>
            </a:r>
          </a:p>
          <a:p>
            <a:pPr>
              <a:buNone/>
            </a:pPr>
            <a:endParaRPr lang="ru-RU" dirty="0" smtClean="0"/>
          </a:p>
          <a:p>
            <a:pPr>
              <a:buNone/>
            </a:pPr>
            <a:r>
              <a:rPr lang="ru-RU" dirty="0" smtClean="0"/>
              <a:t>Ответ:</a:t>
            </a:r>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pPr>
              <a:buNone/>
            </a:pPr>
            <a:r>
              <a:rPr lang="ru-RU" dirty="0" smtClean="0"/>
              <a:t>3.2.Публичная власть, территория, идеология, суверенитет, налоги.</a:t>
            </a:r>
          </a:p>
          <a:p>
            <a:pPr>
              <a:buNone/>
            </a:pPr>
            <a:endParaRPr lang="ru-RU" dirty="0" smtClean="0"/>
          </a:p>
          <a:p>
            <a:pPr>
              <a:buNone/>
            </a:pPr>
            <a:r>
              <a:rPr lang="ru-RU" dirty="0" smtClean="0"/>
              <a:t> Ответ</a:t>
            </a: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pPr marL="90488" indent="-7938">
              <a:buNone/>
            </a:pPr>
            <a:r>
              <a:rPr lang="ru-RU" dirty="0" smtClean="0"/>
              <a:t>3.3.Выдача лицензий, установление квот, установление цен, надзор над качеством</a:t>
            </a:r>
          </a:p>
          <a:p>
            <a:pPr marL="90488" indent="-7938">
              <a:buNone/>
            </a:pPr>
            <a:endParaRPr lang="ru-RU" dirty="0" smtClean="0"/>
          </a:p>
          <a:p>
            <a:pPr marL="90488" indent="-7938">
              <a:buNone/>
            </a:pPr>
            <a:r>
              <a:rPr lang="ru-RU" dirty="0" smtClean="0"/>
              <a:t>Ответ:</a:t>
            </a: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70000" lnSpcReduction="20000"/>
          </a:bodyPr>
          <a:lstStyle/>
          <a:p>
            <a:pPr marL="90488" indent="-7938">
              <a:buNone/>
              <a:tabLst>
                <a:tab pos="269875" algn="l"/>
              </a:tabLst>
            </a:pPr>
            <a:r>
              <a:rPr lang="ru-RU" dirty="0" smtClean="0"/>
              <a:t>3.Что является лишним в ряду. Дайте КРАТКОЕ пояснение. 3.1.Трудовое право, гражданское право, административное право, государственное право, обязательственное право. Ответ: обязательственное право – </a:t>
            </a:r>
            <a:r>
              <a:rPr lang="ru-RU" dirty="0" err="1" smtClean="0"/>
              <a:t>подотрасль</a:t>
            </a:r>
            <a:r>
              <a:rPr lang="ru-RU" dirty="0" smtClean="0"/>
              <a:t> гражданского права. Все остальное – отрасли права. 3.2.Публичная власть, территория, идеология, суверенитет, налоги. </a:t>
            </a:r>
          </a:p>
          <a:p>
            <a:pPr marL="90488" indent="-7938">
              <a:buNone/>
              <a:tabLst>
                <a:tab pos="269875" algn="l"/>
              </a:tabLst>
            </a:pPr>
            <a:r>
              <a:rPr lang="ru-RU" dirty="0" smtClean="0"/>
              <a:t>Ответ: Идеология. Всё остальное - признаки любого государства. </a:t>
            </a:r>
          </a:p>
          <a:p>
            <a:pPr marL="90488" indent="-7938">
              <a:buNone/>
              <a:tabLst>
                <a:tab pos="269875" algn="l"/>
              </a:tabLst>
            </a:pPr>
            <a:r>
              <a:rPr lang="ru-RU" dirty="0" smtClean="0"/>
              <a:t>3.3.Выдача лицензий, установление квот, установление цен, надзор над качеством. </a:t>
            </a:r>
          </a:p>
          <a:p>
            <a:pPr marL="90488" indent="-7938">
              <a:buNone/>
              <a:tabLst>
                <a:tab pos="269875" algn="l"/>
              </a:tabLst>
            </a:pPr>
            <a:r>
              <a:rPr lang="ru-RU" dirty="0" smtClean="0"/>
              <a:t>Ответ: установление цен – рыночный механизм, всё остальное – административные (государственные) меры регулирования рыночной экономики. </a:t>
            </a:r>
          </a:p>
          <a:p>
            <a:pPr marL="90488" indent="-7938">
              <a:buNone/>
              <a:tabLst>
                <a:tab pos="269875" algn="l"/>
              </a:tabLst>
            </a:pPr>
            <a:r>
              <a:rPr lang="ru-RU" dirty="0" smtClean="0"/>
              <a:t>9 баллов: по 1 баллу за правильные ответы (всего – 3), + по 2 балла за объяснение, что объединяет другие понятия (6)</a:t>
            </a: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normAutofit fontScale="85000" lnSpcReduction="20000"/>
          </a:bodyPr>
          <a:lstStyle/>
          <a:p>
            <a:pPr marL="0" indent="82550">
              <a:buNone/>
            </a:pPr>
            <a:r>
              <a:rPr lang="ru-RU" dirty="0" smtClean="0"/>
              <a:t>4.Заполните пронумерованные пропуски в тексте. Запишите буквенные обозначения вставляемых понятий рядом с соответствующими порядковыми номерами в таблице. Обратите внимание: в списке слов и сочетаний слов больше, чем </a:t>
            </a:r>
            <a:r>
              <a:rPr lang="ru-RU" dirty="0" err="1" smtClean="0"/>
              <a:t>пропусковв</a:t>
            </a:r>
            <a:r>
              <a:rPr lang="ru-RU" dirty="0" smtClean="0"/>
              <a:t> тексте. Слова могут быть использованы несколько раз. </a:t>
            </a:r>
            <a:r>
              <a:rPr lang="ru-RU" b="1" dirty="0" smtClean="0"/>
              <a:t>«Юридическая ответственность возникает лишь за совершенное (1), которое выступает в качестве (2), оно предусмотрено (3) правоохранительных норм. Меры юридической ответственности содержатся в (4).</a:t>
            </a:r>
            <a:endParaRPr lang="ru-RU" b="1" dirty="0"/>
          </a:p>
        </p:txBody>
      </p:sp>
      <p:pic>
        <p:nvPicPr>
          <p:cNvPr id="4098" name="Picture 2"/>
          <p:cNvPicPr>
            <a:picLocks noChangeAspect="1" noChangeArrowheads="1"/>
          </p:cNvPicPr>
          <p:nvPr/>
        </p:nvPicPr>
        <p:blipFill>
          <a:blip r:embed="rId2" cstate="print"/>
          <a:srcRect/>
          <a:stretch>
            <a:fillRect/>
          </a:stretch>
        </p:blipFill>
        <p:spPr bwMode="auto">
          <a:xfrm>
            <a:off x="1343024" y="404664"/>
            <a:ext cx="7405439" cy="1008111"/>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70000" lnSpcReduction="20000"/>
          </a:bodyPr>
          <a:lstStyle/>
          <a:p>
            <a:pPr marL="0" indent="82550">
              <a:buNone/>
            </a:pPr>
            <a:r>
              <a:rPr lang="ru-RU" dirty="0" smtClean="0"/>
              <a:t>Совершение (5) и последующая реализация юридической ответственности связаны с (6). Оно выражается в вынесении в отношении лица (либо организации), совершившего (7), соответствующего (8). Почти всегда лицо, нарушая норму права, нарушает и соответствующую норму морали, (9). Поэтому наряду с юридической ответственностью перед государством лицо несет и нравственную ответственность перед обществом, которая выражается в (10)». </a:t>
            </a:r>
          </a:p>
          <a:p>
            <a:pPr marL="0" indent="82550">
              <a:buNone/>
            </a:pPr>
            <a:r>
              <a:rPr lang="ru-RU" b="1" dirty="0" smtClean="0"/>
              <a:t>А) норма; Б) преступление; В) общественное мнение; Г) правонарушение; Д) гипотеза; Е) санкция; Ж) юридический факт; З) нравственное предписание; И) чувство долга; К) государственное осуждение; Л) правоотношение; М) мораль; Н) правоприменительный акт.</a:t>
            </a:r>
            <a:endParaRPr lang="ru-RU"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a:t>
            </a:r>
            <a:endParaRPr lang="ru-RU" dirty="0"/>
          </a:p>
        </p:txBody>
      </p:sp>
      <p:pic>
        <p:nvPicPr>
          <p:cNvPr id="8194" name="Picture 2"/>
          <p:cNvPicPr>
            <a:picLocks noGrp="1" noChangeAspect="1" noChangeArrowheads="1"/>
          </p:cNvPicPr>
          <p:nvPr>
            <p:ph idx="1"/>
          </p:nvPr>
        </p:nvPicPr>
        <p:blipFill>
          <a:blip r:embed="rId2" cstate="print"/>
          <a:srcRect/>
          <a:stretch>
            <a:fillRect/>
          </a:stretch>
        </p:blipFill>
        <p:spPr bwMode="auto">
          <a:xfrm>
            <a:off x="1331640" y="2276873"/>
            <a:ext cx="7560840" cy="254754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5. Решите логические задачки: </a:t>
            </a:r>
            <a:endParaRPr lang="ru-RU" dirty="0"/>
          </a:p>
        </p:txBody>
      </p:sp>
      <p:sp>
        <p:nvSpPr>
          <p:cNvPr id="3" name="Содержимое 2"/>
          <p:cNvSpPr>
            <a:spLocks noGrp="1"/>
          </p:cNvSpPr>
          <p:nvPr>
            <p:ph idx="1"/>
          </p:nvPr>
        </p:nvSpPr>
        <p:spPr/>
        <p:txBody>
          <a:bodyPr>
            <a:normAutofit lnSpcReduction="10000"/>
          </a:bodyPr>
          <a:lstStyle/>
          <a:p>
            <a:pPr marL="0" indent="82550">
              <a:buNone/>
            </a:pPr>
            <a:r>
              <a:rPr lang="ru-RU" dirty="0" smtClean="0"/>
              <a:t>5.1.Сто школьников одновременно изучали английский и немецкий языки. По окончании курсов они сдавали экзамен, который показал, что 10 школьников не освоили ни тот, ни другой язык. Из оставшихся немецкий сдали 75 человек, а 83 выдержали экзамен по английскому. Сколько экзаменовавшихся владеет обоими языками? Ответ поясните. Ответ:</a:t>
            </a:r>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a:t>
            </a:r>
            <a:endParaRPr lang="ru-RU" dirty="0"/>
          </a:p>
        </p:txBody>
      </p:sp>
      <p:sp>
        <p:nvSpPr>
          <p:cNvPr id="3" name="Содержимое 2"/>
          <p:cNvSpPr>
            <a:spLocks noGrp="1"/>
          </p:cNvSpPr>
          <p:nvPr>
            <p:ph idx="1"/>
          </p:nvPr>
        </p:nvSpPr>
        <p:spPr>
          <a:xfrm>
            <a:off x="1435608" y="1124744"/>
            <a:ext cx="7498080" cy="5123656"/>
          </a:xfrm>
        </p:spPr>
        <p:txBody>
          <a:bodyPr>
            <a:normAutofit fontScale="70000" lnSpcReduction="20000"/>
          </a:bodyPr>
          <a:lstStyle/>
          <a:p>
            <a:pPr marL="0" indent="82550"/>
            <a:r>
              <a:rPr lang="ru-RU" dirty="0" smtClean="0"/>
              <a:t>5.1.Сто школьников одновременно изучали английский и немецкий языки. По окончании курсов они сдавали экзамен, который показал, что 10 школьников не освоили ни тот, ни другой язык. Из оставшихся немецкий сдали 75 человек, а 83 выдержали экзамен по английскому. Сколько экзаменовавшихся владеет обоими языками? Ответ поясните. </a:t>
            </a:r>
          </a:p>
          <a:p>
            <a:pPr marL="0" indent="82550"/>
            <a:endParaRPr lang="ru-RU" dirty="0" smtClean="0"/>
          </a:p>
          <a:p>
            <a:pPr marL="0" indent="82550"/>
            <a:r>
              <a:rPr lang="ru-RU" dirty="0" smtClean="0"/>
              <a:t>Ответ: 68 школьников. Тем или иным языком владеют 90 школьников, так как по условию 10 человек не освоили ни одного языка. Из этих 90 человек 15 не сдали немецкий, так как 75 его сдали по условию, а 7 человек не сдали английский, так как 83 его сдали по условию. Значит, всего не сдавших какой-либо один из экзаменов: 15+7=22 человека из 90. Следовательно, двумя языками овладели 90-22=68 школьников. 5 баллов: 2 балла за правильный ответ, 3 – за пояснение.</a:t>
            </a:r>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dirty="0" smtClean="0"/>
              <a:t>5.2. Петр лгал с понедельника по среду и говорил правду в другие дни, а Иван лгал с четверга по субботу и говорил правду в другие дни. Однажды они одинаково сказали: «Вчера был один из дней, когда я лгу». Какой день был вчера? Ответ поясните. Ответ:</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638"/>
            <a:ext cx="8754176" cy="706090"/>
          </a:xfrm>
        </p:spPr>
        <p:txBody>
          <a:bodyPr>
            <a:noAutofit/>
          </a:bodyPr>
          <a:lstStyle/>
          <a:p>
            <a:pPr algn="ctr"/>
            <a:r>
              <a:rPr lang="ru-RU" sz="2000" b="1" dirty="0" smtClean="0">
                <a:latin typeface="Times New Roman" pitchFamily="18" charset="0"/>
                <a:cs typeface="Times New Roman" pitchFamily="18" charset="0"/>
              </a:rPr>
              <a:t>1.«Да» или «нет»? Если вы согласны с утверждением, напишите «Да», если не согласны — «Нет». Внесите свои ответы в таблицу.</a:t>
            </a:r>
            <a:endParaRPr lang="ru-RU" sz="2000" b="1" dirty="0">
              <a:latin typeface="Times New Roman" pitchFamily="18" charset="0"/>
              <a:cs typeface="Times New Roman" pitchFamily="18" charset="0"/>
            </a:endParaRPr>
          </a:p>
        </p:txBody>
      </p:sp>
      <p:sp>
        <p:nvSpPr>
          <p:cNvPr id="3" name="Содержимое 2"/>
          <p:cNvSpPr>
            <a:spLocks noGrp="1"/>
          </p:cNvSpPr>
          <p:nvPr>
            <p:ph idx="1"/>
          </p:nvPr>
        </p:nvSpPr>
        <p:spPr>
          <a:xfrm>
            <a:off x="251520" y="1447800"/>
            <a:ext cx="8682168" cy="4800600"/>
          </a:xfrm>
        </p:spPr>
        <p:txBody>
          <a:bodyPr>
            <a:noAutofit/>
          </a:bodyPr>
          <a:lstStyle/>
          <a:p>
            <a:pPr marL="90488" indent="-7938">
              <a:buNone/>
            </a:pPr>
            <a:r>
              <a:rPr lang="ru-RU" sz="1800" b="1" dirty="0" smtClean="0"/>
              <a:t>1)Исторически первыми примитивными формами религиозности выступают анимизм, ведизм, тотемизм, фетишизм. </a:t>
            </a:r>
          </a:p>
          <a:p>
            <a:pPr marL="90488" indent="-7938">
              <a:buNone/>
            </a:pPr>
            <a:r>
              <a:rPr lang="ru-RU" sz="1800" b="1" dirty="0" smtClean="0"/>
              <a:t>2) Поведение, не соответствующее принятым в обществе нормам, называется конформизмом. </a:t>
            </a:r>
          </a:p>
          <a:p>
            <a:pPr marL="90488" indent="-7938">
              <a:buNone/>
            </a:pPr>
            <a:r>
              <a:rPr lang="ru-RU" sz="1800" b="1" dirty="0" smtClean="0"/>
              <a:t>3) Большинство ученых считают, что для представителей этнического меньшинства наиболее благоприятно достижение </a:t>
            </a:r>
            <a:r>
              <a:rPr lang="ru-RU" sz="1800" b="1" dirty="0" err="1" smtClean="0"/>
              <a:t>биэтнической</a:t>
            </a:r>
            <a:r>
              <a:rPr lang="ru-RU" sz="1800" b="1" dirty="0" smtClean="0"/>
              <a:t> социальной идентичности. </a:t>
            </a:r>
          </a:p>
          <a:p>
            <a:pPr marL="90488" indent="-7938">
              <a:buNone/>
            </a:pPr>
            <a:r>
              <a:rPr lang="ru-RU" sz="1800" b="1" dirty="0" smtClean="0"/>
              <a:t>4) </a:t>
            </a:r>
            <a:r>
              <a:rPr lang="ru-RU" sz="1800" b="1" dirty="0" err="1" smtClean="0"/>
              <a:t>Культурология</a:t>
            </a:r>
            <a:r>
              <a:rPr lang="ru-RU" sz="1800" b="1" dirty="0" smtClean="0"/>
              <a:t> как наука изучает все стороны жизни общества. </a:t>
            </a:r>
          </a:p>
          <a:p>
            <a:pPr marL="90488" indent="-7938">
              <a:buNone/>
            </a:pPr>
            <a:r>
              <a:rPr lang="ru-RU" sz="1800" b="1" dirty="0" smtClean="0"/>
              <a:t>5) В некоторых случаях прирожденный социальный статус может меняться. </a:t>
            </a:r>
          </a:p>
          <a:p>
            <a:pPr marL="90488" indent="-7938">
              <a:buNone/>
            </a:pPr>
            <a:r>
              <a:rPr lang="ru-RU" sz="1800" b="1" dirty="0" smtClean="0"/>
              <a:t>6) Т. Гоббс исходит из того, что законы природы развивают у людей эгоистические потребности, которые ведут к «войне всех против всех».</a:t>
            </a:r>
          </a:p>
          <a:p>
            <a:pPr marL="90488" indent="-7938">
              <a:buNone/>
            </a:pPr>
            <a:r>
              <a:rPr lang="ru-RU" sz="1800" b="1" dirty="0" smtClean="0"/>
              <a:t> 7) Дивиденд по привилегированным акциям является фиксированным. </a:t>
            </a:r>
          </a:p>
          <a:p>
            <a:pPr marL="90488" indent="-7938">
              <a:buNone/>
            </a:pPr>
            <a:r>
              <a:rPr lang="ru-RU" sz="1800" b="1" dirty="0" smtClean="0"/>
              <a:t>8) Все правовые нормы одновременно являются и нормами морали. </a:t>
            </a:r>
          </a:p>
          <a:p>
            <a:pPr marL="90488" indent="-7938">
              <a:buNone/>
            </a:pPr>
            <a:r>
              <a:rPr lang="ru-RU" sz="1800" b="1" dirty="0" smtClean="0"/>
              <a:t>9) Художественный образ может носить как визуально определенный, так и визуально не определенный характер. </a:t>
            </a:r>
          </a:p>
          <a:p>
            <a:pPr marL="90488" indent="-7938">
              <a:buNone/>
            </a:pPr>
            <a:r>
              <a:rPr lang="ru-RU" sz="1800" b="1" dirty="0" smtClean="0"/>
              <a:t>10) Согласно евразийской доктрине, Россия есть третий, срединный материк – особый исторический и этнографический мир</a:t>
            </a:r>
            <a:endParaRPr lang="ru-RU" sz="1800" b="1" dirty="0"/>
          </a:p>
        </p:txBody>
      </p:sp>
      <p:pic>
        <p:nvPicPr>
          <p:cNvPr id="1026" name="Picture 2"/>
          <p:cNvPicPr>
            <a:picLocks noChangeAspect="1" noChangeArrowheads="1"/>
          </p:cNvPicPr>
          <p:nvPr/>
        </p:nvPicPr>
        <p:blipFill>
          <a:blip r:embed="rId2" cstate="print"/>
          <a:srcRect/>
          <a:stretch>
            <a:fillRect/>
          </a:stretch>
        </p:blipFill>
        <p:spPr bwMode="auto">
          <a:xfrm>
            <a:off x="1471613" y="980729"/>
            <a:ext cx="6200775" cy="576064"/>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77500" lnSpcReduction="20000"/>
          </a:bodyPr>
          <a:lstStyle/>
          <a:p>
            <a:r>
              <a:rPr lang="ru-RU" dirty="0" smtClean="0"/>
              <a:t>5.2. Петр лгал с понедельника по среду и говорил правду в другие дни, а Иван лгал с четверга по субботу и говорил правду в другие дни. Однажды они одинаково сказали: «Вчера был один из дней, когда я лгу». Какой день был вчера? </a:t>
            </a:r>
          </a:p>
          <a:p>
            <a:endParaRPr lang="ru-RU" dirty="0" smtClean="0"/>
          </a:p>
          <a:p>
            <a:r>
              <a:rPr lang="ru-RU" dirty="0" smtClean="0"/>
              <a:t>Ответ поясните. Ответ: Это был четверг. В это день Петр правдиво сказал, что вчера (то есть в среду) он лгал, а Иван солгал насчет того, что вчера (то есть в среду) он лгал, ведь по условию в среду он говорит правду. 5 баллов: 2 балла за правильный ответ; 3 – за пояснение. Всего за задание № 5 – 10 баллов.</a:t>
            </a:r>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b="1" dirty="0" smtClean="0">
                <a:latin typeface="Times New Roman" pitchFamily="18" charset="0"/>
                <a:cs typeface="Times New Roman" pitchFamily="18" charset="0"/>
              </a:rPr>
              <a:t>6.Проанализируйте с точки зрения действующего законодательства данные </a:t>
            </a:r>
            <a:r>
              <a:rPr lang="ru-RU" sz="2400" b="1" dirty="0" smtClean="0"/>
              <a:t>ситуации</a:t>
            </a:r>
            <a:endParaRPr lang="ru-RU" sz="2400" b="1" dirty="0"/>
          </a:p>
        </p:txBody>
      </p:sp>
      <p:sp>
        <p:nvSpPr>
          <p:cNvPr id="3" name="Содержимое 2"/>
          <p:cNvSpPr>
            <a:spLocks noGrp="1"/>
          </p:cNvSpPr>
          <p:nvPr>
            <p:ph idx="1"/>
          </p:nvPr>
        </p:nvSpPr>
        <p:spPr/>
        <p:txBody>
          <a:bodyPr>
            <a:normAutofit fontScale="92500" lnSpcReduction="20000"/>
          </a:bodyPr>
          <a:lstStyle/>
          <a:p>
            <a:pPr marL="0" indent="82550">
              <a:buNone/>
            </a:pPr>
            <a:r>
              <a:rPr lang="ru-RU" dirty="0" smtClean="0"/>
              <a:t>6.1.Владелец </a:t>
            </a:r>
            <a:r>
              <a:rPr lang="ru-RU" dirty="0" err="1" smtClean="0"/>
              <a:t>интернет-магазина</a:t>
            </a:r>
            <a:r>
              <a:rPr lang="ru-RU" dirty="0" smtClean="0"/>
              <a:t> заключил срочный трудовой договор с тремя 15-летними учащимися профессионального лицея. В соответствии с условиями договора каждый из них должен выполнять работы по упаковке покупок клиентов магазина в течение учебного года 4 раза в неделю с 12:00 до 23:00 с часовым перерывом на обед. Какие нарушения были допущены при заключении этого договора? Приведите аргументы с опорой статьи действующего законодательства. Ответ:</a:t>
            </a:r>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1435608" y="620688"/>
            <a:ext cx="7498080" cy="5627712"/>
          </a:xfrm>
        </p:spPr>
        <p:txBody>
          <a:bodyPr>
            <a:noAutofit/>
          </a:bodyPr>
          <a:lstStyle/>
          <a:p>
            <a:pPr marL="0" indent="82550"/>
            <a:r>
              <a:rPr lang="ru-RU" sz="2000" dirty="0" smtClean="0"/>
              <a:t>6.2. В день своего 16-летия Павел Г. пригласил своих младших друзей Николая П., Андрея С., Алексея Н. в парк культуры и отдыха. Там распили принесенные Павлом спиртные напитки. После того, не обращая внимания на предупреждения прогуливающихся в парке граждан, они стали выражаться нецензурными словами, оскорблять людей, которые делали им замечания. Наряд милиции доставил их в отделение милиции и составил протокол, указав, что они нарушили общественный порядок и спокойствие граждан. Какое правонарушение совершили ребята? Ответ:__________________________________________________________________________ </a:t>
            </a:r>
          </a:p>
          <a:p>
            <a:pPr marL="0" indent="82550"/>
            <a:r>
              <a:rPr lang="ru-RU" sz="2000" dirty="0" smtClean="0"/>
              <a:t>К какому виду ответственности относится данное правонарушение? Ответ:__________________________________________________________________________</a:t>
            </a:r>
          </a:p>
          <a:p>
            <a:pPr marL="0" indent="82550"/>
            <a:r>
              <a:rPr lang="ru-RU" sz="2000" dirty="0" smtClean="0"/>
              <a:t>Будет ли мера наказания одинаковой для всех? Ответ:__________________________________________________________________________ _______________________</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5656" y="0"/>
            <a:ext cx="7498080" cy="764704"/>
          </a:xfrm>
        </p:spPr>
        <p:txBody>
          <a:bodyPr/>
          <a:lstStyle/>
          <a:p>
            <a:endParaRPr lang="ru-RU" dirty="0"/>
          </a:p>
        </p:txBody>
      </p:sp>
      <p:sp>
        <p:nvSpPr>
          <p:cNvPr id="3" name="Содержимое 2"/>
          <p:cNvSpPr>
            <a:spLocks noGrp="1"/>
          </p:cNvSpPr>
          <p:nvPr>
            <p:ph idx="1"/>
          </p:nvPr>
        </p:nvSpPr>
        <p:spPr>
          <a:xfrm>
            <a:off x="1435608" y="836712"/>
            <a:ext cx="7498080" cy="5411688"/>
          </a:xfrm>
        </p:spPr>
        <p:txBody>
          <a:bodyPr>
            <a:normAutofit fontScale="62500" lnSpcReduction="20000"/>
          </a:bodyPr>
          <a:lstStyle/>
          <a:p>
            <a:r>
              <a:rPr lang="ru-RU" dirty="0" smtClean="0"/>
              <a:t>6.1.Владелец </a:t>
            </a:r>
            <a:r>
              <a:rPr lang="ru-RU" dirty="0" err="1" smtClean="0"/>
              <a:t>интернет-магазина</a:t>
            </a:r>
            <a:r>
              <a:rPr lang="ru-RU" dirty="0" smtClean="0"/>
              <a:t> заключил срочный трудовой договор с тремя 15-летними учащимися профессионального лицея. В соответствии с условиями договора каждый из них должен выполнять работы по упаковке покупок клиентов магазина в течение учебного года 4 раза в неделю с 12:00 до 23:00 с часовым перерывом на обед. Какие нарушения были допущены при заключении этого договора? Приведите аргументы с опорой статьи действующего законодательства. </a:t>
            </a:r>
            <a:r>
              <a:rPr lang="ru-RU" b="1" dirty="0" smtClean="0"/>
              <a:t>Ответ: </a:t>
            </a:r>
            <a:r>
              <a:rPr lang="ru-RU" dirty="0" smtClean="0"/>
              <a:t>При заключении этого договора были допущены нарушения: </a:t>
            </a:r>
          </a:p>
          <a:p>
            <a:r>
              <a:rPr lang="ru-RU" dirty="0" smtClean="0"/>
              <a:t>1) работа нарушает процесс обучения, выполняется не в свободное от учебы время (начало работы – 12:00 часов); 2) превышена продолжительность рабочего дня (40 часов по договору), а для работников 14- 16 лет максимальная продолжительность рабочей недели 24 часа; </a:t>
            </a:r>
          </a:p>
          <a:p>
            <a:r>
              <a:rPr lang="ru-RU" dirty="0" smtClean="0"/>
              <a:t>3) несовершеннолетние не могут привлекаться к работе в ночное время. 5 баллов: 3 балла за указания нарушений, + 2 балла за ссылки на законодательство</a:t>
            </a:r>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7. Проанализируйте ситуации и ответьте на вопросы</a:t>
            </a:r>
            <a:endParaRPr lang="ru-RU" dirty="0"/>
          </a:p>
        </p:txBody>
      </p:sp>
      <p:sp>
        <p:nvSpPr>
          <p:cNvPr id="3" name="Содержимое 2"/>
          <p:cNvSpPr>
            <a:spLocks noGrp="1"/>
          </p:cNvSpPr>
          <p:nvPr>
            <p:ph idx="1"/>
          </p:nvPr>
        </p:nvSpPr>
        <p:spPr/>
        <p:txBody>
          <a:bodyPr>
            <a:normAutofit fontScale="85000" lnSpcReduction="10000"/>
          </a:bodyPr>
          <a:lstStyle/>
          <a:p>
            <a:pPr marL="0" indent="82550">
              <a:buNone/>
            </a:pPr>
            <a:r>
              <a:rPr lang="ru-RU" dirty="0" smtClean="0"/>
              <a:t>7.1. Предприятие Z, специализирующееся на ремонте обуви, объединяет 10человек, каждый из которых лично трудится на этом предприятии </a:t>
            </a:r>
            <a:r>
              <a:rPr lang="ru-RU" dirty="0" err="1" smtClean="0"/>
              <a:t>и,независимо</a:t>
            </a:r>
            <a:r>
              <a:rPr lang="ru-RU" dirty="0" smtClean="0"/>
              <a:t> от размера внесенного пая, имеет один голос при </a:t>
            </a:r>
            <a:r>
              <a:rPr lang="ru-RU" dirty="0" err="1" smtClean="0"/>
              <a:t>решениивопросов</a:t>
            </a:r>
            <a:r>
              <a:rPr lang="ru-RU" dirty="0" smtClean="0"/>
              <a:t>, связанных с экономической деятельностью предприятия. Какова организационно-правовая форма этого предприятия? </a:t>
            </a:r>
            <a:r>
              <a:rPr lang="ru-RU" dirty="0" err="1" smtClean="0"/>
              <a:t>Ответ:___________________________________</a:t>
            </a:r>
            <a:r>
              <a:rPr lang="ru-RU" dirty="0" smtClean="0"/>
              <a:t> Укажите </a:t>
            </a:r>
            <a:r>
              <a:rPr lang="ru-RU" dirty="0" err="1" smtClean="0"/>
              <a:t>двапризнака</a:t>
            </a:r>
            <a:r>
              <a:rPr lang="ru-RU" dirty="0" smtClean="0"/>
              <a:t>, по которым вы это установили. </a:t>
            </a:r>
          </a:p>
          <a:p>
            <a:pPr marL="0" indent="82550">
              <a:buNone/>
            </a:pPr>
            <a:r>
              <a:rPr lang="ru-RU" dirty="0" smtClean="0"/>
              <a:t>Ответ</a:t>
            </a:r>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a:bodyPr>
          <a:lstStyle/>
          <a:p>
            <a:pPr>
              <a:buNone/>
            </a:pPr>
            <a:r>
              <a:rPr lang="ru-RU" dirty="0" smtClean="0"/>
              <a:t>   Назовите еще один дополнительный признак этой организационно-правовой формы, неуказанный в условии задачи. </a:t>
            </a:r>
            <a:r>
              <a:rPr lang="ru-RU" dirty="0" err="1" smtClean="0"/>
              <a:t>Ответ:_____________________________</a:t>
            </a:r>
            <a:r>
              <a:rPr lang="ru-RU" dirty="0" smtClean="0"/>
              <a:t> Назовите ещё три известные вам организационно-правовые формы коммерческих юридических лиц. Ответ:</a:t>
            </a:r>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1435608" y="476672"/>
            <a:ext cx="7498080" cy="5771728"/>
          </a:xfrm>
        </p:spPr>
        <p:txBody>
          <a:bodyPr>
            <a:normAutofit fontScale="70000" lnSpcReduction="20000"/>
          </a:bodyPr>
          <a:lstStyle/>
          <a:p>
            <a:pPr marL="0" indent="82550">
              <a:buNone/>
            </a:pPr>
            <a:r>
              <a:rPr lang="ru-RU" dirty="0" smtClean="0"/>
              <a:t>     6.2. В день своего 16-летия Павел Г. пригласил своих младших друзей Николая П., Андрея С., Алексея Н. в парк культуры и отдыха. Там распили принесенные Павлом спиртные напитки. После того, не обращая внимания на предупреждения прогуливающихся в парке граждан, они стали выражаться нецензурными словами, оскорблять людей, которые делали им замечания. Наряд милиции доставил их в отделение милиции и составил протокол, указав, что они нарушили общественный порядок и спокойствие граждан. Какое правонарушение совершили ребята? Ответ: Мелкое хулиганство. К какому виду ответственности относится данное правонарушение? </a:t>
            </a:r>
          </a:p>
          <a:p>
            <a:pPr marL="0" indent="82550">
              <a:buNone/>
            </a:pPr>
            <a:r>
              <a:rPr lang="ru-RU" dirty="0" smtClean="0"/>
              <a:t>    </a:t>
            </a:r>
            <a:r>
              <a:rPr lang="ru-RU" b="1" dirty="0" smtClean="0"/>
              <a:t>Ответ: </a:t>
            </a:r>
            <a:r>
              <a:rPr lang="ru-RU" dirty="0" smtClean="0"/>
              <a:t>Административная ответственность. Будет ли мера наказания одинаковой для всех? </a:t>
            </a:r>
            <a:r>
              <a:rPr lang="ru-RU" dirty="0" err="1" smtClean="0"/>
              <a:t>Ответ:Нет</a:t>
            </a:r>
            <a:r>
              <a:rPr lang="ru-RU" dirty="0" smtClean="0"/>
              <a:t>. Мера наказания будет разной. Павел Г. будет нести ответственность в полной мере, т.к. достиг возраста наступления административной ответственности. 5 баллов: по 1 баллу за каждый правильный ответ (всего – 3), + 2 балла – за пояснение по третьему вопросу. Всего за задание № 6 – 10 баллов.</a:t>
            </a:r>
            <a:endParaRPr lang="ru-RU"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a:xfrm>
            <a:off x="899592" y="332656"/>
            <a:ext cx="8002136" cy="5843736"/>
          </a:xfrm>
        </p:spPr>
        <p:txBody>
          <a:bodyPr>
            <a:noAutofit/>
          </a:bodyPr>
          <a:lstStyle/>
          <a:p>
            <a:pPr marL="90488" indent="-7938"/>
            <a:r>
              <a:rPr lang="ru-RU" sz="2100" dirty="0" smtClean="0">
                <a:latin typeface="Times New Roman" pitchFamily="18" charset="0"/>
                <a:cs typeface="Times New Roman" pitchFamily="18" charset="0"/>
              </a:rPr>
              <a:t>7.1. Предприятие Z, специализирующееся на ремонте обуви, объединяет 10человек, каждый из которых лично трудится на этом предприятии </a:t>
            </a:r>
            <a:r>
              <a:rPr lang="ru-RU" sz="2100" dirty="0" err="1" smtClean="0">
                <a:latin typeface="Times New Roman" pitchFamily="18" charset="0"/>
                <a:cs typeface="Times New Roman" pitchFamily="18" charset="0"/>
              </a:rPr>
              <a:t>и,не</a:t>
            </a:r>
            <a:r>
              <a:rPr lang="ru-RU" sz="2100" dirty="0" smtClean="0">
                <a:latin typeface="Times New Roman" pitchFamily="18" charset="0"/>
                <a:cs typeface="Times New Roman" pitchFamily="18" charset="0"/>
              </a:rPr>
              <a:t> зависимо от размера внесенного пая, имеет один голос при решении вопросов, связанных с экономической деятельностью предприятия. Какова организационно-правовая форма этого предприятия? Ответ: </a:t>
            </a:r>
            <a:r>
              <a:rPr lang="ru-RU" sz="2100" dirty="0" err="1" smtClean="0">
                <a:latin typeface="Times New Roman" pitchFamily="18" charset="0"/>
                <a:cs typeface="Times New Roman" pitchFamily="18" charset="0"/>
              </a:rPr>
              <a:t>производственныйкооператив</a:t>
            </a:r>
            <a:r>
              <a:rPr lang="ru-RU" sz="2100" dirty="0" smtClean="0">
                <a:latin typeface="Times New Roman" pitchFamily="18" charset="0"/>
                <a:cs typeface="Times New Roman" pitchFamily="18" charset="0"/>
              </a:rPr>
              <a:t>. Укажите два признака, по которым вы это установили. </a:t>
            </a:r>
          </a:p>
          <a:p>
            <a:pPr marL="90488" indent="-7938"/>
            <a:r>
              <a:rPr lang="ru-RU" sz="2100" dirty="0" smtClean="0">
                <a:latin typeface="Times New Roman" pitchFamily="18" charset="0"/>
                <a:cs typeface="Times New Roman" pitchFamily="18" charset="0"/>
              </a:rPr>
              <a:t>Ответ:</a:t>
            </a:r>
          </a:p>
          <a:p>
            <a:pPr marL="90488" indent="-7938"/>
            <a:r>
              <a:rPr lang="ru-RU" sz="2100" dirty="0" smtClean="0">
                <a:latin typeface="Times New Roman" pitchFamily="18" charset="0"/>
                <a:cs typeface="Times New Roman" pitchFamily="18" charset="0"/>
              </a:rPr>
              <a:t>Назовите еще один дополнительный признак этой организационно-правовой формы, неуказанный в условии задачи. </a:t>
            </a:r>
          </a:p>
          <a:p>
            <a:pPr marL="90488" indent="-7938"/>
            <a:r>
              <a:rPr lang="ru-RU" sz="2100" dirty="0" smtClean="0">
                <a:latin typeface="Times New Roman" pitchFamily="18" charset="0"/>
                <a:cs typeface="Times New Roman" pitchFamily="18" charset="0"/>
              </a:rPr>
              <a:t>Ответ: </a:t>
            </a:r>
          </a:p>
          <a:p>
            <a:pPr marL="90488" indent="-7938"/>
            <a:r>
              <a:rPr lang="ru-RU" sz="2100" dirty="0" smtClean="0">
                <a:latin typeface="Times New Roman" pitchFamily="18" charset="0"/>
                <a:cs typeface="Times New Roman" pitchFamily="18" charset="0"/>
              </a:rPr>
              <a:t> </a:t>
            </a:r>
          </a:p>
          <a:p>
            <a:pPr marL="90488" indent="-7938"/>
            <a:r>
              <a:rPr lang="ru-RU" sz="2100" dirty="0" smtClean="0">
                <a:latin typeface="Times New Roman" pitchFamily="18" charset="0"/>
                <a:cs typeface="Times New Roman" pitchFamily="18" charset="0"/>
              </a:rPr>
              <a:t> Назовите ещё три известные вам организационно-правовые формы коммерческих юридических лиц. </a:t>
            </a:r>
          </a:p>
          <a:p>
            <a:pPr marL="90488" indent="-7938"/>
            <a:r>
              <a:rPr lang="ru-RU" sz="2100" dirty="0" smtClean="0">
                <a:latin typeface="Times New Roman" pitchFamily="18" charset="0"/>
                <a:cs typeface="Times New Roman" pitchFamily="18" charset="0"/>
              </a:rPr>
              <a:t>Ответ;:</a:t>
            </a:r>
            <a:endParaRPr lang="ru-RU" sz="2100" dirty="0">
              <a:latin typeface="Times New Roman" pitchFamily="18" charset="0"/>
              <a:cs typeface="Times New Roman"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395536" y="260648"/>
            <a:ext cx="8538152" cy="5987752"/>
          </a:xfrm>
        </p:spPr>
        <p:txBody>
          <a:bodyPr>
            <a:noAutofit/>
          </a:bodyPr>
          <a:lstStyle/>
          <a:p>
            <a:pPr marL="90488" indent="-7938" algn="just"/>
            <a:r>
              <a:rPr lang="ru-RU" sz="2200" dirty="0" smtClean="0">
                <a:latin typeface="Times New Roman" pitchFamily="18" charset="0"/>
                <a:cs typeface="Times New Roman" pitchFamily="18" charset="0"/>
              </a:rPr>
              <a:t>7.1. Предприятие Z, специализирующееся на ремонте обуви, объединяет 10человек, каждый из которых лично трудится на этом предприятии и, независимо от размера внесенного пая, имеет один голос при решении вопросов, связанных с экономической деятельностью предприятия. Какова организационно-правовая форма этого предприятия? Ответ: производственный кооператив. Укажите два признака, по которым вы это установили. </a:t>
            </a:r>
          </a:p>
          <a:p>
            <a:pPr marL="90488" indent="-7938" algn="just"/>
            <a:r>
              <a:rPr lang="ru-RU" sz="2200" b="1" dirty="0" smtClean="0">
                <a:latin typeface="Times New Roman" pitchFamily="18" charset="0"/>
                <a:cs typeface="Times New Roman" pitchFamily="18" charset="0"/>
              </a:rPr>
              <a:t>Ответ:1) </a:t>
            </a:r>
            <a:r>
              <a:rPr lang="ru-RU" sz="2200" dirty="0" smtClean="0">
                <a:latin typeface="Times New Roman" pitchFamily="18" charset="0"/>
                <a:cs typeface="Times New Roman" pitchFamily="18" charset="0"/>
              </a:rPr>
              <a:t>предприятие Z выполняет простые работы; 2) работники предприятия Z лично участвуют в его работе; 3) отношения строятся по принципу равенства: независимо оттого, какой по размерам внесен пай, каждый имеет один голос. Назовите еще один дополнительный признак этой организационно-правовой формы, неуказанный в условии задачи. Ответ: 1) для организации такого предприятия требуется минимальный капитал в виде паевых </a:t>
            </a:r>
            <a:r>
              <a:rPr lang="ru-RU" sz="2200" dirty="0" err="1" smtClean="0">
                <a:latin typeface="Times New Roman" pitchFamily="18" charset="0"/>
                <a:cs typeface="Times New Roman" pitchFamily="18" charset="0"/>
              </a:rPr>
              <a:t>взносов;или</a:t>
            </a:r>
            <a:r>
              <a:rPr lang="ru-RU" sz="2200" dirty="0" smtClean="0">
                <a:latin typeface="Times New Roman" pitchFamily="18" charset="0"/>
                <a:cs typeface="Times New Roman" pitchFamily="18" charset="0"/>
              </a:rPr>
              <a:t> 2) прибыль распределяется по труду, а не по размерам пая, как в хозяйственном товариществе или обществе. Назовите ещё три известные вам организационно-правовые формы коммерческих юридических лиц. Ответ: хозяйственное товарищество, хозяйственное общество, унитарное предприятие. </a:t>
            </a:r>
            <a:endParaRPr lang="ru-RU" sz="2200" dirty="0">
              <a:latin typeface="Times New Roman" pitchFamily="18" charset="0"/>
              <a:cs typeface="Times New Roman"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85000" lnSpcReduction="20000"/>
          </a:bodyPr>
          <a:lstStyle/>
          <a:p>
            <a:pPr marL="0" indent="82550">
              <a:buNone/>
            </a:pPr>
            <a:r>
              <a:rPr lang="ru-RU" dirty="0" smtClean="0"/>
              <a:t>7.2. Доходы печатных средств массовой информации складываются из поступлений от размещения рекламы и реализации тиража. Сегодня первые более чем вдвое превосходят вторые. На телевидении преобладают однотипные развлекательные сериалы, подтвердившие свою коммерческую эффективность. </a:t>
            </a:r>
          </a:p>
          <a:p>
            <a:pPr marL="0" indent="82550">
              <a:buNone/>
            </a:pPr>
            <a:r>
              <a:rPr lang="ru-RU" dirty="0" smtClean="0"/>
              <a:t>Какой вывод о связи СМИ и массовой культуры вы можете сделать на основе приведенных данных? </a:t>
            </a:r>
            <a:r>
              <a:rPr lang="ru-RU" dirty="0" err="1" smtClean="0"/>
              <a:t>Ответ:_____________________________________</a:t>
            </a:r>
            <a:r>
              <a:rPr lang="ru-RU" dirty="0" smtClean="0"/>
              <a:t> Поясните этот вывод, приведя не менее двух положений. Ответ:</a:t>
            </a: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Ответы</a:t>
            </a:r>
            <a:endParaRPr lang="ru-RU"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1115616" y="2780928"/>
            <a:ext cx="7776864" cy="1614289"/>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pPr marL="90488" indent="-7938">
              <a:buNone/>
              <a:tabLst>
                <a:tab pos="0" algn="l"/>
              </a:tabLst>
            </a:pPr>
            <a:r>
              <a:rPr lang="ru-RU" dirty="0" smtClean="0"/>
              <a:t>Приведите еще один пример, подтверждающий сделанный вами вывод. </a:t>
            </a:r>
          </a:p>
          <a:p>
            <a:pPr marL="90488" indent="-7938">
              <a:buNone/>
              <a:tabLst>
                <a:tab pos="0" algn="l"/>
              </a:tabLst>
            </a:pPr>
            <a:endParaRPr lang="ru-RU" dirty="0" smtClean="0"/>
          </a:p>
          <a:p>
            <a:pPr marL="90488" indent="-7938">
              <a:buNone/>
              <a:tabLst>
                <a:tab pos="0" algn="l"/>
              </a:tabLst>
            </a:pPr>
            <a:r>
              <a:rPr lang="ru-RU" dirty="0" smtClean="0"/>
              <a:t>Ответ:</a:t>
            </a:r>
            <a:endParaRPr lang="ru-RU"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1115616" y="0"/>
            <a:ext cx="7818072" cy="6248400"/>
          </a:xfrm>
        </p:spPr>
        <p:txBody>
          <a:bodyPr>
            <a:noAutofit/>
          </a:bodyPr>
          <a:lstStyle/>
          <a:p>
            <a:pPr marL="0" indent="82550" algn="just"/>
            <a:r>
              <a:rPr lang="ru-RU" sz="2200" dirty="0" smtClean="0"/>
              <a:t>7.2. Доходы печатных средств массовой информации складываются из поступлений от размещения рекламы и реализации тиража. Сегодня первые более чем вдвое превосходят вторые. На телевидении преобладают однотипные развлекательные сериалы, подтвердившие свою коммерческую эффективность. Какой вывод о связи СМИ и массовой культуры вы можете сделать на основе приведенных данных? </a:t>
            </a:r>
            <a:r>
              <a:rPr lang="ru-RU" sz="2200" dirty="0" err="1" smtClean="0"/>
              <a:t>Ответ:СМИ</a:t>
            </a:r>
            <a:r>
              <a:rPr lang="ru-RU" sz="2200" dirty="0" smtClean="0"/>
              <a:t> стали важнейшим каналом распространения массовой культуры. Поясните этот вывод, приведя не менее двух положений. </a:t>
            </a:r>
            <a:r>
              <a:rPr lang="ru-RU" sz="2200" dirty="0" err="1" smtClean="0"/>
              <a:t>Ответ:СМИ</a:t>
            </a:r>
            <a:r>
              <a:rPr lang="ru-RU" sz="2200" dirty="0" smtClean="0"/>
              <a:t> активно распространяет рекламу, а она типичный продукт массовой культуры; художественная продукция, преобладающая на телевидении, также отвечает признакам массовой культуры – упрощенность, коммерческая эффективность. Приведите еще один пример, подтверждающий сделанный вами вывод. </a:t>
            </a:r>
            <a:r>
              <a:rPr lang="ru-RU" sz="2200" dirty="0" err="1" smtClean="0"/>
              <a:t>Ответ:Дополнительный</a:t>
            </a:r>
            <a:r>
              <a:rPr lang="ru-RU" sz="2200" dirty="0" smtClean="0"/>
              <a:t> пример: активное проникновение в СМИ еще одного вида массовой культуры – шоу-бизнеса (трансляция эстрадных выступлений, освещение различных сторон жизни «звезд». 4 балла: по 1 баллу за каждый правильный элемент ответа. Всего за задание № 7 – 11 баллов.</a:t>
            </a:r>
            <a:endParaRPr lang="ru-RU" sz="22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8. Приведите в соответствие. Ответ запишите в таблицы</a:t>
            </a:r>
            <a:endParaRPr lang="ru-RU" dirty="0"/>
          </a:p>
        </p:txBody>
      </p:sp>
      <p:pic>
        <p:nvPicPr>
          <p:cNvPr id="5122" name="Picture 2"/>
          <p:cNvPicPr>
            <a:picLocks noGrp="1" noChangeAspect="1" noChangeArrowheads="1"/>
          </p:cNvPicPr>
          <p:nvPr>
            <p:ph idx="1"/>
          </p:nvPr>
        </p:nvPicPr>
        <p:blipFill>
          <a:blip r:embed="rId2" cstate="print"/>
          <a:srcRect/>
          <a:stretch>
            <a:fillRect/>
          </a:stretch>
        </p:blipFill>
        <p:spPr bwMode="auto">
          <a:xfrm>
            <a:off x="1043608" y="1700808"/>
            <a:ext cx="7704856" cy="3418879"/>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9218" name="Picture 2"/>
          <p:cNvPicPr>
            <a:picLocks noGrp="1" noChangeAspect="1" noChangeArrowheads="1"/>
          </p:cNvPicPr>
          <p:nvPr>
            <p:ph idx="1"/>
          </p:nvPr>
        </p:nvPicPr>
        <p:blipFill>
          <a:blip r:embed="rId2" cstate="print"/>
          <a:srcRect/>
          <a:stretch>
            <a:fillRect/>
          </a:stretch>
        </p:blipFill>
        <p:spPr bwMode="auto">
          <a:xfrm>
            <a:off x="1043608" y="2564904"/>
            <a:ext cx="7776863" cy="1730871"/>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146" name="Picture 2"/>
          <p:cNvPicPr>
            <a:picLocks noGrp="1" noChangeAspect="1" noChangeArrowheads="1"/>
          </p:cNvPicPr>
          <p:nvPr>
            <p:ph idx="1"/>
          </p:nvPr>
        </p:nvPicPr>
        <p:blipFill>
          <a:blip r:embed="rId2" cstate="print"/>
          <a:srcRect/>
          <a:stretch>
            <a:fillRect/>
          </a:stretch>
        </p:blipFill>
        <p:spPr bwMode="auto">
          <a:xfrm>
            <a:off x="1331640" y="692696"/>
            <a:ext cx="7100589" cy="3096344"/>
          </a:xfrm>
          <a:prstGeom prst="rect">
            <a:avLst/>
          </a:prstGeom>
          <a:noFill/>
          <a:ln w="9525">
            <a:noFill/>
            <a:miter lim="800000"/>
            <a:headEnd/>
            <a:tailEnd/>
          </a:ln>
        </p:spPr>
      </p:pic>
      <p:pic>
        <p:nvPicPr>
          <p:cNvPr id="6147" name="Picture 3"/>
          <p:cNvPicPr>
            <a:picLocks noChangeAspect="1" noChangeArrowheads="1"/>
          </p:cNvPicPr>
          <p:nvPr/>
        </p:nvPicPr>
        <p:blipFill>
          <a:blip r:embed="rId3" cstate="print"/>
          <a:srcRect/>
          <a:stretch>
            <a:fillRect/>
          </a:stretch>
        </p:blipFill>
        <p:spPr bwMode="auto">
          <a:xfrm>
            <a:off x="1352550" y="3789040"/>
            <a:ext cx="6438900" cy="936103"/>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42" name="Picture 2"/>
          <p:cNvPicPr>
            <a:picLocks noGrp="1" noChangeAspect="1" noChangeArrowheads="1"/>
          </p:cNvPicPr>
          <p:nvPr>
            <p:ph idx="1"/>
          </p:nvPr>
        </p:nvPicPr>
        <p:blipFill>
          <a:blip r:embed="rId2" cstate="print"/>
          <a:srcRect/>
          <a:stretch>
            <a:fillRect/>
          </a:stretch>
        </p:blipFill>
        <p:spPr bwMode="auto">
          <a:xfrm>
            <a:off x="1547664" y="2060848"/>
            <a:ext cx="7596336" cy="2758802"/>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2.Выберите все правильные ответы. Запишите их в таблицу. </a:t>
            </a:r>
            <a:endParaRPr lang="ru-RU" dirty="0"/>
          </a:p>
        </p:txBody>
      </p:sp>
      <p:sp>
        <p:nvSpPr>
          <p:cNvPr id="3" name="Содержимое 2"/>
          <p:cNvSpPr>
            <a:spLocks noGrp="1"/>
          </p:cNvSpPr>
          <p:nvPr>
            <p:ph idx="1"/>
          </p:nvPr>
        </p:nvSpPr>
        <p:spPr/>
        <p:txBody>
          <a:bodyPr>
            <a:normAutofit fontScale="77500" lnSpcReduction="20000"/>
          </a:bodyPr>
          <a:lstStyle/>
          <a:p>
            <a:pPr marL="0" indent="82550">
              <a:buNone/>
            </a:pPr>
            <a:r>
              <a:rPr lang="ru-RU" dirty="0" smtClean="0"/>
              <a:t>2.1. Характеристики чувственного познания: </a:t>
            </a:r>
          </a:p>
          <a:p>
            <a:pPr marL="0" indent="82550">
              <a:buNone/>
            </a:pPr>
            <a:r>
              <a:rPr lang="ru-RU" dirty="0" smtClean="0"/>
              <a:t>а) отображение целостного образа непосредственно воздействующего предмета </a:t>
            </a:r>
          </a:p>
          <a:p>
            <a:pPr marL="0" indent="82550">
              <a:buNone/>
            </a:pPr>
            <a:r>
              <a:rPr lang="ru-RU" dirty="0" smtClean="0"/>
              <a:t>б) отражение отдельных свойств предметов, воспринимаемых в данный момент </a:t>
            </a:r>
          </a:p>
          <a:p>
            <a:pPr marL="0" indent="82550">
              <a:buNone/>
            </a:pPr>
            <a:r>
              <a:rPr lang="ru-RU" dirty="0" smtClean="0"/>
              <a:t>в) установление взаимосвязи различных понятий </a:t>
            </a:r>
          </a:p>
          <a:p>
            <a:pPr marL="0" indent="82550">
              <a:buNone/>
            </a:pPr>
            <a:r>
              <a:rPr lang="ru-RU" dirty="0" smtClean="0"/>
              <a:t>г) обобщение и выделение группы предметов на основе общих признаков </a:t>
            </a:r>
          </a:p>
          <a:p>
            <a:pPr marL="0" indent="82550">
              <a:buNone/>
            </a:pPr>
            <a:r>
              <a:rPr lang="ru-RU" dirty="0" err="1" smtClean="0"/>
              <a:t>д</a:t>
            </a:r>
            <a:r>
              <a:rPr lang="ru-RU" dirty="0" smtClean="0"/>
              <a:t>) получение новых суждений на основе уже имеющихся </a:t>
            </a:r>
          </a:p>
          <a:p>
            <a:pPr marL="0" indent="82550">
              <a:buNone/>
            </a:pPr>
            <a:r>
              <a:rPr lang="ru-RU" dirty="0" smtClean="0"/>
              <a:t>е) сохранение в памяти целостного образа предмета</a:t>
            </a:r>
            <a:endParaRPr lang="ru-RU" dirty="0"/>
          </a:p>
        </p:txBody>
      </p:sp>
      <p:pic>
        <p:nvPicPr>
          <p:cNvPr id="3074" name="Picture 2"/>
          <p:cNvPicPr>
            <a:picLocks noChangeAspect="1" noChangeArrowheads="1"/>
          </p:cNvPicPr>
          <p:nvPr/>
        </p:nvPicPr>
        <p:blipFill>
          <a:blip r:embed="rId2" cstate="print"/>
          <a:srcRect/>
          <a:stretch>
            <a:fillRect/>
          </a:stretch>
        </p:blipFill>
        <p:spPr bwMode="auto">
          <a:xfrm>
            <a:off x="1228725" y="5805264"/>
            <a:ext cx="6686550" cy="72008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85000" lnSpcReduction="20000"/>
          </a:bodyPr>
          <a:lstStyle/>
          <a:p>
            <a:pPr marL="0" indent="82550">
              <a:buNone/>
            </a:pPr>
            <a:r>
              <a:rPr lang="ru-RU" dirty="0" smtClean="0"/>
              <a:t>2.2.Признаки, присущие только мажоритарной избирательной системы: </a:t>
            </a:r>
          </a:p>
          <a:p>
            <a:pPr marL="0" indent="82550">
              <a:buNone/>
            </a:pPr>
            <a:r>
              <a:rPr lang="ru-RU" dirty="0" smtClean="0"/>
              <a:t>а) консервативная идеология</a:t>
            </a:r>
          </a:p>
          <a:p>
            <a:pPr marL="0" indent="82550">
              <a:buNone/>
            </a:pPr>
            <a:r>
              <a:rPr lang="ru-RU" dirty="0" smtClean="0"/>
              <a:t> б) голосование по партийным спискам </a:t>
            </a:r>
          </a:p>
          <a:p>
            <a:pPr marL="0" indent="82550">
              <a:buNone/>
            </a:pPr>
            <a:r>
              <a:rPr lang="ru-RU" dirty="0" smtClean="0"/>
              <a:t>в) общенациональный избирательный округ </a:t>
            </a:r>
          </a:p>
          <a:p>
            <a:pPr marL="0" indent="82550">
              <a:buNone/>
            </a:pPr>
            <a:r>
              <a:rPr lang="ru-RU" dirty="0" smtClean="0"/>
              <a:t>г) допускается выдвижение независимых кандидатов </a:t>
            </a:r>
          </a:p>
          <a:p>
            <a:pPr marL="0" indent="82550">
              <a:buNone/>
            </a:pPr>
            <a:r>
              <a:rPr lang="ru-RU" dirty="0" err="1" smtClean="0"/>
              <a:t>д</a:t>
            </a:r>
            <a:r>
              <a:rPr lang="ru-RU" dirty="0" smtClean="0"/>
              <a:t>) возможны два тура голосования</a:t>
            </a:r>
          </a:p>
          <a:p>
            <a:pPr marL="0" indent="82550">
              <a:buNone/>
            </a:pPr>
            <a:r>
              <a:rPr lang="ru-RU" dirty="0" smtClean="0"/>
              <a:t> е) одномандатные избирательные округа </a:t>
            </a:r>
          </a:p>
          <a:p>
            <a:pPr marL="0" indent="82550">
              <a:buNone/>
            </a:pPr>
            <a:r>
              <a:rPr lang="ru-RU" dirty="0" smtClean="0"/>
              <a:t>ж) в день голосования запрещается ведение агитации </a:t>
            </a:r>
          </a:p>
          <a:p>
            <a:pPr marL="0" indent="82550">
              <a:buNone/>
            </a:pPr>
            <a:r>
              <a:rPr lang="ru-RU" dirty="0" err="1" smtClean="0"/>
              <a:t>з</a:t>
            </a:r>
            <a:r>
              <a:rPr lang="ru-RU" dirty="0" smtClean="0"/>
              <a:t>) избирательный барьер</a:t>
            </a: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lnSpcReduction="10000"/>
          </a:bodyPr>
          <a:lstStyle/>
          <a:p>
            <a:pPr>
              <a:buNone/>
            </a:pPr>
            <a:r>
              <a:rPr lang="ru-RU" dirty="0" smtClean="0"/>
              <a:t>2.3.Юридические основания прекращения трудового договора: </a:t>
            </a:r>
          </a:p>
          <a:p>
            <a:pPr>
              <a:buNone/>
            </a:pPr>
            <a:r>
              <a:rPr lang="ru-RU" dirty="0" smtClean="0"/>
              <a:t>а) инициатива работника </a:t>
            </a:r>
          </a:p>
          <a:p>
            <a:pPr>
              <a:buNone/>
            </a:pPr>
            <a:r>
              <a:rPr lang="ru-RU" dirty="0" smtClean="0"/>
              <a:t>б) сдельная заработная плата </a:t>
            </a:r>
          </a:p>
          <a:p>
            <a:pPr>
              <a:buNone/>
            </a:pPr>
            <a:r>
              <a:rPr lang="ru-RU" dirty="0" smtClean="0"/>
              <a:t>в) нарушение трудового законодательства </a:t>
            </a:r>
          </a:p>
          <a:p>
            <a:pPr>
              <a:buNone/>
            </a:pPr>
            <a:r>
              <a:rPr lang="ru-RU" dirty="0" smtClean="0"/>
              <a:t>г) безработица </a:t>
            </a:r>
          </a:p>
          <a:p>
            <a:pPr>
              <a:buNone/>
            </a:pPr>
            <a:r>
              <a:rPr lang="ru-RU" dirty="0" err="1" smtClean="0"/>
              <a:t>д</a:t>
            </a:r>
            <a:r>
              <a:rPr lang="ru-RU" dirty="0" smtClean="0"/>
              <a:t>) смена собственника </a:t>
            </a:r>
          </a:p>
          <a:p>
            <a:pPr>
              <a:buNone/>
            </a:pPr>
            <a:r>
              <a:rPr lang="ru-RU" dirty="0" smtClean="0"/>
              <a:t>е) экономический спад </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pPr marL="90488" indent="-7938">
              <a:buNone/>
            </a:pPr>
            <a:r>
              <a:rPr lang="ru-RU" b="1" dirty="0" smtClean="0"/>
              <a:t>2.4. Проявления хозяйственно-экономической функции семьи: </a:t>
            </a:r>
          </a:p>
          <a:p>
            <a:pPr>
              <a:buNone/>
            </a:pPr>
            <a:r>
              <a:rPr lang="ru-RU" dirty="0" smtClean="0"/>
              <a:t>а) организация семейного отдыха </a:t>
            </a:r>
          </a:p>
          <a:p>
            <a:pPr>
              <a:buNone/>
            </a:pPr>
            <a:r>
              <a:rPr lang="ru-RU" dirty="0" smtClean="0"/>
              <a:t>б) социализация человека </a:t>
            </a:r>
          </a:p>
          <a:p>
            <a:pPr>
              <a:buNone/>
            </a:pPr>
            <a:r>
              <a:rPr lang="ru-RU" dirty="0" smtClean="0"/>
              <a:t>в) планирование семейного бюджета </a:t>
            </a:r>
          </a:p>
          <a:p>
            <a:pPr>
              <a:buNone/>
            </a:pPr>
            <a:r>
              <a:rPr lang="ru-RU" dirty="0" smtClean="0"/>
              <a:t>г) первичный социальный контроль </a:t>
            </a:r>
          </a:p>
          <a:p>
            <a:pPr>
              <a:buNone/>
            </a:pPr>
            <a:r>
              <a:rPr lang="ru-RU" dirty="0" err="1" smtClean="0"/>
              <a:t>д</a:t>
            </a:r>
            <a:r>
              <a:rPr lang="ru-RU" dirty="0" smtClean="0"/>
              <a:t>) ведение домашнего хозяйства </a:t>
            </a:r>
          </a:p>
          <a:p>
            <a:pPr>
              <a:buNone/>
            </a:pPr>
            <a:r>
              <a:rPr lang="ru-RU" dirty="0" smtClean="0"/>
              <a:t>е) распределение домашнего труда</a:t>
            </a: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77500" lnSpcReduction="20000"/>
          </a:bodyPr>
          <a:lstStyle/>
          <a:p>
            <a:pPr marL="90488" indent="-7938">
              <a:buNone/>
            </a:pPr>
            <a:r>
              <a:rPr lang="ru-RU" b="1" dirty="0" smtClean="0"/>
              <a:t>2.5.Позиции, характеризующие отношения между природой и обществом: </a:t>
            </a:r>
          </a:p>
          <a:p>
            <a:pPr marL="90488" indent="-7938">
              <a:buNone/>
            </a:pPr>
            <a:r>
              <a:rPr lang="ru-RU" dirty="0" smtClean="0"/>
              <a:t>а) общество, обособившись от природы, утратило зависимость от неё </a:t>
            </a:r>
          </a:p>
          <a:p>
            <a:pPr marL="90488" indent="-7938">
              <a:buNone/>
            </a:pPr>
            <a:r>
              <a:rPr lang="ru-RU" dirty="0" smtClean="0"/>
              <a:t>б) природа и общество оказывают воздействие друг на друга </a:t>
            </a:r>
          </a:p>
          <a:p>
            <a:pPr marL="90488" indent="-7938">
              <a:buNone/>
            </a:pPr>
            <a:r>
              <a:rPr lang="ru-RU" dirty="0" smtClean="0"/>
              <a:t>в) </a:t>
            </a:r>
            <a:r>
              <a:rPr lang="ru-RU" dirty="0" err="1" smtClean="0"/>
              <a:t>в</a:t>
            </a:r>
            <a:r>
              <a:rPr lang="ru-RU" dirty="0" smtClean="0"/>
              <a:t> процессе своего развития человеческое общество преобразует часть природы, ставя её на службу себе </a:t>
            </a:r>
          </a:p>
          <a:p>
            <a:pPr marL="90488" indent="-7938">
              <a:buNone/>
            </a:pPr>
            <a:r>
              <a:rPr lang="ru-RU" dirty="0" smtClean="0"/>
              <a:t>г) природные катаклизмы в современном мире серьезно угрожают человечеству </a:t>
            </a:r>
          </a:p>
          <a:p>
            <a:pPr marL="90488" indent="-7938">
              <a:buNone/>
            </a:pPr>
            <a:r>
              <a:rPr lang="ru-RU" dirty="0" err="1" smtClean="0"/>
              <a:t>д</a:t>
            </a:r>
            <a:r>
              <a:rPr lang="ru-RU" dirty="0" smtClean="0"/>
              <a:t>) общество в своем развитии создает угрозу окружающей среде е) общество и природа никак не связаны между собой</a:t>
            </a:r>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a:t>
            </a:r>
            <a:endParaRPr lang="ru-RU" dirty="0"/>
          </a:p>
        </p:txBody>
      </p:sp>
      <p:pic>
        <p:nvPicPr>
          <p:cNvPr id="7170" name="Picture 2"/>
          <p:cNvPicPr>
            <a:picLocks noGrp="1" noChangeAspect="1" noChangeArrowheads="1"/>
          </p:cNvPicPr>
          <p:nvPr>
            <p:ph idx="1"/>
          </p:nvPr>
        </p:nvPicPr>
        <p:blipFill>
          <a:blip r:embed="rId2" cstate="print"/>
          <a:srcRect/>
          <a:stretch>
            <a:fillRect/>
          </a:stretch>
        </p:blipFill>
        <p:spPr bwMode="auto">
          <a:xfrm>
            <a:off x="1259632" y="2132856"/>
            <a:ext cx="7632848" cy="2305794"/>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42</TotalTime>
  <Words>2352</Words>
  <Application>Microsoft Office PowerPoint</Application>
  <PresentationFormat>Экран (4:3)</PresentationFormat>
  <Paragraphs>111</Paragraphs>
  <Slides>35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35</vt:i4>
      </vt:variant>
    </vt:vector>
  </HeadingPairs>
  <TitlesOfParts>
    <vt:vector size="36" baseType="lpstr">
      <vt:lpstr>Солнцестояние</vt:lpstr>
      <vt:lpstr>Тренажёр к Олимпиаде по обществознанию</vt:lpstr>
      <vt:lpstr>1.«Да» или «нет»? Если вы согласны с утверждением, напишите «Да», если не согласны — «Нет». Внесите свои ответы в таблицу.</vt:lpstr>
      <vt:lpstr>Ответы</vt:lpstr>
      <vt:lpstr>2.Выберите все правильные ответы. Запишите их в таблицу. </vt:lpstr>
      <vt:lpstr>Слайд 5</vt:lpstr>
      <vt:lpstr>Слайд 6</vt:lpstr>
      <vt:lpstr>Слайд 7</vt:lpstr>
      <vt:lpstr>Слайд 8</vt:lpstr>
      <vt:lpstr>Ответ</vt:lpstr>
      <vt:lpstr>3.Что является лишним в ряду. Дайте КРАТКОЕ пояснение</vt:lpstr>
      <vt:lpstr>Слайд 11</vt:lpstr>
      <vt:lpstr>Слайд 12</vt:lpstr>
      <vt:lpstr>Слайд 13</vt:lpstr>
      <vt:lpstr>Слайд 14</vt:lpstr>
      <vt:lpstr>Слайд 15</vt:lpstr>
      <vt:lpstr>Ответ</vt:lpstr>
      <vt:lpstr>5. Решите логические задачки: </vt:lpstr>
      <vt:lpstr>Ответ</vt:lpstr>
      <vt:lpstr>Слайд 19</vt:lpstr>
      <vt:lpstr>Слайд 20</vt:lpstr>
      <vt:lpstr>6.Проанализируйте с точки зрения действующего законодательства данные ситуации</vt:lpstr>
      <vt:lpstr>Слайд 22</vt:lpstr>
      <vt:lpstr>Слайд 23</vt:lpstr>
      <vt:lpstr>7. Проанализируйте ситуации и ответьте на вопросы</vt:lpstr>
      <vt:lpstr>Слайд 25</vt:lpstr>
      <vt:lpstr>Слайд 26</vt:lpstr>
      <vt:lpstr>Слайд 27</vt:lpstr>
      <vt:lpstr>Слайд 28</vt:lpstr>
      <vt:lpstr>Слайд 29</vt:lpstr>
      <vt:lpstr>Слайд 30</vt:lpstr>
      <vt:lpstr>Слайд 31</vt:lpstr>
      <vt:lpstr>8. Приведите в соответствие. Ответ запишите в таблицы</vt:lpstr>
      <vt:lpstr>Слайд 33</vt:lpstr>
      <vt:lpstr>Слайд 34</vt:lpstr>
      <vt:lpstr>Слайд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Тренажёр к Олимпиаде по истории</dc:title>
  <dc:creator>C</dc:creator>
  <cp:lastModifiedBy>C</cp:lastModifiedBy>
  <cp:revision>64</cp:revision>
  <dcterms:created xsi:type="dcterms:W3CDTF">2023-09-28T17:15:33Z</dcterms:created>
  <dcterms:modified xsi:type="dcterms:W3CDTF">2023-10-01T17:29:37Z</dcterms:modified>
</cp:coreProperties>
</file>