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56" r:id="rId3"/>
    <p:sldId id="257" r:id="rId4"/>
    <p:sldId id="258" r:id="rId5"/>
    <p:sldId id="260" r:id="rId6"/>
    <p:sldId id="259" r:id="rId7"/>
    <p:sldId id="261" r:id="rId8"/>
    <p:sldId id="262" r:id="rId9"/>
    <p:sldId id="263" r:id="rId10"/>
    <p:sldId id="264" r:id="rId11"/>
    <p:sldId id="265" r:id="rId12"/>
    <p:sldId id="266" r:id="rId13"/>
    <p:sldId id="267" r:id="rId14"/>
    <p:sldId id="268" r:id="rId15"/>
    <p:sldId id="269" r:id="rId16"/>
    <p:sldId id="270"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1445"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01.10.2023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01.10.2023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01.10.2023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01.10.2023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01.10.2023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01.10.2023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01.10.2023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01.10.2023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Подготовка к написанию сочинения ЕГЭ</a:t>
            </a:r>
            <a:endParaRPr lang="ru-RU" dirty="0"/>
          </a:p>
        </p:txBody>
      </p:sp>
      <p:sp>
        <p:nvSpPr>
          <p:cNvPr id="3" name="Подзаголовок 2"/>
          <p:cNvSpPr>
            <a:spLocks noGrp="1"/>
          </p:cNvSpPr>
          <p:nvPr>
            <p:ph type="subTitle" idx="1"/>
          </p:nvPr>
        </p:nvSpPr>
        <p:spPr/>
        <p:txBody>
          <a:bodyPr/>
          <a:lstStyle/>
          <a:p>
            <a:endParaRPr lang="ru-RU"/>
          </a:p>
        </p:txBody>
      </p:sp>
    </p:spTree>
    <p:extLst>
      <p:ext uri="{BB962C8B-B14F-4D97-AF65-F5344CB8AC3E}">
        <p14:creationId xmlns:p14="http://schemas.microsoft.com/office/powerpoint/2010/main" val="3999665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92500"/>
          </a:bodyPr>
          <a:lstStyle/>
          <a:p>
            <a:r>
              <a:rPr lang="ru-RU" b="1" dirty="0"/>
              <a:t>7 абзац</a:t>
            </a:r>
            <a:r>
              <a:rPr lang="ru-RU" dirty="0"/>
              <a:t/>
            </a:r>
            <a:br>
              <a:rPr lang="ru-RU" dirty="0"/>
            </a:br>
            <a:r>
              <a:rPr lang="ru-RU" dirty="0"/>
              <a:t>Заключение (достаточно одного предложения)</a:t>
            </a:r>
            <a:br>
              <a:rPr lang="ru-RU" dirty="0"/>
            </a:br>
            <a:r>
              <a:rPr lang="ru-RU" dirty="0"/>
              <a:t/>
            </a:r>
            <a:br>
              <a:rPr lang="ru-RU" dirty="0"/>
            </a:br>
            <a:r>
              <a:rPr lang="ru-RU" dirty="0"/>
              <a:t>* Таким образом, можно сделать вывод, что…</a:t>
            </a:r>
            <a:br>
              <a:rPr lang="ru-RU" dirty="0"/>
            </a:br>
            <a:r>
              <a:rPr lang="ru-RU" dirty="0"/>
              <a:t/>
            </a:r>
            <a:br>
              <a:rPr lang="ru-RU" dirty="0"/>
            </a:br>
            <a:r>
              <a:rPr lang="ru-RU" dirty="0"/>
              <a:t/>
            </a:r>
            <a:br>
              <a:rPr lang="ru-RU" dirty="0"/>
            </a:br>
            <a:r>
              <a:rPr lang="ru-RU" dirty="0"/>
              <a:t>Объём сочинения - не менее 150 слов.</a:t>
            </a:r>
            <a:br>
              <a:rPr lang="ru-RU" dirty="0"/>
            </a:br>
            <a:r>
              <a:rPr lang="ru-RU" dirty="0"/>
              <a:t>Максимальное количество баллов за всю письменную работу - </a:t>
            </a:r>
            <a:r>
              <a:rPr lang="ru-RU" dirty="0" smtClean="0"/>
              <a:t>21.</a:t>
            </a:r>
            <a:endParaRPr lang="ru-RU" dirty="0"/>
          </a:p>
        </p:txBody>
      </p:sp>
    </p:spTree>
    <p:extLst>
      <p:ext uri="{BB962C8B-B14F-4D97-AF65-F5344CB8AC3E}">
        <p14:creationId xmlns:p14="http://schemas.microsoft.com/office/powerpoint/2010/main" val="1273451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4378325" y="801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chemeClr val="tx1"/>
                </a:solidFill>
                <a:effectLst/>
                <a:latin typeface="Arial" charset="0"/>
                <a:cs typeface="Arial" charset="0"/>
              </a:rPr>
              <a:t/>
            </a:r>
            <a:br>
              <a:rPr kumimoji="0" lang="ru-RU" altLang="ru-RU" sz="1800" b="0" i="0" u="none" strike="noStrike" cap="none" normalizeH="0" baseline="0" smtClean="0">
                <a:ln>
                  <a:noFill/>
                </a:ln>
                <a:solidFill>
                  <a:schemeClr val="tx1"/>
                </a:solidFill>
                <a:effectLst/>
                <a:latin typeface="Arial" charset="0"/>
                <a:cs typeface="Arial" charset="0"/>
              </a:rPr>
            </a:br>
            <a:endParaRPr kumimoji="0" lang="ru-RU" altLang="ru-RU" sz="1800" b="0" i="0" u="none" strike="noStrike" cap="none" normalizeH="0" baseline="0" smtClean="0">
              <a:ln>
                <a:noFill/>
              </a:ln>
              <a:solidFill>
                <a:schemeClr val="tx1"/>
              </a:solidFill>
              <a:effectLst/>
              <a:latin typeface="Arial" charset="0"/>
              <a:cs typeface="Arial" charset="0"/>
            </a:endParaRPr>
          </a:p>
        </p:txBody>
      </p:sp>
      <p:sp>
        <p:nvSpPr>
          <p:cNvPr id="8" name="Объект 7"/>
          <p:cNvSpPr>
            <a:spLocks noGrp="1"/>
          </p:cNvSpPr>
          <p:nvPr>
            <p:ph idx="1"/>
          </p:nvPr>
        </p:nvSpPr>
        <p:spPr>
          <a:xfrm>
            <a:off x="457200" y="116632"/>
            <a:ext cx="8229600" cy="6741368"/>
          </a:xfrm>
        </p:spPr>
        <p:txBody>
          <a:bodyPr>
            <a:normAutofit fontScale="40000" lnSpcReduction="20000"/>
          </a:bodyPr>
          <a:lstStyle/>
          <a:p>
            <a:pPr fontAlgn="base"/>
            <a:r>
              <a:rPr lang="ru-RU" b="1" dirty="0"/>
              <a:t>Текст для сочинений — С.А. Алексиевич</a:t>
            </a:r>
          </a:p>
          <a:p>
            <a:pPr fontAlgn="base"/>
            <a:r>
              <a:rPr lang="ru-RU" dirty="0"/>
              <a:t>(1)…Мы недавно поженились. (2)Ещё ходили по улице и держались за руки, даже если в магазин шли. (3)Всегда вдвоём. (4)Я говорила ему: «Я тебя очень люблю». (5)Я ещё не знала, как я его любила… (6)Мы жили в общежитии пожарной части, где он служил. (7)И тут среди ночи какой-то шум – на Чернобыльской АЭС пожар. (8)Уехали они без брезентовых костюмов: как были в одних рубашках, так и уехали. (9)Их не предупредили.</a:t>
            </a:r>
          </a:p>
          <a:p>
            <a:pPr fontAlgn="base"/>
            <a:r>
              <a:rPr lang="ru-RU" dirty="0"/>
              <a:t>(10)Вызвали на обыкновенный пожар…</a:t>
            </a:r>
          </a:p>
          <a:p>
            <a:pPr fontAlgn="base"/>
            <a:r>
              <a:rPr lang="ru-RU" dirty="0"/>
              <a:t>(11)А теперь – клиника острой лучевой болезни... (12)После операции по пересадке костного мозга мой Вася лежал уже не в больничной палате, а в специальной барокамере, за прозрачной плёнкой, куда заходить не разрешалось, поскольку уровень радиации был очень высокий. (13)Там такие специальные приспособления есть, чтобы, не заходя под плёнку, вводить уколы, ставить катетер… (14)Но всё на липучках, на замочках, и я научилась ими пользоваться: открывать и пробираться к нему. (15)Ему стало так плохо, что я уже не могла отойти ни на минуту. (16)Звал меня постоянно.(17)Звал и звал… (18)Другие барокамеры, где лежали Васины сослуживцы, тоже получившие большую дозу облучения, обслуживали солдаты, потому что штатные санитары отказывались, требуя защитной одежды. (19)А я своему Васе всё хотела делать сама…</a:t>
            </a:r>
          </a:p>
          <a:p>
            <a:pPr fontAlgn="base"/>
            <a:r>
              <a:rPr lang="ru-RU" dirty="0"/>
              <a:t>(20)Потом кожа начала трескаться на его руках, ногах, всё тело покрылось волдырями. (21)Когда он ворочал головой, на подушке оставались клочья волос. (22)А всё такое родное. (23)Любимое…</a:t>
            </a:r>
          </a:p>
          <a:p>
            <a:pPr fontAlgn="base"/>
            <a:r>
              <a:rPr lang="ru-RU" dirty="0"/>
              <a:t>(24)Я пыталась шутить: «Даже удобно: не надо носить расчёску». (25)Если бы я могла выдержать физически, то я все двадцать четыре часа не ушла бы от него и сидела рядышком. (26)Потому что, верите ли, мне каждую минутку, которую я пропустила, было жалко… (27)И я готова была сделать всё, чтобы он только не думал о смерти… (28)И о том не думал, что болезнь его ужасная и я его боюсь.</a:t>
            </a:r>
          </a:p>
          <a:p>
            <a:pPr fontAlgn="base"/>
            <a:r>
              <a:rPr lang="ru-RU" dirty="0"/>
              <a:t>(29)Помню обрывок какого-то разговора, кто-то увещевает:</a:t>
            </a:r>
          </a:p>
          <a:p>
            <a:pPr fontAlgn="base"/>
            <a:r>
              <a:rPr lang="ru-RU" dirty="0"/>
              <a:t>− (30)Вы должны не забывать: перед вами уже не муж, не любимый человек, а радиоактивный объект с высокой плотностью заражения. (31)Вы же не самоубийца. (32)Возьмите себя в руки.</a:t>
            </a:r>
          </a:p>
          <a:p>
            <a:pPr fontAlgn="base"/>
            <a:r>
              <a:rPr lang="ru-RU" dirty="0"/>
              <a:t>(33)А я как умалишённая:</a:t>
            </a:r>
          </a:p>
          <a:p>
            <a:pPr fontAlgn="base"/>
            <a:r>
              <a:rPr lang="ru-RU" dirty="0"/>
              <a:t>− (34)Я его люблю! (35)Я его люблю!</a:t>
            </a:r>
          </a:p>
          <a:p>
            <a:pPr fontAlgn="base"/>
            <a:r>
              <a:rPr lang="ru-RU" dirty="0"/>
              <a:t>(36)Он спал, а я шептала: «Я тебя люблю!» (37)Шла по больничному двору: «Я тебя люблю!» (38)Несла судно: «Я тебя люблю!»</a:t>
            </a:r>
          </a:p>
          <a:p>
            <a:pPr fontAlgn="base"/>
            <a:r>
              <a:rPr lang="ru-RU" dirty="0"/>
              <a:t>(39)О том, что ночую у него в барокамере, никто из врачей не знал.</a:t>
            </a:r>
          </a:p>
          <a:p>
            <a:pPr fontAlgn="base"/>
            <a:r>
              <a:rPr lang="ru-RU" dirty="0"/>
              <a:t>(40)Не догадывался. (41)Пускали меня медсёстры. (42)Первое время тоже уговаривали:</a:t>
            </a:r>
          </a:p>
          <a:p>
            <a:pPr fontAlgn="base"/>
            <a:r>
              <a:rPr lang="ru-RU" dirty="0"/>
              <a:t>− (43)Ты – молодая. (44)Что ты надумала? (45)Сгорите вместе.</a:t>
            </a:r>
          </a:p>
          <a:p>
            <a:pPr fontAlgn="base"/>
            <a:r>
              <a:rPr lang="ru-RU" dirty="0"/>
              <a:t>(46)А я, как собачка, бегала за ними, стояла часами под дверью, просила-умоляла. (47)И тогда они:</a:t>
            </a:r>
          </a:p>
          <a:p>
            <a:endParaRPr lang="ru-RU" dirty="0"/>
          </a:p>
        </p:txBody>
      </p:sp>
    </p:spTree>
    <p:extLst>
      <p:ext uri="{BB962C8B-B14F-4D97-AF65-F5344CB8AC3E}">
        <p14:creationId xmlns:p14="http://schemas.microsoft.com/office/powerpoint/2010/main" val="3305549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55000" lnSpcReduction="20000"/>
          </a:bodyPr>
          <a:lstStyle/>
          <a:p>
            <a:pPr fontAlgn="base"/>
            <a:r>
              <a:rPr lang="ru-RU" dirty="0"/>
              <a:t>− (48)Чёрт с тобой! (49)Ты – ненормальная!</a:t>
            </a:r>
          </a:p>
          <a:p>
            <a:pPr fontAlgn="base"/>
            <a:r>
              <a:rPr lang="ru-RU" dirty="0"/>
              <a:t>(50)А мне было всё равно: я его любила и ничего не боялась. (51)Утром, перед восьмью часами, когда начинался врачебный обход, показывали мне через плёнку: «Беги!» (52)На час сбегаю в гостиницу. (53)А с девяти утра до девяти вечера у меня пропуск. (54)Ноги мои посинели до колен, распухли, настолько я уставала. (55)Но моя душа была крепче тела… (56)Моя любовь…</a:t>
            </a:r>
          </a:p>
          <a:p>
            <a:pPr fontAlgn="base"/>
            <a:r>
              <a:rPr lang="ru-RU" dirty="0"/>
              <a:t>(57)Понимаю: о смерти люди не хотят слушать. (58)О страшном…</a:t>
            </a:r>
          </a:p>
          <a:p>
            <a:pPr fontAlgn="base"/>
            <a:r>
              <a:rPr lang="ru-RU" dirty="0"/>
              <a:t>(59)Но я вам рассказала о любви… (60)Как я любила... (61)И люблю…</a:t>
            </a:r>
          </a:p>
          <a:p>
            <a:pPr fontAlgn="base"/>
            <a:r>
              <a:rPr lang="ru-RU" dirty="0"/>
              <a:t>(62)А когда есть такая любовь, нет страха, нет усталости, нет сомнений, нет препятствий.</a:t>
            </a:r>
          </a:p>
          <a:p>
            <a:pPr fontAlgn="base"/>
            <a:r>
              <a:rPr lang="ru-RU" i="1" dirty="0"/>
              <a:t>(по С. А. Алексиевич*)</a:t>
            </a:r>
            <a:endParaRPr lang="ru-RU" dirty="0"/>
          </a:p>
          <a:p>
            <a:pPr fontAlgn="base"/>
            <a:r>
              <a:rPr lang="ru-RU" b="1" i="1" dirty="0"/>
              <a:t>*Светлана Александровна Алексиевич (род. 1948 г.)</a:t>
            </a:r>
            <a:r>
              <a:rPr lang="ru-RU" dirty="0"/>
              <a:t> – всемирно известный белорусский прозаик, пишущий на русском языке. Автор прозы о войне, о Чернобыле. Создатель уникального документально-художественного метода, основанного на беседах с реальными людьми.</a:t>
            </a:r>
          </a:p>
          <a:p>
            <a:endParaRPr lang="ru-RU" dirty="0"/>
          </a:p>
        </p:txBody>
      </p:sp>
    </p:spTree>
    <p:extLst>
      <p:ext uri="{BB962C8B-B14F-4D97-AF65-F5344CB8AC3E}">
        <p14:creationId xmlns:p14="http://schemas.microsoft.com/office/powerpoint/2010/main" val="4014322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endParaRPr lang="ru-RU"/>
          </a:p>
        </p:txBody>
      </p:sp>
      <p:sp>
        <p:nvSpPr>
          <p:cNvPr id="4" name="Прямоугольник 3"/>
          <p:cNvSpPr/>
          <p:nvPr/>
        </p:nvSpPr>
        <p:spPr>
          <a:xfrm>
            <a:off x="104453" y="35471"/>
            <a:ext cx="8928992" cy="6740307"/>
          </a:xfrm>
          <a:prstGeom prst="rect">
            <a:avLst/>
          </a:prstGeom>
        </p:spPr>
        <p:txBody>
          <a:bodyPr wrap="square">
            <a:spAutoFit/>
          </a:bodyPr>
          <a:lstStyle/>
          <a:p>
            <a:pPr fontAlgn="base"/>
            <a:r>
              <a:rPr lang="ru-RU" dirty="0"/>
              <a:t>На что способен влюбленный человек? На этот вопрос можно ответить, прочитав текст Алексиевич.</a:t>
            </a:r>
          </a:p>
          <a:p>
            <a:pPr fontAlgn="base"/>
            <a:r>
              <a:rPr lang="ru-RU" dirty="0"/>
              <a:t>Автор предлагает поразмышлять над проблемой самопожертвования во имя любви. В тексте было рассказано о героине, готовой на все ради любви. Когда врачи говорили ей, что ее муж уже «не любимый человек, а объект с высокой плотностью заражения» и она может умереть, если дальше будет находиться рядом с ним, ее это не пугало. Она только повторяла, что любит его. Можно сделать вывод, что автор хотел показать нам, что влюбленный человек готов даже умереть, лишь бы находиться рядом с любимым.</a:t>
            </a:r>
          </a:p>
          <a:p>
            <a:pPr fontAlgn="base"/>
            <a:r>
              <a:rPr lang="ru-RU" dirty="0"/>
              <a:t>Также автор пишет о том, что любовь способна заставить что-то делать несмотря на усталость. Автор пишет, что героиня уставала настолько, что ее ноги распухали и синели до колен, но благодаря любви она все равно старалась сделать что-то для любимого. Любовь и сила духа помогли ей с утра до вечера приходить к мужу и ухаживать за ним, невзирая на усталость.</a:t>
            </a:r>
          </a:p>
          <a:p>
            <a:pPr fontAlgn="base"/>
            <a:r>
              <a:rPr lang="ru-RU" dirty="0"/>
              <a:t>Таким образом, позиция автора заключается в том, что влюбленные люди способны на многое. Они готовы и умереть рядом с любимым, и навещать его, и ухаживать за ним, не замечая усталости.</a:t>
            </a:r>
          </a:p>
          <a:p>
            <a:pPr fontAlgn="base"/>
            <a:r>
              <a:rPr lang="ru-RU" dirty="0"/>
              <a:t>Я согласна с позицией автора. В прочитанном мной романе Э. Хемингуэя «Прощай, оружие!» главный герой организовал побег с войны ради того, чтобы быть рядом со своей любимой. В случае поимки он был бы расстрелян, но даже это его не остановило. Этот пример доказывает, что влюбленный человек способен сделать все, не боясь даже смерти, ради того, чтобы быть с любимым</a:t>
            </a:r>
            <a:r>
              <a:rPr lang="ru-RU" dirty="0" smtClean="0"/>
              <a:t>.</a:t>
            </a:r>
          </a:p>
          <a:p>
            <a:pPr fontAlgn="base"/>
            <a:r>
              <a:rPr lang="ru-RU" dirty="0" smtClean="0"/>
              <a:t> </a:t>
            </a:r>
            <a:r>
              <a:rPr lang="ru-RU" dirty="0"/>
              <a:t>В заключение хочу отметить, что любовь способна побороть все, начиная от усталости, заканчивая страхом смерти.</a:t>
            </a:r>
          </a:p>
          <a:p>
            <a:pPr fontAlgn="base"/>
            <a:endParaRPr lang="ru-RU" dirty="0"/>
          </a:p>
        </p:txBody>
      </p:sp>
    </p:spTree>
    <p:extLst>
      <p:ext uri="{BB962C8B-B14F-4D97-AF65-F5344CB8AC3E}">
        <p14:creationId xmlns:p14="http://schemas.microsoft.com/office/powerpoint/2010/main" val="1944108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88640"/>
            <a:ext cx="8229600" cy="5937523"/>
          </a:xfrm>
        </p:spPr>
        <p:txBody>
          <a:bodyPr>
            <a:normAutofit fontScale="47500" lnSpcReduction="20000"/>
          </a:bodyPr>
          <a:lstStyle/>
          <a:p>
            <a:r>
              <a:rPr lang="ru-RU" dirty="0"/>
              <a:t>Нужно ли следовать за мнением общества?</a:t>
            </a:r>
          </a:p>
          <a:p>
            <a:r>
              <a:rPr lang="ru-RU" dirty="0"/>
              <a:t>Чтобы привлечь внимание читателей к поставленной проблеме, Владимир Федорович Тендряков приводит диалог Ольги Олеговны и Ивана Игнатьевича, директора школы. Герой рассказывает о сыне, который часто действует, как и остальные. Мужчина согласен с его позицией: "Кто из нас не подлаживается: как все, так и я". Становится очевидно, что герой считает правильным слепо идти за мнением общества.</a:t>
            </a:r>
          </a:p>
          <a:p>
            <a:r>
              <a:rPr lang="ru-RU" dirty="0"/>
              <a:t>Кроме того, в тексте показана другая точка зрения. Ольга Олеговна считает, что люди, бездумно следующие за массами, не смогут принять мнение другого человек, поскольку оно будет казаться им неправильным. "К Коперникам - враждебно; к заурядностям - доверчиво", - говорит женщина про таких людей. Читатель понимает: героиня убеждена в том, что каждый человек должен формировать свою позицию, не опираясь на мнение большинства.</a:t>
            </a:r>
          </a:p>
          <a:p>
            <a:r>
              <a:rPr lang="ru-RU" dirty="0"/>
              <a:t>Примеры противопоставлены друг другу. Они, на контрасте, помогают понять разные точки зрения: одни люди считают, что жить как все правильно, а другие думают, что в первую очередь нужно опираться на свое мнение.</a:t>
            </a:r>
          </a:p>
          <a:p>
            <a:r>
              <a:rPr lang="ru-RU" dirty="0"/>
              <a:t>Позиция автора ясна. </a:t>
            </a:r>
            <a:r>
              <a:rPr lang="ru-RU" dirty="0" err="1"/>
              <a:t>В.Ф.Тендряков</a:t>
            </a:r>
            <a:r>
              <a:rPr lang="ru-RU" dirty="0"/>
              <a:t> считает, что следовать за мнением общества не стоит, каждый должен иметь свою твердую точку зрения.</a:t>
            </a:r>
          </a:p>
          <a:p>
            <a:r>
              <a:rPr lang="ru-RU" dirty="0"/>
              <a:t>Я полностью согласна с позицией автора. Действительно, идти за мнением большинства не нужно. Устоявшиеся в обществе точки зрения могут быть неправильными, а какие-то необычные, на первый взгляд, наоборот. Каждый должен выбирать сам, во что ему верить и какое мнение считать правдивым. В противном случае человек может утерять индивидуальность. Хочется подкрепить свою позицию строчками из песни Димы Билана:</a:t>
            </a:r>
            <a:br>
              <a:rPr lang="ru-RU" dirty="0"/>
            </a:br>
            <a:r>
              <a:rPr lang="ru-RU" dirty="0"/>
              <a:t>"Иди смело против правил.</a:t>
            </a:r>
            <a:br>
              <a:rPr lang="ru-RU" dirty="0"/>
            </a:br>
            <a:r>
              <a:rPr lang="ru-RU" dirty="0"/>
              <a:t>Не следуй, а сам веди".</a:t>
            </a:r>
          </a:p>
          <a:p>
            <a:r>
              <a:rPr lang="ru-RU" dirty="0"/>
              <a:t>Хочется верить, что читатель задумается над поставленным вопросом и осознает, что очень важно иметь собственное мнение.</a:t>
            </a:r>
          </a:p>
          <a:p>
            <a:endParaRPr lang="ru-RU" dirty="0"/>
          </a:p>
        </p:txBody>
      </p:sp>
    </p:spTree>
    <p:extLst>
      <p:ext uri="{BB962C8B-B14F-4D97-AF65-F5344CB8AC3E}">
        <p14:creationId xmlns:p14="http://schemas.microsoft.com/office/powerpoint/2010/main" val="3204226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6552728"/>
          </a:xfrm>
        </p:spPr>
        <p:txBody>
          <a:bodyPr>
            <a:normAutofit fontScale="25000" lnSpcReduction="20000"/>
          </a:bodyPr>
          <a:lstStyle/>
          <a:p>
            <a:r>
              <a:rPr lang="ru-RU" dirty="0"/>
              <a:t>Когда-то я пытался изучать проблемы памяти, убежденный, что с памятью связан секрет становления человеческой личности, что человеческое «я» не может существовать без памяти.</a:t>
            </a:r>
          </a:p>
          <a:p>
            <a:r>
              <a:rPr lang="ru-RU" dirty="0"/>
              <a:t>Теории памяти оказались слишком противоречивы. Механизм памяти и до сих пор малопонятен, плохо изучен.</a:t>
            </a:r>
          </a:p>
          <a:p>
            <a:r>
              <a:rPr lang="ru-RU" dirty="0"/>
              <a:t>Из кирпичиков памяти складывается индивидуальность. Обращение к памяти, к своему прошлому — это восстановление своего «я», проявление его. И чем дальше уходишь во мглу прошлого, туда, к детству, тем лучше ощущаешь себя. В этом смысле удивительный опыт над собою проделал Михаил Михайлович Зощенко в своих повестях «Перед восходом солнца» и «Повесть о разуме». Он работой воли, ума вызвал из своей детской памяти картины своего самого раннего детства, восстановил, извлек то, что обычно так и остается скрытым за горизонтом воспоминаний. Это была чрезвычайно поучительная работа. Осознавая свою собственную историю, человек понимает себя, свой характер, свою душу и других, значит, тоже понимает лучше.</a:t>
            </a:r>
          </a:p>
          <a:p>
            <a:r>
              <a:rPr lang="ru-RU" dirty="0"/>
              <a:t>Вот и сейчас на подъезде к околице припомнилось, что тут стояли ворота… Как-то они назывались, было какое-то здешнее словцо, я спросил у Андриана, но и он забыл. Поскотин перед деревней давно уж не было, ворот тоже. А я вспомнил нудную свою мальчишечью обязанность соскакивать с телеги, бежать открывать те жердяные ворота на лыковых петлях, затем закладывать их деревянной щеколдой или подтыкать колом, догонять телегу, вскакивать и то же самое повторять при выезде. Так всю дорогу, через все большие и малые деревни, опоясанные жердяной городьбой. Раньше, когда я был поменьше, открывали мальчишки, привлеченные </a:t>
            </a:r>
            <a:r>
              <a:rPr lang="ru-RU" dirty="0" err="1"/>
              <a:t>колокольцем</a:t>
            </a:r>
            <a:r>
              <a:rPr lang="ru-RU" dirty="0"/>
              <a:t>, и отец кидал им медяк.</a:t>
            </a:r>
          </a:p>
          <a:p>
            <a:r>
              <a:rPr lang="ru-RU" dirty="0"/>
              <a:t>Куда мы ехали? На лесосеку, к сплавщикам, к </a:t>
            </a:r>
            <a:r>
              <a:rPr lang="ru-RU" dirty="0" err="1"/>
              <a:t>лычникам</a:t>
            </a:r>
            <a:r>
              <a:rPr lang="ru-RU" dirty="0"/>
              <a:t>… Я то и дело вспоминаю себя на телеге, на санях, реже на рессорной бричке, на возу…</a:t>
            </a:r>
          </a:p>
          <a:p>
            <a:r>
              <a:rPr lang="ru-RU" dirty="0"/>
              <a:t>Андриан так и не вспомнил названия тех ворот.</a:t>
            </a:r>
          </a:p>
          <a:p>
            <a:r>
              <a:rPr lang="ru-RU" dirty="0"/>
              <a:t>— Наименования исчезают вместе с вещами, — рассуждал он. — Сколько их кануло из нашей жизни! </a:t>
            </a:r>
            <a:r>
              <a:rPr lang="ru-RU" dirty="0" err="1"/>
              <a:t>Гуменка</a:t>
            </a:r>
            <a:r>
              <a:rPr lang="ru-RU" dirty="0"/>
              <a:t>, </a:t>
            </a:r>
            <a:r>
              <a:rPr lang="ru-RU" dirty="0" err="1"/>
              <a:t>загрядка</a:t>
            </a:r>
            <a:r>
              <a:rPr lang="ru-RU" dirty="0"/>
              <a:t>, буржуйка. Что такое ренсковый погреб? А ведь у нас на улице, говорят, их было два!</a:t>
            </a:r>
          </a:p>
          <a:p>
            <a:r>
              <a:rPr lang="ru-RU" dirty="0"/>
              <a:t>Мы ехали и ворошили осевшие на дно памяти умершие слова. При виде желтеющего льняного поля я вспомнил — «</a:t>
            </a:r>
            <a:r>
              <a:rPr lang="ru-RU" dirty="0" err="1"/>
              <a:t>околоколится</a:t>
            </a:r>
            <a:r>
              <a:rPr lang="ru-RU" dirty="0"/>
              <a:t>», так говорили про лен. Высушенный, он бренчит семенами в коричневой головке — </a:t>
            </a:r>
            <a:r>
              <a:rPr lang="ru-RU" dirty="0" err="1"/>
              <a:t>колоколится</a:t>
            </a:r>
            <a:r>
              <a:rPr lang="ru-RU" dirty="0"/>
              <a:t>.</a:t>
            </a:r>
          </a:p>
          <a:p>
            <a:r>
              <a:rPr lang="ru-RU" dirty="0"/>
              <a:t>— Белая смола, — произнес Андриан, а что это такое, белая смола, не пояснил.</a:t>
            </a:r>
          </a:p>
          <a:p>
            <a:r>
              <a:rPr lang="ru-RU" dirty="0"/>
              <a:t>Дорога была не в сто двадцать километров, а в целую жизнь. Меня отделяло от Кислиц несколько десятков лет, а ехал я сюда уже лет двенадцать. Не уследил, с чего началось, но стали сниться мне эти места. Настойчиво, тревожно. Потянуло. Несколько раз собирался. Отпугивало расстояние, оттягивали дела. Андриан тоже высмеивал.</a:t>
            </a:r>
          </a:p>
          <a:p>
            <a:r>
              <a:rPr lang="ru-RU" dirty="0"/>
              <a:t>— Поездка в родные места, — говорил он. — Неужели нет у тебя темы посвежее? Пусть об этом пишут литературные молодцы, которым больше нечего сказать. Они лелеют тоску по деревне, поскольку выбили себе шикарные городские квартиры и теперь вынуждены ездить на лифте и мыться в ванне. Бедняги, они приезжают в родимые места повздыхать! — Нарушая свою философскую невозмутимость, он материл этих литературных шулеров, этих лицедеев. — Ходят в сауну, но воспевают баню по-черному, с кваском, воспевают старух — носительниц трудолюбия и нравственности, а сами небось на уборочную не едут. И ты к ним пристраиваешься?</a:t>
            </a:r>
          </a:p>
          <a:p>
            <a:r>
              <a:rPr lang="ru-RU" dirty="0"/>
              <a:t>Год от году независимо от этих повестей меня тянуло в Кислицы. Мне упорно снился омут, один берег высокий, с которого мы ныряли, с которого отец меня впервые столкнул в воду и я выплыл, второй берег низкий, обрывистый, залив, поросший </a:t>
            </a:r>
            <a:r>
              <a:rPr lang="ru-RU" dirty="0" err="1"/>
              <a:t>рогозой</a:t>
            </a:r>
            <a:r>
              <a:rPr lang="ru-RU" dirty="0"/>
              <a:t> с черными бархатными шишками. Я просыпался, продолжая вспоминать жизнь разъезда, бедную и веселую, дощатую платформу, на которой за час до прихода вечернего скорого собирались и гуляли все местные: мастера с лесопилки, десятники с </a:t>
            </a:r>
            <a:r>
              <a:rPr lang="ru-RU" dirty="0" err="1"/>
              <a:t>лесобиржи</a:t>
            </a:r>
            <a:r>
              <a:rPr lang="ru-RU" dirty="0"/>
              <a:t>, станционные служащие, </a:t>
            </a:r>
            <a:r>
              <a:rPr lang="ru-RU" dirty="0" err="1"/>
              <a:t>леспромхозовцы</a:t>
            </a:r>
            <a:r>
              <a:rPr lang="ru-RU" dirty="0"/>
              <a:t> в галстуках, вышитых косоворотках, приходила из чайной высокая красивая буфетчица, стриженая, с челкой, и ее муж, бывший циркач, в шляпе с пером, с улыбкой клоуна и печальными глазами помешанного, он раздавал нам звездочки из красного постного сахара, которые сам готовил, приходили какие-то девицы с парнями, мой отец с матерью, главный бухгалтер, толстый, в белом пиджаке из чесучи. Все чинно прогуливались по дощатому высокому перрону, мужчины курили, пользуясь мундштуками, из кармашков у них торчали карандаши с железными наконечниками, у отца был красно-синий карандаш с наконечником и зажимом. Женщины ходили в баретках. Каблуки звонко стучали по доскам, вечернее небо горело над головами, далеко-далеко блестели рельсы, рассекая темную стену леса. Все лузгали семечки, смеялись, пели. Обсуждали погоду, план заготовок, вывозку, погрузку. Потом проходил скорый. Поезд останавливался на минуту. Начальник разъезда отдавал жезл машинисту, из почтового вагона кидали мешок с письмами и газетами, паровоз пускал белый пар и рвался дальше. Редко кто сходил с поезда. Обычно двери вагонов оставались закрытыми. На разъезде нашем не было колокола, не было и торговли: не успели бы, да и нечем было торговать — разве земляникой, семечками?</a:t>
            </a:r>
          </a:p>
          <a:p>
            <a:r>
              <a:rPr lang="ru-RU" dirty="0"/>
              <a:t>И все не спеша расходились по домам. Это было в те допотопные времена, когда не существовало телевизоров, радиоприемники стоили дорого и были редкостью, делали их со стеклянными лампами, а были и детекторные, людям приходилось общаться друг с другом, разговаривать, парни вели беседу с девушками — придумывали частушки, говорили всякие слова, вместо того чтобы включить электронику.</a:t>
            </a:r>
          </a:p>
          <a:p>
            <a:r>
              <a:rPr lang="ru-RU" dirty="0"/>
              <a:t>Поселок со всех сторон был окружен лесами. Когда поезд уходил, клочья дыма еще долго плавали меж деревьев, и запах паровозного дыма был запахом путешествий, дальних городов.</a:t>
            </a:r>
          </a:p>
          <a:p>
            <a:r>
              <a:rPr lang="ru-RU" dirty="0"/>
              <a:t>Вот какие идиллические картины проплывали передо мною в ночной тиши. Несмотря на Андриановы насмешки, мне мечталось приехать и пойти на речку, окунуться в тот коричневый омут. Я слыхал, что в Кислицах многое изменилось. Слыхал, что чайной, напротив которой мы жили, нет, что дом Петряковых сгорел еще перед войной. Были там в войну немцы или нет, я в точности не знал, линия фронта петляла, а Кислицы ни в каких сводках Информбюро не отражались.</a:t>
            </a:r>
          </a:p>
          <a:p>
            <a:r>
              <a:rPr lang="ru-RU" dirty="0"/>
              <a:t>Тянуло, тянуло — и вот нынче приспичило. Какое мне дело до писательской моды, до чужих повестей, смакования прошлого, до чьих-то удач и просчетов? У меня были своя речка, свой разъезд, и жизнь у меня шла своя, единственная, коротенькая: если я не поеду в свое детство, никто другой его не посетит, никому, кроме меня, нет до него дела, даже самым близким людям было неинтересно слушать про этот разъезд. Андриан взялся меня провожать из Старой Руссы единственно по нашей дружбе. Я был рад, что он рядом, все же не так было боязно.</a:t>
            </a:r>
          </a:p>
          <a:p>
            <a:r>
              <a:rPr lang="ru-RU" dirty="0"/>
              <a:t>По </a:t>
            </a:r>
            <a:r>
              <a:rPr lang="ru-RU" dirty="0" err="1"/>
              <a:t>Д.А.Гранину</a:t>
            </a:r>
            <a:endParaRPr lang="ru-RU" dirty="0"/>
          </a:p>
          <a:p>
            <a:endParaRPr lang="ru-RU" dirty="0"/>
          </a:p>
        </p:txBody>
      </p:sp>
    </p:spTree>
    <p:extLst>
      <p:ext uri="{BB962C8B-B14F-4D97-AF65-F5344CB8AC3E}">
        <p14:creationId xmlns:p14="http://schemas.microsoft.com/office/powerpoint/2010/main" val="14080653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2656"/>
            <a:ext cx="8229600" cy="5793507"/>
          </a:xfrm>
        </p:spPr>
        <p:txBody>
          <a:bodyPr>
            <a:normAutofit fontScale="55000" lnSpcReduction="20000"/>
          </a:bodyPr>
          <a:lstStyle/>
          <a:p>
            <a:r>
              <a:rPr lang="ru-RU" dirty="0"/>
              <a:t>Какую роль играет детство в жизни человека?</a:t>
            </a:r>
          </a:p>
          <a:p>
            <a:r>
              <a:rPr lang="ru-RU" dirty="0"/>
              <a:t>Чтобы привлечь внимание читателей к этому вопросу, автор пишет о влиянии детства на людей: "Обращение к памяти, к своему прошлому — это восстановление своего «я»... И чем дальше уходишь во мглу прошлого, туда, к детству, тем лучше ощущаешь себя". Так </a:t>
            </a:r>
            <a:r>
              <a:rPr lang="ru-RU" dirty="0" err="1"/>
              <a:t>Д.А.Гранин</a:t>
            </a:r>
            <a:r>
              <a:rPr lang="ru-RU" dirty="0"/>
              <a:t> указывает на то, что этот период жизни человека позволяет ему лучше понять, кем он является на самом деле.</a:t>
            </a:r>
          </a:p>
          <a:p>
            <a:r>
              <a:rPr lang="ru-RU" dirty="0"/>
              <a:t>Далее писатель рассказывает о событиях, которые происходили с ним в детстве. "Мне упорно снился омут, один берег высокий, с которого мы ныряли, с которого отец меня впервые столкнул в воду, ... залив, поросший </a:t>
            </a:r>
            <a:r>
              <a:rPr lang="ru-RU" dirty="0" err="1"/>
              <a:t>рогозой</a:t>
            </a:r>
            <a:r>
              <a:rPr lang="ru-RU" dirty="0"/>
              <a:t> с черными шишками", - пишет автор. Читатель понимает: детство дарит людям теплые воспоминания, которые надолго остаются в их памяти.</a:t>
            </a:r>
          </a:p>
          <a:p>
            <a:r>
              <a:rPr lang="ru-RU" dirty="0"/>
              <a:t>Примеры, дополняя друг друга, помогают осознать, что благодаря детству человек не только лучше узнаёт себя, но и вспоминает о том, как он проводил свое время, когда был маленьким.</a:t>
            </a:r>
          </a:p>
          <a:p>
            <a:r>
              <a:rPr lang="ru-RU" dirty="0"/>
              <a:t>Позиция автора такова: детство играет важную роль в жизни человека, поскольку тот понимает, каким он был в это время и какие чувства испытывал.</a:t>
            </a:r>
          </a:p>
          <a:p>
            <a:r>
              <a:rPr lang="ru-RU" dirty="0"/>
              <a:t>Я согласен с мнением </a:t>
            </a:r>
            <a:r>
              <a:rPr lang="ru-RU" dirty="0" err="1"/>
              <a:t>Д.А.Гранина</a:t>
            </a:r>
            <a:r>
              <a:rPr lang="ru-RU" dirty="0"/>
              <a:t>. Например, вчера я вспоминал, как в детстве проводил лето у бабушки, как был счастлив, много играл, купался в море. Мне помнится почти каждое мгновение этих беззаботных дней. Но при этом я с трудом могу вспомнить события, которые происходили со мной год назад, поскольку именно детство положительно повлияло на меня, оставив большой след в моей жизни.</a:t>
            </a:r>
          </a:p>
          <a:p>
            <a:r>
              <a:rPr lang="ru-RU" dirty="0"/>
              <a:t>В заключение еще раз подчеркну, что роль детства очень велика</a:t>
            </a:r>
          </a:p>
        </p:txBody>
      </p:sp>
    </p:spTree>
    <p:extLst>
      <p:ext uri="{BB962C8B-B14F-4D97-AF65-F5344CB8AC3E}">
        <p14:creationId xmlns:p14="http://schemas.microsoft.com/office/powerpoint/2010/main" val="805668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План сочинения ЕГЭ</a:t>
            </a:r>
            <a:endParaRPr lang="ru-RU" dirty="0"/>
          </a:p>
        </p:txBody>
      </p:sp>
      <p:sp>
        <p:nvSpPr>
          <p:cNvPr id="3" name="Объект 2"/>
          <p:cNvSpPr>
            <a:spLocks noGrp="1"/>
          </p:cNvSpPr>
          <p:nvPr>
            <p:ph idx="1"/>
          </p:nvPr>
        </p:nvSpPr>
        <p:spPr/>
        <p:txBody>
          <a:bodyPr>
            <a:normAutofit fontScale="70000" lnSpcReduction="20000"/>
          </a:bodyPr>
          <a:lstStyle/>
          <a:p>
            <a:r>
              <a:rPr lang="ru-RU" b="1" dirty="0"/>
              <a:t>1 абзац</a:t>
            </a:r>
            <a:r>
              <a:rPr lang="ru-RU" dirty="0"/>
              <a:t/>
            </a:r>
            <a:br>
              <a:rPr lang="ru-RU" dirty="0"/>
            </a:br>
            <a:r>
              <a:rPr lang="ru-RU" dirty="0"/>
              <a:t>Формулировка проблемы данного текста. 1 балл</a:t>
            </a:r>
            <a:br>
              <a:rPr lang="ru-RU" dirty="0"/>
            </a:br>
            <a:r>
              <a:rPr lang="ru-RU" dirty="0"/>
              <a:t/>
            </a:r>
            <a:br>
              <a:rPr lang="ru-RU" dirty="0"/>
            </a:br>
            <a:r>
              <a:rPr lang="ru-RU" dirty="0"/>
              <a:t>* Текст известного русского писателя (публициста, прозаика и т.д. см., что написано об авторе в конце текста ) ФИО заставил меня задуматься над проблемой ( сочетание слова проблема с сущ. в </a:t>
            </a:r>
            <a:r>
              <a:rPr lang="ru-RU" dirty="0" err="1"/>
              <a:t>Р.п</a:t>
            </a:r>
            <a:r>
              <a:rPr lang="ru-RU" dirty="0"/>
              <a:t>.), например, над проблемой отцов и детей; над проблемой роли книги в жизни человека.)+ сформулировать вопрос по проблеме и записать в форме вопросительного предложения.</a:t>
            </a:r>
            <a:br>
              <a:rPr lang="ru-RU" dirty="0"/>
            </a:br>
            <a:r>
              <a:rPr lang="ru-RU" dirty="0"/>
              <a:t/>
            </a:r>
            <a:br>
              <a:rPr lang="ru-RU" dirty="0"/>
            </a:br>
            <a:r>
              <a:rPr lang="ru-RU" dirty="0"/>
              <a:t>* Текст русского писателя, прозаика и драматурга </a:t>
            </a:r>
            <a:r>
              <a:rPr lang="ru-RU" dirty="0" err="1"/>
              <a:t>А.П.Чехова</a:t>
            </a:r>
            <a:r>
              <a:rPr lang="ru-RU" dirty="0"/>
              <a:t> заставил меня задуматься над какой? (сложной, важной, серьёзной, актуальной, злободневной, философской …) проблемой осознания цели своего труда. Ради чего люди совершают свой ежедневный трудовой подвиг?</a:t>
            </a:r>
          </a:p>
        </p:txBody>
      </p:sp>
    </p:spTree>
    <p:extLst>
      <p:ext uri="{BB962C8B-B14F-4D97-AF65-F5344CB8AC3E}">
        <p14:creationId xmlns:p14="http://schemas.microsoft.com/office/powerpoint/2010/main" val="4040382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548680"/>
            <a:ext cx="8229600" cy="5577483"/>
          </a:xfrm>
        </p:spPr>
        <p:txBody>
          <a:bodyPr>
            <a:normAutofit fontScale="85000" lnSpcReduction="20000"/>
          </a:bodyPr>
          <a:lstStyle/>
          <a:p>
            <a:r>
              <a:rPr lang="ru-RU" b="1" dirty="0"/>
              <a:t>2 абзац</a:t>
            </a:r>
            <a:r>
              <a:rPr lang="ru-RU" dirty="0"/>
              <a:t/>
            </a:r>
            <a:br>
              <a:rPr lang="ru-RU" dirty="0"/>
            </a:br>
            <a:r>
              <a:rPr lang="ru-RU" dirty="0"/>
              <a:t>Комментарий к сформулированной проблеме данного текста+1-ый пример-иллюстрация с указанием и пояснением. 6 баллов</a:t>
            </a:r>
            <a:br>
              <a:rPr lang="ru-RU" dirty="0"/>
            </a:br>
            <a:r>
              <a:rPr lang="ru-RU" dirty="0"/>
              <a:t/>
            </a:r>
            <a:br>
              <a:rPr lang="ru-RU" dirty="0"/>
            </a:br>
            <a:r>
              <a:rPr lang="ru-RU" dirty="0"/>
              <a:t>* Раскрывая проблему, ФИО (автора текста) обращает внимание читателя на главного героя (рассказчика, героя-рассказчика) повествования, который ( кратко пересказываем сюжет и подводим к примеру-иллюстрации).</a:t>
            </a:r>
            <a:br>
              <a:rPr lang="ru-RU" dirty="0"/>
            </a:br>
            <a:r>
              <a:rPr lang="ru-RU" dirty="0"/>
              <a:t>* Автор (с грустью, с сожалением… другие чувства) пишет, что (приводим 1-ый пример-иллюстрацию ( можно цитату из текста или кратко пересказываем своими словами )… + пояснение</a:t>
            </a:r>
            <a:br>
              <a:rPr lang="ru-RU" dirty="0"/>
            </a:br>
            <a:r>
              <a:rPr lang="ru-RU" dirty="0"/>
              <a:t/>
            </a:r>
            <a:br>
              <a:rPr lang="ru-RU" dirty="0"/>
            </a:br>
            <a:endParaRPr lang="ru-RU" dirty="0"/>
          </a:p>
        </p:txBody>
      </p:sp>
    </p:spTree>
    <p:extLst>
      <p:ext uri="{BB962C8B-B14F-4D97-AF65-F5344CB8AC3E}">
        <p14:creationId xmlns:p14="http://schemas.microsoft.com/office/powerpoint/2010/main" val="368472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04664"/>
            <a:ext cx="8229600" cy="5721499"/>
          </a:xfrm>
        </p:spPr>
        <p:txBody>
          <a:bodyPr>
            <a:normAutofit fontScale="70000" lnSpcReduction="20000"/>
          </a:bodyPr>
          <a:lstStyle/>
          <a:p>
            <a:r>
              <a:rPr lang="ru-RU" b="1" dirty="0"/>
              <a:t>Пояснение</a:t>
            </a:r>
            <a:r>
              <a:rPr lang="ru-RU" dirty="0"/>
              <a:t> к примерам (художественный текст)</a:t>
            </a:r>
            <a:br>
              <a:rPr lang="ru-RU" dirty="0"/>
            </a:br>
            <a:r>
              <a:rPr lang="ru-RU" dirty="0"/>
              <a:t/>
            </a:r>
            <a:br>
              <a:rPr lang="ru-RU" dirty="0"/>
            </a:br>
            <a:r>
              <a:rPr lang="ru-RU" dirty="0"/>
              <a:t>* Автор знакомит читателя с героями текста…+ мини- вывод</a:t>
            </a:r>
            <a:br>
              <a:rPr lang="ru-RU" dirty="0"/>
            </a:br>
            <a:r>
              <a:rPr lang="ru-RU" dirty="0"/>
              <a:t>* Автор не случайно обращает наше внимание на... + мини- вывод</a:t>
            </a:r>
            <a:br>
              <a:rPr lang="ru-RU" dirty="0"/>
            </a:br>
            <a:r>
              <a:rPr lang="ru-RU" dirty="0"/>
              <a:t>* Поступок героя показывает, что…+ мини- вывод</a:t>
            </a:r>
            <a:br>
              <a:rPr lang="ru-RU" dirty="0"/>
            </a:br>
            <a:r>
              <a:rPr lang="ru-RU" dirty="0"/>
              <a:t>* Слова ( мысли) героя позволяют увидеть…+ мини- вывод</a:t>
            </a:r>
            <a:br>
              <a:rPr lang="ru-RU" dirty="0"/>
            </a:br>
            <a:r>
              <a:rPr lang="ru-RU" dirty="0"/>
              <a:t>* Эти события автор описывает, чтобы + мини- вывод</a:t>
            </a:r>
            <a:br>
              <a:rPr lang="ru-RU" dirty="0"/>
            </a:br>
            <a:r>
              <a:rPr lang="ru-RU" dirty="0"/>
              <a:t>* Автор хочет сказать, что….+ мини- вывод.</a:t>
            </a:r>
            <a:br>
              <a:rPr lang="ru-RU" dirty="0"/>
            </a:br>
            <a:r>
              <a:rPr lang="ru-RU" dirty="0"/>
              <a:t>В мини- выводе обязательно используем вводные слова ( по моему мнению, по-моему, думаю, известно, на мой взгляд). Не забывайте обособлять вводные слова на письме!</a:t>
            </a:r>
            <a:br>
              <a:rPr lang="ru-RU" dirty="0"/>
            </a:br>
            <a:r>
              <a:rPr lang="ru-RU" dirty="0"/>
              <a:t>Например, По моему мнению, донос на друга - это предательство.</a:t>
            </a:r>
            <a:br>
              <a:rPr lang="ru-RU" dirty="0"/>
            </a:br>
            <a:r>
              <a:rPr lang="ru-RU" dirty="0"/>
              <a:t/>
            </a:r>
            <a:br>
              <a:rPr lang="ru-RU" dirty="0"/>
            </a:br>
            <a:endParaRPr lang="ru-RU" dirty="0"/>
          </a:p>
        </p:txBody>
      </p:sp>
    </p:spTree>
    <p:extLst>
      <p:ext uri="{BB962C8B-B14F-4D97-AF65-F5344CB8AC3E}">
        <p14:creationId xmlns:p14="http://schemas.microsoft.com/office/powerpoint/2010/main" val="1876235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92500" lnSpcReduction="20000"/>
          </a:bodyPr>
          <a:lstStyle/>
          <a:p>
            <a:r>
              <a:rPr lang="ru-RU" b="1" dirty="0"/>
              <a:t>3 абзац</a:t>
            </a:r>
            <a:r>
              <a:rPr lang="ru-RU" dirty="0"/>
              <a:t/>
            </a:r>
            <a:br>
              <a:rPr lang="ru-RU" dirty="0"/>
            </a:br>
            <a:r>
              <a:rPr lang="ru-RU" dirty="0"/>
              <a:t>2-ой пример-иллюстрация с указанием и пояснением.</a:t>
            </a:r>
            <a:br>
              <a:rPr lang="ru-RU" dirty="0"/>
            </a:br>
            <a:r>
              <a:rPr lang="ru-RU" dirty="0"/>
              <a:t/>
            </a:r>
            <a:br>
              <a:rPr lang="ru-RU" dirty="0"/>
            </a:br>
            <a:r>
              <a:rPr lang="ru-RU" dirty="0"/>
              <a:t>* Для того чтобы читатель разобрался в чувствах (мыслях, ощущениях и т.п.) героя, автор отмечает, что… + пояснение +мини-вывод</a:t>
            </a:r>
            <a:br>
              <a:rPr lang="ru-RU" dirty="0"/>
            </a:br>
            <a:r>
              <a:rPr lang="ru-RU" dirty="0"/>
              <a:t/>
            </a:r>
            <a:br>
              <a:rPr lang="ru-RU" dirty="0"/>
            </a:br>
            <a:r>
              <a:rPr lang="ru-RU" dirty="0"/>
              <a:t>* В предложении № … писатель отмечает ( замечает и т.д.), что…+ пояснение +мини-вывод …Автор уверен, что…</a:t>
            </a:r>
          </a:p>
        </p:txBody>
      </p:sp>
    </p:spTree>
    <p:extLst>
      <p:ext uri="{BB962C8B-B14F-4D97-AF65-F5344CB8AC3E}">
        <p14:creationId xmlns:p14="http://schemas.microsoft.com/office/powerpoint/2010/main" val="32606939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20000"/>
          </a:bodyPr>
          <a:lstStyle/>
          <a:p>
            <a:r>
              <a:rPr lang="ru-RU" b="1" dirty="0"/>
              <a:t>Пояснение</a:t>
            </a:r>
            <a:r>
              <a:rPr lang="ru-RU" dirty="0"/>
              <a:t> к примерам (публицистический текст)</a:t>
            </a:r>
            <a:br>
              <a:rPr lang="ru-RU" dirty="0"/>
            </a:br>
            <a:r>
              <a:rPr lang="ru-RU" dirty="0"/>
              <a:t/>
            </a:r>
            <a:br>
              <a:rPr lang="ru-RU" dirty="0"/>
            </a:br>
            <a:r>
              <a:rPr lang="ru-RU" dirty="0"/>
              <a:t>*Писатель хочет сказать, что…</a:t>
            </a:r>
            <a:br>
              <a:rPr lang="ru-RU" dirty="0"/>
            </a:br>
            <a:r>
              <a:rPr lang="ru-RU" dirty="0"/>
              <a:t>* Этот пример показывает, что…</a:t>
            </a:r>
            <a:br>
              <a:rPr lang="ru-RU" dirty="0"/>
            </a:br>
            <a:r>
              <a:rPr lang="ru-RU" dirty="0"/>
              <a:t>* Смысл этого высказывания в том, что…</a:t>
            </a:r>
            <a:br>
              <a:rPr lang="ru-RU" dirty="0"/>
            </a:br>
            <a:r>
              <a:rPr lang="ru-RU" dirty="0"/>
              <a:t>* Эти слова убедительно доказывают, что...</a:t>
            </a:r>
            <a:br>
              <a:rPr lang="ru-RU" dirty="0"/>
            </a:br>
            <a:r>
              <a:rPr lang="ru-RU" dirty="0"/>
              <a:t>* Я думаю, этим примером автор хотел показать…</a:t>
            </a:r>
            <a:br>
              <a:rPr lang="ru-RU" dirty="0"/>
            </a:br>
            <a:r>
              <a:rPr lang="ru-RU" dirty="0"/>
              <a:t>* Приведённые слова содержат глубокий смысл…</a:t>
            </a:r>
          </a:p>
          <a:p>
            <a:endParaRPr lang="ru-RU" dirty="0"/>
          </a:p>
        </p:txBody>
      </p:sp>
    </p:spTree>
    <p:extLst>
      <p:ext uri="{BB962C8B-B14F-4D97-AF65-F5344CB8AC3E}">
        <p14:creationId xmlns:p14="http://schemas.microsoft.com/office/powerpoint/2010/main" val="3975280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332656"/>
            <a:ext cx="8229600" cy="5577483"/>
          </a:xfrm>
        </p:spPr>
        <p:txBody>
          <a:bodyPr>
            <a:noAutofit/>
          </a:bodyPr>
          <a:lstStyle/>
          <a:p>
            <a:r>
              <a:rPr lang="ru-RU" sz="1600" b="1" dirty="0"/>
              <a:t>4 абзац</a:t>
            </a:r>
            <a:r>
              <a:rPr lang="ru-RU" sz="1600" dirty="0"/>
              <a:t/>
            </a:r>
            <a:br>
              <a:rPr lang="ru-RU" sz="1600" dirty="0"/>
            </a:br>
            <a:r>
              <a:rPr lang="ru-RU" sz="1600" dirty="0"/>
              <a:t>Указать и проанализировать смысловую связь между примерами .</a:t>
            </a:r>
            <a:br>
              <a:rPr lang="ru-RU" sz="1600" dirty="0"/>
            </a:br>
            <a:r>
              <a:rPr lang="ru-RU" sz="1600" dirty="0"/>
              <a:t/>
            </a:r>
            <a:br>
              <a:rPr lang="ru-RU" sz="1600" dirty="0"/>
            </a:br>
            <a:r>
              <a:rPr lang="ru-RU" sz="1600" dirty="0"/>
              <a:t>1. Объяснение</a:t>
            </a:r>
            <a:br>
              <a:rPr lang="ru-RU" sz="1600" dirty="0"/>
            </a:br>
            <a:r>
              <a:rPr lang="ru-RU" sz="1600" dirty="0"/>
              <a:t>* Оба примера из текста объясняют важную мысль автора : (написать какую мысль…)</a:t>
            </a:r>
            <a:br>
              <a:rPr lang="ru-RU" sz="1600" dirty="0"/>
            </a:br>
            <a:r>
              <a:rPr lang="ru-RU" sz="1600" dirty="0"/>
              <a:t>* Размышляя над проблемой, автор хочет объяснить…</a:t>
            </a:r>
            <a:br>
              <a:rPr lang="ru-RU" sz="1600" dirty="0"/>
            </a:br>
            <a:r>
              <a:rPr lang="ru-RU" sz="1600" dirty="0"/>
              <a:t>* С помощью этих примеров автор объясняет, как (зачем, почему и т.д.)…</a:t>
            </a:r>
            <a:br>
              <a:rPr lang="ru-RU" sz="1600" dirty="0"/>
            </a:br>
            <a:r>
              <a:rPr lang="ru-RU" sz="1600" dirty="0"/>
              <a:t>* Приведённые примеры позволяют автору объяснить…</a:t>
            </a:r>
            <a:br>
              <a:rPr lang="ru-RU" sz="1600" dirty="0"/>
            </a:br>
            <a:r>
              <a:rPr lang="ru-RU" sz="1600" dirty="0"/>
              <a:t/>
            </a:r>
            <a:br>
              <a:rPr lang="ru-RU" sz="1600" dirty="0"/>
            </a:br>
            <a:r>
              <a:rPr lang="ru-RU" sz="1600" dirty="0"/>
              <a:t>2. Противопоставление</a:t>
            </a:r>
            <a:br>
              <a:rPr lang="ru-RU" sz="1600" dirty="0"/>
            </a:br>
            <a:r>
              <a:rPr lang="ru-RU" sz="1600" dirty="0"/>
              <a:t>* Автор противопоставляет данные примеры, чтобы показать…</a:t>
            </a:r>
            <a:br>
              <a:rPr lang="ru-RU" sz="1600" dirty="0"/>
            </a:br>
            <a:r>
              <a:rPr lang="ru-RU" sz="1600" dirty="0"/>
              <a:t>* Противопоставляя эти примеры (поступки героев и т.п.), автор хочет подчеркнуть…</a:t>
            </a:r>
            <a:br>
              <a:rPr lang="ru-RU" sz="1600" dirty="0"/>
            </a:br>
            <a:r>
              <a:rPr lang="ru-RU" sz="1600" dirty="0"/>
              <a:t>* С помощью противопоставления автор показывает разные стороны…</a:t>
            </a:r>
            <a:br>
              <a:rPr lang="ru-RU" sz="1600" dirty="0"/>
            </a:br>
            <a:r>
              <a:rPr lang="ru-RU" sz="1600" dirty="0"/>
              <a:t>* Благодаря антитезе мы видим различные точки зрения на…, что делает рассуждение более объективным и убедительным.</a:t>
            </a:r>
            <a:br>
              <a:rPr lang="ru-RU" sz="1600" dirty="0"/>
            </a:br>
            <a:r>
              <a:rPr lang="ru-RU" sz="1600" dirty="0"/>
              <a:t>* Один пример противопоставлен другому, но оба они иллюстрируют важную мысль автора: написать какую…</a:t>
            </a:r>
            <a:br>
              <a:rPr lang="ru-RU" sz="1600" dirty="0"/>
            </a:br>
            <a:r>
              <a:rPr lang="ru-RU" sz="1600" dirty="0"/>
              <a:t/>
            </a:r>
            <a:br>
              <a:rPr lang="ru-RU" sz="1600" dirty="0"/>
            </a:br>
            <a:r>
              <a:rPr lang="ru-RU" sz="1600" dirty="0"/>
              <a:t>3. Сравнение</a:t>
            </a:r>
            <a:br>
              <a:rPr lang="ru-RU" sz="1600" dirty="0"/>
            </a:br>
            <a:r>
              <a:rPr lang="ru-RU" sz="1600" dirty="0"/>
              <a:t>* Писатель сравнивает…+ какие качества героев выявляются в сравнении…</a:t>
            </a:r>
            <a:br>
              <a:rPr lang="ru-RU" sz="1600" dirty="0"/>
            </a:br>
            <a:r>
              <a:rPr lang="ru-RU" sz="1600" dirty="0"/>
              <a:t>* Сравнивая этих героев, мы видим…</a:t>
            </a:r>
            <a:br>
              <a:rPr lang="ru-RU" sz="1600" dirty="0"/>
            </a:br>
            <a:r>
              <a:rPr lang="ru-RU" sz="1600" dirty="0"/>
              <a:t>* Благодаря сравнению писатель выделяет лучшие стороны…</a:t>
            </a:r>
            <a:br>
              <a:rPr lang="ru-RU" sz="1600" dirty="0"/>
            </a:br>
            <a:r>
              <a:rPr lang="ru-RU" sz="1600" dirty="0"/>
              <a:t>* Сопоставляя различные точки зрения на интересующий его вопрос, автор показывает…</a:t>
            </a:r>
            <a:br>
              <a:rPr lang="ru-RU" sz="1600" dirty="0"/>
            </a:br>
            <a:r>
              <a:rPr lang="ru-RU" sz="1600" dirty="0"/>
              <a:t>* Сопоставление этих примеров позволяет автору показать сложность (неоднозначность) ситуации…</a:t>
            </a:r>
          </a:p>
        </p:txBody>
      </p:sp>
    </p:spTree>
    <p:extLst>
      <p:ext uri="{BB962C8B-B14F-4D97-AF65-F5344CB8AC3E}">
        <p14:creationId xmlns:p14="http://schemas.microsoft.com/office/powerpoint/2010/main" val="10898285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normAutofit fontScale="85000" lnSpcReduction="20000"/>
          </a:bodyPr>
          <a:lstStyle/>
          <a:p>
            <a:r>
              <a:rPr lang="ru-RU" b="1" dirty="0"/>
              <a:t>5 абзац</a:t>
            </a:r>
            <a:r>
              <a:rPr lang="ru-RU" dirty="0"/>
              <a:t/>
            </a:r>
            <a:br>
              <a:rPr lang="ru-RU" dirty="0"/>
            </a:br>
            <a:r>
              <a:rPr lang="ru-RU" dirty="0"/>
              <a:t>Отражение позиции автора ( рассказчика). 1 балл</a:t>
            </a:r>
            <a:br>
              <a:rPr lang="ru-RU" dirty="0"/>
            </a:br>
            <a:r>
              <a:rPr lang="ru-RU" dirty="0"/>
              <a:t/>
            </a:r>
            <a:br>
              <a:rPr lang="ru-RU" dirty="0"/>
            </a:br>
            <a:r>
              <a:rPr lang="ru-RU" dirty="0"/>
              <a:t>В художественном тексте авторская позиция выражена косвенно (не прямо)</a:t>
            </a:r>
            <a:br>
              <a:rPr lang="ru-RU" dirty="0"/>
            </a:br>
            <a:r>
              <a:rPr lang="ru-RU" dirty="0"/>
              <a:t>* Писатель не выражает прямо свою позицию, но подводит читателя к мысли о том, что…</a:t>
            </a:r>
            <a:br>
              <a:rPr lang="ru-RU" dirty="0"/>
            </a:br>
            <a:r>
              <a:rPr lang="ru-RU" dirty="0"/>
              <a:t/>
            </a:r>
            <a:br>
              <a:rPr lang="ru-RU" dirty="0"/>
            </a:br>
            <a:r>
              <a:rPr lang="ru-RU" dirty="0"/>
              <a:t>В публицистическом тексте позиция автора выражена чётко и ясно</a:t>
            </a:r>
            <a:br>
              <a:rPr lang="ru-RU" dirty="0"/>
            </a:br>
            <a:r>
              <a:rPr lang="ru-RU" dirty="0"/>
              <a:t>* Позиция автора чётко выражена. Он убеждён, что…</a:t>
            </a:r>
          </a:p>
        </p:txBody>
      </p:sp>
    </p:spTree>
    <p:extLst>
      <p:ext uri="{BB962C8B-B14F-4D97-AF65-F5344CB8AC3E}">
        <p14:creationId xmlns:p14="http://schemas.microsoft.com/office/powerpoint/2010/main" val="2862257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92500" lnSpcReduction="10000"/>
          </a:bodyPr>
          <a:lstStyle/>
          <a:p>
            <a:r>
              <a:rPr lang="ru-RU" b="1" dirty="0"/>
              <a:t>6 абзац</a:t>
            </a:r>
            <a:r>
              <a:rPr lang="ru-RU" dirty="0"/>
              <a:t/>
            </a:r>
            <a:br>
              <a:rPr lang="ru-RU" dirty="0"/>
            </a:br>
            <a:r>
              <a:rPr lang="ru-RU" dirty="0"/>
              <a:t>Сформулировать и обосновать своё отношение к позиции автора по проблеме текста.1 балл (Ответ на вопрос: почему я согласен/не согласен с позицией автора)</a:t>
            </a:r>
            <a:br>
              <a:rPr lang="ru-RU" dirty="0"/>
            </a:br>
            <a:r>
              <a:rPr lang="ru-RU" dirty="0"/>
              <a:t/>
            </a:r>
            <a:br>
              <a:rPr lang="ru-RU" dirty="0"/>
            </a:br>
            <a:r>
              <a:rPr lang="ru-RU" dirty="0"/>
              <a:t>* Я полностью согласен с автором и считаю, что…(обоснование).</a:t>
            </a:r>
            <a:br>
              <a:rPr lang="ru-RU" dirty="0"/>
            </a:br>
            <a:r>
              <a:rPr lang="ru-RU" dirty="0"/>
              <a:t>(Даже соглашаясь с автором, сформулируйте свою позицию иными фразами).</a:t>
            </a:r>
          </a:p>
        </p:txBody>
      </p:sp>
    </p:spTree>
    <p:extLst>
      <p:ext uri="{BB962C8B-B14F-4D97-AF65-F5344CB8AC3E}">
        <p14:creationId xmlns:p14="http://schemas.microsoft.com/office/powerpoint/2010/main" val="372419331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248</TotalTime>
  <Words>2035</Words>
  <Application>Microsoft Office PowerPoint</Application>
  <PresentationFormat>Экран (4:3)</PresentationFormat>
  <Paragraphs>71</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Подготовка к написанию сочинения ЕГЭ</vt:lpstr>
      <vt:lpstr>План сочинения ЕГЭ</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План сочинения ЕГЭ</dc:title>
  <dc:creator>Админ</dc:creator>
  <cp:lastModifiedBy>Админ</cp:lastModifiedBy>
  <cp:revision>5</cp:revision>
  <dcterms:created xsi:type="dcterms:W3CDTF">2023-09-27T11:00:36Z</dcterms:created>
  <dcterms:modified xsi:type="dcterms:W3CDTF">2023-10-01T16:01:42Z</dcterms:modified>
</cp:coreProperties>
</file>