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5" r:id="rId9"/>
    <p:sldId id="263" r:id="rId10"/>
    <p:sldId id="264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16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6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425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008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3419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92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655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257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418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9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3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562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81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17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408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0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9CF5C-54D0-44D4-B54A-F00F5CE03AE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308CC3-6B39-40EE-9863-2A3E7DFBA1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73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latin typeface="Anime Ace v05" panose="02050604050505020204" pitchFamily="18" charset="0"/>
              </a:rPr>
              <a:t>Пластилинография и её роль в развитии младших школьников </a:t>
            </a:r>
            <a:endParaRPr lang="ru-RU" sz="4800" dirty="0">
              <a:latin typeface="Anime Ace v05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21236" y="4461164"/>
            <a:ext cx="4396509" cy="1764144"/>
          </a:xfrm>
        </p:spPr>
        <p:txBody>
          <a:bodyPr>
            <a:normAutofit/>
          </a:bodyPr>
          <a:lstStyle/>
          <a:p>
            <a:r>
              <a:rPr lang="ru-RU" dirty="0" smtClean="0"/>
              <a:t>Педагог дополнительного образования</a:t>
            </a:r>
          </a:p>
          <a:p>
            <a:r>
              <a:rPr lang="ru-RU" dirty="0" smtClean="0"/>
              <a:t>МАУДО «ЦВР «Подросток»</a:t>
            </a:r>
          </a:p>
          <a:p>
            <a:r>
              <a:rPr lang="ru-RU" dirty="0" err="1" smtClean="0"/>
              <a:t>Лайкина</a:t>
            </a:r>
            <a:r>
              <a:rPr lang="ru-RU" dirty="0" smtClean="0"/>
              <a:t> Галина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15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6" b="7038"/>
          <a:stretch/>
        </p:blipFill>
        <p:spPr>
          <a:xfrm>
            <a:off x="6266392" y="686169"/>
            <a:ext cx="4940277" cy="54467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8588" r="2095" b="13298"/>
          <a:stretch/>
        </p:blipFill>
        <p:spPr>
          <a:xfrm>
            <a:off x="856673" y="686169"/>
            <a:ext cx="5033570" cy="544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t="10977" r="3609" b="13882"/>
          <a:stretch/>
        </p:blipFill>
        <p:spPr>
          <a:xfrm>
            <a:off x="6446602" y="676923"/>
            <a:ext cx="5209689" cy="56055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8722" b="12759"/>
          <a:stretch/>
        </p:blipFill>
        <p:spPr>
          <a:xfrm>
            <a:off x="720435" y="676924"/>
            <a:ext cx="5246255" cy="560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3" y="365126"/>
            <a:ext cx="5975928" cy="1389783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nime Ace v05" panose="02050604050505020204" pitchFamily="18" charset="0"/>
              </a:rPr>
              <a:t>Прорабатываем детали.</a:t>
            </a:r>
            <a:br>
              <a:rPr lang="ru-RU" sz="2800" dirty="0" smtClean="0">
                <a:latin typeface="Anime Ace v05" panose="02050604050505020204" pitchFamily="18" charset="0"/>
              </a:rPr>
            </a:br>
            <a:r>
              <a:rPr lang="ru-RU" sz="2800" dirty="0" smtClean="0">
                <a:latin typeface="Anime Ace v05" panose="02050604050505020204" pitchFamily="18" charset="0"/>
              </a:rPr>
              <a:t>Оформляем в рамку.</a:t>
            </a:r>
            <a:endParaRPr lang="ru-RU" sz="2800" dirty="0">
              <a:latin typeface="Anime Ace v05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4"/>
          <a:stretch/>
        </p:blipFill>
        <p:spPr>
          <a:xfrm>
            <a:off x="1530927" y="1976582"/>
            <a:ext cx="3806511" cy="42949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47" y="286312"/>
            <a:ext cx="4721052" cy="627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3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615545" cy="780184"/>
          </a:xfrm>
        </p:spPr>
        <p:txBody>
          <a:bodyPr/>
          <a:lstStyle/>
          <a:p>
            <a:pPr algn="ctr"/>
            <a:r>
              <a:rPr lang="ru-RU" dirty="0" smtClean="0">
                <a:latin typeface="Anime Ace v05" panose="02050604050505020204" pitchFamily="18" charset="0"/>
              </a:rPr>
              <a:t>Работы детей</a:t>
            </a:r>
            <a:endParaRPr lang="ru-RU" dirty="0">
              <a:latin typeface="Anime Ace v05" panose="02050604050505020204" pitchFamily="18" charset="0"/>
            </a:endParaRPr>
          </a:p>
        </p:txBody>
      </p:sp>
      <p:pic>
        <p:nvPicPr>
          <p:cNvPr id="1026" name="Picture 2" descr="https://sun9-10.userapi.com/impg/R655Q6q7v_Q_W6dSy7ZCnzmqCPhNdbSOkKclHw/kghO8wqh6uM.jpg?size=1626x2160&amp;quality=95&amp;sign=3658d40a552669d66df0b8d5b32218e1&amp;type=albu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" r="4903"/>
          <a:stretch/>
        </p:blipFill>
        <p:spPr bwMode="auto">
          <a:xfrm>
            <a:off x="554181" y="1334322"/>
            <a:ext cx="3391995" cy="502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7.userapi.com/impg/y5E2u0WkXN8_5Ag5ao8a3GuUbYBmZWRq8aPbZg/qx596UpWIA8.jpg?size=1626x2160&amp;quality=95&amp;sign=963f9c0067f2b09e78db7041bf3b2f1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1334321"/>
            <a:ext cx="3770745" cy="500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6.userapi.com/impg/68QwZ2xnfENUUT_Fj1Kiift6Ju_9a9htn6HwMg/QuVYOFrdiG8.jpg?size=1626x2160&amp;quality=95&amp;sign=73c8b65d1ec82acce4a7af2f9c4468a4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" r="8934" b="1542"/>
          <a:stretch/>
        </p:blipFill>
        <p:spPr bwMode="auto">
          <a:xfrm>
            <a:off x="8035636" y="494139"/>
            <a:ext cx="3980873" cy="584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79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16.userapi.com/impg/LT9tO01VFgarbVdf8EVli1i8nBWFkQuDdjidww/Is_R12WGZpo.jpg?size=1626x2160&amp;quality=95&amp;sign=ffb37cb5327a28db24d2b8998701fb63&amp;type=album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6"/>
          <a:stretch/>
        </p:blipFill>
        <p:spPr bwMode="auto">
          <a:xfrm>
            <a:off x="385617" y="311785"/>
            <a:ext cx="3583040" cy="487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39.userapi.com/impg/gQciTre3yCbDHJxJnKkmqqlLhdTd0562_ykGVw/j2za7UcpdKw.jpg?size=1626x2160&amp;quality=95&amp;sign=febf7bd0faa6529156236b3f45175ff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030" y="1087639"/>
            <a:ext cx="3669868" cy="487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1271" y="1678766"/>
            <a:ext cx="3674450" cy="48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7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latin typeface="Bahnschrift Condensed" panose="020B0502040204020203" pitchFamily="34" charset="0"/>
              </a:rPr>
              <a:t>ПЛАСТИЛИНОГРАФИЯ</a:t>
            </a:r>
            <a:r>
              <a:rPr lang="ru-RU" dirty="0" smtClean="0">
                <a:latin typeface="Bahnschrift Condensed" panose="020B0502040204020203" pitchFamily="34" charset="0"/>
              </a:rPr>
              <a:t> - </a:t>
            </a:r>
            <a:endParaRPr lang="ru-RU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Bahnschrift Condensed" panose="020B0502040204020203" pitchFamily="34" charset="0"/>
              </a:rPr>
              <a:t>представляет </a:t>
            </a:r>
            <a:r>
              <a:rPr lang="ru-RU" sz="4000" dirty="0">
                <a:latin typeface="Bahnschrift Condensed" panose="020B0502040204020203" pitchFamily="34" charset="0"/>
              </a:rPr>
              <a:t>собой создание лепных картин с изображением более или менее выпуклых, </a:t>
            </a:r>
            <a:r>
              <a:rPr lang="ru-RU" sz="4000" dirty="0" err="1">
                <a:latin typeface="Bahnschrift Condensed" panose="020B0502040204020203" pitchFamily="34" charset="0"/>
              </a:rPr>
              <a:t>полуобъёмных</a:t>
            </a:r>
            <a:r>
              <a:rPr lang="ru-RU" sz="4000" dirty="0">
                <a:latin typeface="Bahnschrift Condensed" panose="020B0502040204020203" pitchFamily="34" charset="0"/>
              </a:rPr>
              <a:t> объектов на горизонтальной поверхности. Основной материал — пластилин. </a:t>
            </a:r>
          </a:p>
        </p:txBody>
      </p:sp>
    </p:spTree>
    <p:extLst>
      <p:ext uri="{BB962C8B-B14F-4D97-AF65-F5344CB8AC3E}">
        <p14:creationId xmlns:p14="http://schemas.microsoft.com/office/powerpoint/2010/main" val="408328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Bahnschrift Condensed" panose="020B0502040204020203" pitchFamily="34" charset="0"/>
              </a:rPr>
              <a:t>ЧТО ТАКОЕ ПЛАСТИЛИНОГРАФИЯ?</a:t>
            </a:r>
            <a:endParaRPr lang="ru-RU" sz="48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Bahnschrift Condensed" panose="020B0502040204020203" pitchFamily="34" charset="0"/>
              </a:rPr>
              <a:t>Пластилинография — это нетрадиционная техника лепки, которая выражается в </a:t>
            </a:r>
            <a:r>
              <a:rPr lang="ru-RU" sz="3200" i="1" dirty="0">
                <a:latin typeface="Bahnschrift Condensed" panose="020B0502040204020203" pitchFamily="34" charset="0"/>
              </a:rPr>
              <a:t>«рисовании»</a:t>
            </a:r>
            <a:r>
              <a:rPr lang="ru-RU" sz="3200" dirty="0">
                <a:latin typeface="Bahnschrift Condensed" panose="020B0502040204020203" pitchFamily="34" charset="0"/>
              </a:rPr>
              <a:t> пластилином более или менее выпуклых по объёму </a:t>
            </a:r>
            <a:r>
              <a:rPr lang="ru-RU" sz="3200" i="1" dirty="0">
                <a:latin typeface="Bahnschrift Condensed" panose="020B0502040204020203" pitchFamily="34" charset="0"/>
              </a:rPr>
              <a:t>(барельефных)</a:t>
            </a:r>
            <a:r>
              <a:rPr lang="ru-RU" sz="3200" dirty="0">
                <a:latin typeface="Bahnschrift Condensed" panose="020B0502040204020203" pitchFamily="34" charset="0"/>
              </a:rPr>
              <a:t>изображений на горизонтальной поверхности.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84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Bahnschrift Condensed" panose="020B0502040204020203" pitchFamily="34" charset="0"/>
              </a:rPr>
              <a:t>Чем полезны занятия </a:t>
            </a:r>
            <a:r>
              <a:rPr lang="ru-RU" sz="4400" dirty="0" err="1" smtClean="0">
                <a:latin typeface="Bahnschrift Condensed" panose="020B0502040204020203" pitchFamily="34" charset="0"/>
              </a:rPr>
              <a:t>пластилинографией</a:t>
            </a:r>
            <a:r>
              <a:rPr lang="ru-RU" sz="4400" dirty="0" smtClean="0">
                <a:latin typeface="Bahnschrift Condensed" panose="020B0502040204020203" pitchFamily="34" charset="0"/>
              </a:rPr>
              <a:t>?</a:t>
            </a:r>
            <a:endParaRPr lang="ru-RU" sz="44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Bahnschrift Condensed" panose="020B0502040204020203" pitchFamily="34" charset="0"/>
              </a:rPr>
              <a:t>Занятия </a:t>
            </a:r>
            <a:r>
              <a:rPr lang="ru-RU" sz="2800" dirty="0" err="1" smtClean="0">
                <a:latin typeface="Bahnschrift Condensed" panose="020B0502040204020203" pitchFamily="34" charset="0"/>
              </a:rPr>
              <a:t>пластилинографией</a:t>
            </a:r>
            <a:r>
              <a:rPr lang="ru-RU" sz="2800" dirty="0" smtClean="0">
                <a:latin typeface="Bahnschrift Condensed" panose="020B0502040204020203" pitchFamily="34" charset="0"/>
              </a:rPr>
              <a:t> способствуют развитию таких психических процессов, </a:t>
            </a:r>
            <a:r>
              <a:rPr lang="ru-RU" sz="2800" u="sng" dirty="0" smtClean="0">
                <a:latin typeface="Bahnschrift Condensed" panose="020B0502040204020203" pitchFamily="34" charset="0"/>
              </a:rPr>
              <a:t>как</a:t>
            </a:r>
            <a:r>
              <a:rPr lang="ru-RU" sz="2800" dirty="0" smtClean="0">
                <a:latin typeface="Bahnschrift Condensed" panose="020B0502040204020203" pitchFamily="34" charset="0"/>
              </a:rPr>
              <a:t>: внимание, память, мышление; способствуют развитию восприятия, пространственной ориентации, сенсомоторной координации детей, то есть тех школьно-значимых функций, которые необходимы для успешного обучения в школе.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8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Bahnschrift Condensed" panose="020B0502040204020203" pitchFamily="34" charset="0"/>
              </a:rPr>
              <a:t>Развиваем умелость рук</a:t>
            </a:r>
            <a:endParaRPr lang="ru-RU" sz="54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Bahnschrift Condensed" panose="020B0502040204020203" pitchFamily="34" charset="0"/>
              </a:rPr>
              <a:t>Занимаясь </a:t>
            </a:r>
            <a:r>
              <a:rPr lang="ru-RU" sz="3600" dirty="0" err="1" smtClean="0">
                <a:latin typeface="Bahnschrift Condensed" panose="020B0502040204020203" pitchFamily="34" charset="0"/>
              </a:rPr>
              <a:t>пластилинографией</a:t>
            </a:r>
            <a:r>
              <a:rPr lang="ru-RU" sz="3600" dirty="0" smtClean="0">
                <a:latin typeface="Bahnschrift Condensed" panose="020B0502040204020203" pitchFamily="34" charset="0"/>
              </a:rPr>
              <a:t>, у ребёнка развивается умелость рук, укрепляется сила рук, движения обеих рук становятся более согласованными, а движения пальцев дифференцируются, ребёнок подготавливает руку к освоению такого сложного навыка, как письмо.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8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Bahnschrift Condensed" panose="020B0502040204020203" pitchFamily="34" charset="0"/>
              </a:rPr>
              <a:t>Основной материал и инструменты</a:t>
            </a:r>
            <a:endParaRPr lang="ru-RU" sz="48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Bahnschrift Condensed" panose="020B0502040204020203" pitchFamily="34" charset="0"/>
              </a:rPr>
              <a:t>Основной материал — пластилин, а основным инструментом в </a:t>
            </a:r>
            <a:r>
              <a:rPr lang="ru-RU" sz="3200" dirty="0" err="1" smtClean="0">
                <a:latin typeface="Bahnschrift Condensed" panose="020B0502040204020203" pitchFamily="34" charset="0"/>
              </a:rPr>
              <a:t>пластилинографии</a:t>
            </a:r>
            <a:r>
              <a:rPr lang="ru-RU" sz="3200" dirty="0" smtClean="0">
                <a:latin typeface="Bahnschrift Condensed" panose="020B0502040204020203" pitchFamily="34" charset="0"/>
              </a:rPr>
              <a:t> является рука (вернее, обе руки, следовательно, уровень умения зависит от владения собственными руками.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7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Bahnschrift Condensed" panose="020B0502040204020203" pitchFamily="34" charset="0"/>
              </a:rPr>
              <a:t>Комбинированные техники</a:t>
            </a:r>
            <a:endParaRPr lang="ru-RU" sz="48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Bahnschrift Condensed" panose="020B0502040204020203" pitchFamily="34" charset="0"/>
              </a:rPr>
              <a:t>Возможно использование комбинированных техник. Например, декорирование поверхности бисером, семенами растений, природным материалом. В некоторых случаях в технике </a:t>
            </a:r>
            <a:r>
              <a:rPr lang="ru-RU" sz="3200" dirty="0" err="1" smtClean="0">
                <a:latin typeface="Bahnschrift Condensed" panose="020B0502040204020203" pitchFamily="34" charset="0"/>
              </a:rPr>
              <a:t>пластилинографии</a:t>
            </a:r>
            <a:r>
              <a:rPr lang="ru-RU" sz="3200" dirty="0" smtClean="0">
                <a:latin typeface="Bahnschrift Condensed" panose="020B0502040204020203" pitchFamily="34" charset="0"/>
              </a:rPr>
              <a:t> производится модификация изделия, что приводит к созданию оригинальных произведений.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6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Bahnschrift Condensed" panose="020B0502040204020203" pitchFamily="34" charset="0"/>
              </a:rPr>
              <a:t>Роль </a:t>
            </a:r>
            <a:r>
              <a:rPr lang="ru-RU" sz="4400" dirty="0" err="1" smtClean="0">
                <a:latin typeface="Bahnschrift Condensed" panose="020B0502040204020203" pitchFamily="34" charset="0"/>
              </a:rPr>
              <a:t>пластилинографии</a:t>
            </a:r>
            <a:r>
              <a:rPr lang="ru-RU" sz="4400" dirty="0" smtClean="0">
                <a:latin typeface="Bahnschrift Condensed" panose="020B0502040204020203" pitchFamily="34" charset="0"/>
              </a:rPr>
              <a:t> в развитии ребенка</a:t>
            </a:r>
            <a:endParaRPr lang="ru-RU" sz="4400" dirty="0">
              <a:latin typeface="Bahnschrift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Bahnschrift Condensed" panose="020B0502040204020203" pitchFamily="34" charset="0"/>
              </a:rPr>
              <a:t>Таким образом, </a:t>
            </a:r>
            <a:r>
              <a:rPr lang="ru-RU" sz="3200" dirty="0" err="1" smtClean="0">
                <a:latin typeface="Bahnschrift Condensed" panose="020B0502040204020203" pitchFamily="34" charset="0"/>
              </a:rPr>
              <a:t>пластилинография</a:t>
            </a:r>
            <a:r>
              <a:rPr lang="ru-RU" sz="3200" dirty="0" smtClean="0">
                <a:latin typeface="Bahnschrift Condensed" panose="020B0502040204020203" pitchFamily="34" charset="0"/>
              </a:rPr>
              <a:t> – это универсальный метод развития эстетического вкуса, мелкой моторики пальцев, творческих способностей дошкольников и школьников любого возраста.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4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171545" cy="134360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nime Ace v05" panose="02050604050505020204" pitchFamily="18" charset="0"/>
              </a:rPr>
              <a:t>Пример поэтапного выполнения рисунка пластилином «Лис»</a:t>
            </a:r>
            <a:endParaRPr lang="ru-RU" sz="3600" dirty="0">
              <a:latin typeface="Anime Ace v05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5" t="9061" r="1265" b="7652"/>
          <a:stretch/>
        </p:blipFill>
        <p:spPr>
          <a:xfrm>
            <a:off x="5445782" y="1708728"/>
            <a:ext cx="4215369" cy="4664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" t="9398" r="1667" b="12387"/>
          <a:stretch/>
        </p:blipFill>
        <p:spPr>
          <a:xfrm>
            <a:off x="831162" y="1708727"/>
            <a:ext cx="4349607" cy="466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0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</TotalTime>
  <Words>103</Words>
  <Application>Microsoft Office PowerPoint</Application>
  <PresentationFormat>Широкоэкранный</PresentationFormat>
  <Paragraphs>21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Anime Ace v05</vt:lpstr>
      <vt:lpstr>Arial</vt:lpstr>
      <vt:lpstr>Bahnschrift Condensed</vt:lpstr>
      <vt:lpstr>Trebuchet MS</vt:lpstr>
      <vt:lpstr>Wingdings 3</vt:lpstr>
      <vt:lpstr>Аспект</vt:lpstr>
      <vt:lpstr>Пластилинография и её роль в развитии младших школьников </vt:lpstr>
      <vt:lpstr>ПЛАСТИЛИНОГРАФИЯ - </vt:lpstr>
      <vt:lpstr>ЧТО ТАКОЕ ПЛАСТИЛИНОГРАФИЯ?</vt:lpstr>
      <vt:lpstr>Чем полезны занятия пластилинографией?</vt:lpstr>
      <vt:lpstr>Развиваем умелость рук</vt:lpstr>
      <vt:lpstr>Основной материал и инструменты</vt:lpstr>
      <vt:lpstr>Комбинированные техники</vt:lpstr>
      <vt:lpstr>Роль пластилинографии в развитии ребенка</vt:lpstr>
      <vt:lpstr>Пример поэтапного выполнения рисунка пластилином «Лис»</vt:lpstr>
      <vt:lpstr>Презентация PowerPoint</vt:lpstr>
      <vt:lpstr>Презентация PowerPoint</vt:lpstr>
      <vt:lpstr>Прорабатываем детали. Оформляем в рамку.</vt:lpstr>
      <vt:lpstr>Работы детей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</cp:revision>
  <dcterms:created xsi:type="dcterms:W3CDTF">2023-10-01T17:20:38Z</dcterms:created>
  <dcterms:modified xsi:type="dcterms:W3CDTF">2023-10-01T18:04:39Z</dcterms:modified>
</cp:coreProperties>
</file>