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88" r:id="rId6"/>
    <p:sldId id="289" r:id="rId7"/>
    <p:sldId id="290" r:id="rId8"/>
    <p:sldId id="291" r:id="rId9"/>
    <p:sldId id="293" r:id="rId10"/>
    <p:sldId id="292" r:id="rId11"/>
    <p:sldId id="295" r:id="rId12"/>
    <p:sldId id="296" r:id="rId13"/>
    <p:sldId id="294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5274" autoAdjust="0"/>
  </p:normalViewPr>
  <p:slideViewPr>
    <p:cSldViewPr snapToGrid="0">
      <p:cViewPr>
        <p:scale>
          <a:sx n="25" d="100"/>
          <a:sy n="25" d="100"/>
        </p:scale>
        <p:origin x="1637" y="127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7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99C0B5D-4E46-44A2-B3A9-8F08BB7EAF87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1A870B3-3C66-4C8B-8C1B-442085D6B2E5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451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15641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603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99279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496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6860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18447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85634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64374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35489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EC3F51-DF49-434D-98C9-D1064078B321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1ED220-E1EA-4206-AD06-3D4D45DEC245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429C8F-84FB-48EE-B41A-2F7C664CF058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0D81DDF-860B-474C-8FE1-751F61194B2C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742051-FCDF-4397-A6CF-C9DFE16D5235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BFFEF9-8783-431A-AD7A-571702592C26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noProof="0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C1F78-B4EB-4D52-9039-522D820AF0D5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9437CE-B8E7-465B-8D2B-969C6F9258EC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44C150-AAD2-439F-BEC7-EF4511674BAA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EE1284-44AD-42A0-ABD3-C841AFACF520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2283F87-9C4C-4D39-A9DA-2C5823C95AAB}" type="datetime1">
              <a:rPr lang="ru-RU" noProof="0" smtClean="0"/>
              <a:t>01.10.2023</a:t>
            </a:fld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n-US" dirty="0">
                <a:latin typeface="Arial Rounded MT Bold" panose="020F0704030504030204" pitchFamily="34" charset="0"/>
              </a:rPr>
              <a:t>Ecosystem in a bottle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n-US" dirty="0"/>
              <a:t>How to make a pop bottle ecosystem?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op Bottle Ecosystem">
            <a:extLst>
              <a:ext uri="{FF2B5EF4-FFF2-40B4-BE49-F238E27FC236}">
                <a16:creationId xmlns:a16="http://schemas.microsoft.com/office/drawing/2014/main" id="{11A2CE83-82D3-4926-BFA8-FFCA0F215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68" y="590550"/>
            <a:ext cx="7620000" cy="626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D368C6-9B8A-2907-4111-CEC7E197190A}"/>
              </a:ext>
            </a:extLst>
          </p:cNvPr>
          <p:cNvSpPr txBox="1"/>
          <p:nvPr/>
        </p:nvSpPr>
        <p:spPr>
          <a:xfrm>
            <a:off x="5159540" y="491289"/>
            <a:ext cx="5139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We love our planet!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41701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513221" y="-161722"/>
            <a:ext cx="9133730" cy="1233424"/>
          </a:xfrm>
        </p:spPr>
        <p:txBody>
          <a:bodyPr rtlCol="0">
            <a:normAutofit/>
          </a:bodyPr>
          <a:lstStyle/>
          <a:p>
            <a:pPr rtl="0"/>
            <a:r>
              <a:rPr lang="en-US" sz="5400" dirty="0">
                <a:latin typeface="Arial Rounded MT Bold" panose="020F0704030504030204" pitchFamily="34" charset="0"/>
              </a:rPr>
              <a:t>Ecosystem</a:t>
            </a:r>
            <a:endParaRPr lang="ru-RU" sz="5400" dirty="0"/>
          </a:p>
        </p:txBody>
      </p:sp>
      <p:pic>
        <p:nvPicPr>
          <p:cNvPr id="1026" name="Picture 2" descr="Air Definition in Science">
            <a:extLst>
              <a:ext uri="{FF2B5EF4-FFF2-40B4-BE49-F238E27FC236}">
                <a16:creationId xmlns:a16="http://schemas.microsoft.com/office/drawing/2014/main" id="{10EF002F-5A4B-293F-92D5-5EE2687BF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1" y="1219199"/>
            <a:ext cx="2418347" cy="241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ater">
            <a:extLst>
              <a:ext uri="{FF2B5EF4-FFF2-40B4-BE49-F238E27FC236}">
                <a16:creationId xmlns:a16="http://schemas.microsoft.com/office/drawing/2014/main" id="{99E56001-2F24-08B6-B950-FEF86750C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244" y="1534730"/>
            <a:ext cx="3366277" cy="12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2">
            <a:extLst>
              <a:ext uri="{FF2B5EF4-FFF2-40B4-BE49-F238E27FC236}">
                <a16:creationId xmlns:a16="http://schemas.microsoft.com/office/drawing/2014/main" id="{FFE41FD8-4475-E647-BBB2-8F5830B623F1}"/>
              </a:ext>
            </a:extLst>
          </p:cNvPr>
          <p:cNvSpPr txBox="1">
            <a:spLocks/>
          </p:cNvSpPr>
          <p:nvPr/>
        </p:nvSpPr>
        <p:spPr>
          <a:xfrm>
            <a:off x="1273340" y="318049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latin typeface="Arial Rounded MT Bold" panose="020F0704030504030204" pitchFamily="34" charset="0"/>
              </a:rPr>
              <a:t>air</a:t>
            </a:r>
            <a:endParaRPr lang="ru-RU" sz="5400" dirty="0"/>
          </a:p>
        </p:txBody>
      </p:sp>
      <p:pic>
        <p:nvPicPr>
          <p:cNvPr id="1030" name="Picture 6" descr="Animals Vectors &amp; Illustrations for Free Download | Freepik">
            <a:extLst>
              <a:ext uri="{FF2B5EF4-FFF2-40B4-BE49-F238E27FC236}">
                <a16:creationId xmlns:a16="http://schemas.microsoft.com/office/drawing/2014/main" id="{E57A76C1-7DED-9D01-79E6-2CCDC0286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450" y="1277725"/>
            <a:ext cx="1953126" cy="195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2">
            <a:extLst>
              <a:ext uri="{FF2B5EF4-FFF2-40B4-BE49-F238E27FC236}">
                <a16:creationId xmlns:a16="http://schemas.microsoft.com/office/drawing/2014/main" id="{484BC57D-6610-79ED-71D7-FED4E6C32150}"/>
              </a:ext>
            </a:extLst>
          </p:cNvPr>
          <p:cNvSpPr txBox="1">
            <a:spLocks/>
          </p:cNvSpPr>
          <p:nvPr/>
        </p:nvSpPr>
        <p:spPr>
          <a:xfrm>
            <a:off x="3992919" y="2358716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latin typeface="Arial Rounded MT Bold" panose="020F0704030504030204" pitchFamily="34" charset="0"/>
              </a:rPr>
              <a:t>water</a:t>
            </a:r>
            <a:endParaRPr lang="ru-RU" sz="5400" dirty="0"/>
          </a:p>
        </p:txBody>
      </p:sp>
      <p:sp>
        <p:nvSpPr>
          <p:cNvPr id="8" name="Заголовок 12">
            <a:extLst>
              <a:ext uri="{FF2B5EF4-FFF2-40B4-BE49-F238E27FC236}">
                <a16:creationId xmlns:a16="http://schemas.microsoft.com/office/drawing/2014/main" id="{55014AAB-51B2-C538-7D23-81031B27AFAC}"/>
              </a:ext>
            </a:extLst>
          </p:cNvPr>
          <p:cNvSpPr txBox="1">
            <a:spLocks/>
          </p:cNvSpPr>
          <p:nvPr/>
        </p:nvSpPr>
        <p:spPr>
          <a:xfrm>
            <a:off x="6646079" y="3020834"/>
            <a:ext cx="2868013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latin typeface="Arial Rounded MT Bold" panose="020F0704030504030204" pitchFamily="34" charset="0"/>
              </a:rPr>
              <a:t>Plants and animals</a:t>
            </a:r>
            <a:endParaRPr lang="ru-RU" sz="5400" dirty="0">
              <a:latin typeface="Arial Rounded MT Bold" panose="020F0704030504030204" pitchFamily="34" charset="0"/>
            </a:endParaRPr>
          </a:p>
        </p:txBody>
      </p:sp>
      <p:pic>
        <p:nvPicPr>
          <p:cNvPr id="1034" name="Picture 10" descr="What Would Happen if Bacteria Were Removed from the Biosphere?">
            <a:extLst>
              <a:ext uri="{FF2B5EF4-FFF2-40B4-BE49-F238E27FC236}">
                <a16:creationId xmlns:a16="http://schemas.microsoft.com/office/drawing/2014/main" id="{8050E43B-EE81-555C-053F-35A79BBAA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401" y="1442228"/>
            <a:ext cx="2610268" cy="173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2">
            <a:extLst>
              <a:ext uri="{FF2B5EF4-FFF2-40B4-BE49-F238E27FC236}">
                <a16:creationId xmlns:a16="http://schemas.microsoft.com/office/drawing/2014/main" id="{2B900242-7AB9-6225-E73D-15A74922170E}"/>
              </a:ext>
            </a:extLst>
          </p:cNvPr>
          <p:cNvSpPr txBox="1">
            <a:spLocks/>
          </p:cNvSpPr>
          <p:nvPr/>
        </p:nvSpPr>
        <p:spPr>
          <a:xfrm>
            <a:off x="9304031" y="2799742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latin typeface="Arial Rounded MT Bold" panose="020F0704030504030204" pitchFamily="34" charset="0"/>
              </a:rPr>
              <a:t>bacteria</a:t>
            </a:r>
            <a:endParaRPr lang="ru-RU" sz="5400" dirty="0"/>
          </a:p>
        </p:txBody>
      </p:sp>
      <p:pic>
        <p:nvPicPr>
          <p:cNvPr id="1036" name="Picture 12" descr="10 Easy Soil Tests - How to Test Your Garden Soil">
            <a:extLst>
              <a:ext uri="{FF2B5EF4-FFF2-40B4-BE49-F238E27FC236}">
                <a16:creationId xmlns:a16="http://schemas.microsoft.com/office/drawing/2014/main" id="{CEE08B04-BCE7-73A0-4DEC-B689D5593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411" y="3897487"/>
            <a:ext cx="3465092" cy="173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2">
            <a:extLst>
              <a:ext uri="{FF2B5EF4-FFF2-40B4-BE49-F238E27FC236}">
                <a16:creationId xmlns:a16="http://schemas.microsoft.com/office/drawing/2014/main" id="{E9C28E3F-3705-82D9-CA30-BBE22CFFAA16}"/>
              </a:ext>
            </a:extLst>
          </p:cNvPr>
          <p:cNvSpPr txBox="1">
            <a:spLocks/>
          </p:cNvSpPr>
          <p:nvPr/>
        </p:nvSpPr>
        <p:spPr>
          <a:xfrm>
            <a:off x="3850422" y="5111682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latin typeface="Arial Rounded MT Bold" panose="020F0704030504030204" pitchFamily="34" charset="0"/>
              </a:rPr>
              <a:t>soil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40386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0143" y="-149307"/>
            <a:ext cx="9133730" cy="1233424"/>
          </a:xfrm>
        </p:spPr>
        <p:txBody>
          <a:bodyPr rtlCol="0"/>
          <a:lstStyle/>
          <a:p>
            <a:pPr rtl="0"/>
            <a:r>
              <a:rPr lang="en-US" dirty="0">
                <a:latin typeface="Arial Rounded MT Bold" panose="020F0704030504030204" pitchFamily="34" charset="0"/>
              </a:rPr>
              <a:t>Life is interconnected!</a:t>
            </a:r>
            <a:endParaRPr lang="ru-RU" dirty="0"/>
          </a:p>
        </p:txBody>
      </p:sp>
      <p:pic>
        <p:nvPicPr>
          <p:cNvPr id="5" name="Picture 2" descr="Air Definition in Science">
            <a:extLst>
              <a:ext uri="{FF2B5EF4-FFF2-40B4-BE49-F238E27FC236}">
                <a16:creationId xmlns:a16="http://schemas.microsoft.com/office/drawing/2014/main" id="{C1CF21DB-964A-628F-E126-061CF915C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01" y="3140155"/>
            <a:ext cx="2418347" cy="241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water">
            <a:extLst>
              <a:ext uri="{FF2B5EF4-FFF2-40B4-BE49-F238E27FC236}">
                <a16:creationId xmlns:a16="http://schemas.microsoft.com/office/drawing/2014/main" id="{1C90A5FA-D96E-51C8-264E-34DA84F29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410" y="1399281"/>
            <a:ext cx="3366277" cy="12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nimals Vectors &amp; Illustrations for Free Download | Freepik">
            <a:extLst>
              <a:ext uri="{FF2B5EF4-FFF2-40B4-BE49-F238E27FC236}">
                <a16:creationId xmlns:a16="http://schemas.microsoft.com/office/drawing/2014/main" id="{FB9BCF5C-9F3D-0E50-72DB-002B3C481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664" y="1945263"/>
            <a:ext cx="1953126" cy="195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What Would Happen if Bacteria Were Removed from the Biosphere?">
            <a:extLst>
              <a:ext uri="{FF2B5EF4-FFF2-40B4-BE49-F238E27FC236}">
                <a16:creationId xmlns:a16="http://schemas.microsoft.com/office/drawing/2014/main" id="{EF9AD611-DA7D-3F48-6FB3-57BB8578BF9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690" y="4948362"/>
            <a:ext cx="2934048" cy="195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: изогнутая вниз 9">
            <a:extLst>
              <a:ext uri="{FF2B5EF4-FFF2-40B4-BE49-F238E27FC236}">
                <a16:creationId xmlns:a16="http://schemas.microsoft.com/office/drawing/2014/main" id="{D08F4D43-1798-5D1B-8297-859E48E1DFD6}"/>
              </a:ext>
            </a:extLst>
          </p:cNvPr>
          <p:cNvSpPr/>
          <p:nvPr/>
        </p:nvSpPr>
        <p:spPr>
          <a:xfrm rot="18212388">
            <a:off x="1456435" y="1597407"/>
            <a:ext cx="2097503" cy="1233425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: изогнутая вниз 11">
            <a:extLst>
              <a:ext uri="{FF2B5EF4-FFF2-40B4-BE49-F238E27FC236}">
                <a16:creationId xmlns:a16="http://schemas.microsoft.com/office/drawing/2014/main" id="{8E697994-C389-BA57-41CC-D2847D16235F}"/>
              </a:ext>
            </a:extLst>
          </p:cNvPr>
          <p:cNvSpPr/>
          <p:nvPr/>
        </p:nvSpPr>
        <p:spPr>
          <a:xfrm rot="1954055">
            <a:off x="6781188" y="1551681"/>
            <a:ext cx="2097503" cy="1233425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изогнутая вниз 12">
            <a:extLst>
              <a:ext uri="{FF2B5EF4-FFF2-40B4-BE49-F238E27FC236}">
                <a16:creationId xmlns:a16="http://schemas.microsoft.com/office/drawing/2014/main" id="{9C63F4F8-A4BE-2513-33DB-525EA9626245}"/>
              </a:ext>
            </a:extLst>
          </p:cNvPr>
          <p:cNvSpPr/>
          <p:nvPr/>
        </p:nvSpPr>
        <p:spPr>
          <a:xfrm rot="13722989">
            <a:off x="1769882" y="5502274"/>
            <a:ext cx="2097503" cy="1233425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Picture 12" descr="10 Easy Soil Tests - How to Test Your Garden Soil">
            <a:extLst>
              <a:ext uri="{FF2B5EF4-FFF2-40B4-BE49-F238E27FC236}">
                <a16:creationId xmlns:a16="http://schemas.microsoft.com/office/drawing/2014/main" id="{E0CED795-1682-8DEE-9CE1-0B9DB66D5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430" y="5157171"/>
            <a:ext cx="2466848" cy="123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: изогнутая вниз 10">
            <a:extLst>
              <a:ext uri="{FF2B5EF4-FFF2-40B4-BE49-F238E27FC236}">
                <a16:creationId xmlns:a16="http://schemas.microsoft.com/office/drawing/2014/main" id="{EA22536A-FD5B-2DD1-77C0-95D9B01BC28E}"/>
              </a:ext>
            </a:extLst>
          </p:cNvPr>
          <p:cNvSpPr/>
          <p:nvPr/>
        </p:nvSpPr>
        <p:spPr>
          <a:xfrm rot="3940159">
            <a:off x="8251689" y="3733134"/>
            <a:ext cx="2097503" cy="1233425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трелка: изогнутая вниз 16">
            <a:extLst>
              <a:ext uri="{FF2B5EF4-FFF2-40B4-BE49-F238E27FC236}">
                <a16:creationId xmlns:a16="http://schemas.microsoft.com/office/drawing/2014/main" id="{E828FE51-CCA0-D70C-D204-AE553A6B9A8F}"/>
              </a:ext>
            </a:extLst>
          </p:cNvPr>
          <p:cNvSpPr/>
          <p:nvPr/>
        </p:nvSpPr>
        <p:spPr>
          <a:xfrm rot="10459448">
            <a:off x="6086753" y="5669025"/>
            <a:ext cx="2097503" cy="1233425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8C42DD0-A08B-3F4D-EA26-FB866FBC3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728" y="1529679"/>
            <a:ext cx="4497348" cy="449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60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14B8C544-0D88-6B2F-AB9D-9955A0CE4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4442" y="53619"/>
            <a:ext cx="9134475" cy="1233488"/>
          </a:xfrm>
        </p:spPr>
        <p:txBody>
          <a:bodyPr rtlCol="0"/>
          <a:lstStyle/>
          <a:p>
            <a:pPr rtl="0"/>
            <a:r>
              <a:rPr lang="en-US" dirty="0">
                <a:latin typeface="Arial Rounded MT Bold" panose="020F0704030504030204" pitchFamily="34" charset="0"/>
              </a:rPr>
              <a:t>Pop bottle Ecosystem Exploration</a:t>
            </a:r>
            <a:endParaRPr lang="ru-RU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1F5B0C0-8018-C5EB-C59B-D1963D976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80" y="1760621"/>
            <a:ext cx="107632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308F07A-063F-B0B6-F2CA-8BE5C9F55E18}"/>
              </a:ext>
            </a:extLst>
          </p:cNvPr>
          <p:cNvSpPr txBox="1"/>
          <p:nvPr/>
        </p:nvSpPr>
        <p:spPr>
          <a:xfrm>
            <a:off x="485275" y="5109228"/>
            <a:ext cx="6104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 </a:t>
            </a:r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2-liter soda pop bottle</a:t>
            </a:r>
            <a:endParaRPr lang="ru-RU" sz="2400" b="1" dirty="0"/>
          </a:p>
        </p:txBody>
      </p:sp>
      <p:pic>
        <p:nvPicPr>
          <p:cNvPr id="3078" name="Picture 6" descr="Small Plant Pictures | Download Free Images on Unsplash">
            <a:extLst>
              <a:ext uri="{FF2B5EF4-FFF2-40B4-BE49-F238E27FC236}">
                <a16:creationId xmlns:a16="http://schemas.microsoft.com/office/drawing/2014/main" id="{459123FA-AE45-7A11-F9CF-EA08041DA6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8" r="45287"/>
          <a:stretch/>
        </p:blipFill>
        <p:spPr bwMode="auto">
          <a:xfrm>
            <a:off x="3154655" y="1844090"/>
            <a:ext cx="1636295" cy="251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749A86-C785-6C2A-4A58-0DD772C1AE2F}"/>
              </a:ext>
            </a:extLst>
          </p:cNvPr>
          <p:cNvSpPr txBox="1"/>
          <p:nvPr/>
        </p:nvSpPr>
        <p:spPr>
          <a:xfrm>
            <a:off x="3130959" y="4293519"/>
            <a:ext cx="6104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 </a:t>
            </a:r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a small plant</a:t>
            </a:r>
            <a:endParaRPr lang="ru-RU" sz="2400" b="1" dirty="0"/>
          </a:p>
        </p:txBody>
      </p:sp>
      <p:pic>
        <p:nvPicPr>
          <p:cNvPr id="3080" name="Picture 8" descr="Jute String – Presco">
            <a:extLst>
              <a:ext uri="{FF2B5EF4-FFF2-40B4-BE49-F238E27FC236}">
                <a16:creationId xmlns:a16="http://schemas.microsoft.com/office/drawing/2014/main" id="{1DE4547D-B00B-F0D1-FFC5-3E74CFDE1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732" y="199724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7719186-79AE-50F1-23A7-E739C0CC2CE0}"/>
              </a:ext>
            </a:extLst>
          </p:cNvPr>
          <p:cNvSpPr txBox="1"/>
          <p:nvPr/>
        </p:nvSpPr>
        <p:spPr>
          <a:xfrm>
            <a:off x="5828046" y="4266427"/>
            <a:ext cx="6104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 </a:t>
            </a:r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a string</a:t>
            </a:r>
            <a:endParaRPr lang="ru-RU" sz="2400" b="1" dirty="0"/>
          </a:p>
        </p:txBody>
      </p:sp>
      <p:pic>
        <p:nvPicPr>
          <p:cNvPr id="3082" name="Picture 10" descr="William Klein 50 PCS Face Mask 3 Ply Breathable Ear Loops Disposable Masks  Blue : Amazon.com.au: Health, Household &amp; Personal Care">
            <a:extLst>
              <a:ext uri="{FF2B5EF4-FFF2-40B4-BE49-F238E27FC236}">
                <a16:creationId xmlns:a16="http://schemas.microsoft.com/office/drawing/2014/main" id="{F5935E2D-A17A-13E9-FC02-994305000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82" y="1984939"/>
            <a:ext cx="2113547" cy="211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BB48FB9-1B38-28B2-28A5-41B6D10D0305}"/>
              </a:ext>
            </a:extLst>
          </p:cNvPr>
          <p:cNvSpPr txBox="1"/>
          <p:nvPr/>
        </p:nvSpPr>
        <p:spPr>
          <a:xfrm>
            <a:off x="7823282" y="4168684"/>
            <a:ext cx="61040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 </a:t>
            </a:r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a used </a:t>
            </a:r>
          </a:p>
          <a:p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face mask</a:t>
            </a:r>
            <a:endParaRPr lang="ru-RU" sz="2400" b="1" dirty="0"/>
          </a:p>
        </p:txBody>
      </p:sp>
      <p:pic>
        <p:nvPicPr>
          <p:cNvPr id="3084" name="Picture 12" descr="The truth about hydration: should you drink eight glasses of water a day? |  Health &amp; wellbeing | The Guardian">
            <a:extLst>
              <a:ext uri="{FF2B5EF4-FFF2-40B4-BE49-F238E27FC236}">
                <a16:creationId xmlns:a16="http://schemas.microsoft.com/office/drawing/2014/main" id="{5421066F-8B33-D84E-0413-8888A4397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99254" y="1927116"/>
            <a:ext cx="1957847" cy="195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3BB2C95-FA39-32E2-2687-01059AA04A96}"/>
              </a:ext>
            </a:extLst>
          </p:cNvPr>
          <p:cNvSpPr txBox="1"/>
          <p:nvPr/>
        </p:nvSpPr>
        <p:spPr>
          <a:xfrm>
            <a:off x="10272075" y="4081760"/>
            <a:ext cx="6104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 </a:t>
            </a:r>
            <a:r>
              <a:rPr lang="en-US" sz="2400" b="1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water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0270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8270" y="-380239"/>
            <a:ext cx="9133730" cy="1233424"/>
          </a:xfrm>
        </p:spPr>
        <p:txBody>
          <a:bodyPr rtlCol="0"/>
          <a:lstStyle/>
          <a:p>
            <a:pPr rtl="0"/>
            <a:r>
              <a:rPr lang="en-US" dirty="0">
                <a:latin typeface="Arial Rounded MT Bold" panose="020F0704030504030204" pitchFamily="34" charset="0"/>
              </a:rPr>
              <a:t>We cut the top of the bottle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CB0E780-2BA3-7CDF-42E4-D1C829D04C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ow to cut the pop bottle">
            <a:extLst>
              <a:ext uri="{FF2B5EF4-FFF2-40B4-BE49-F238E27FC236}">
                <a16:creationId xmlns:a16="http://schemas.microsoft.com/office/drawing/2014/main" id="{6F2BC7D8-C9AD-1DB9-9C13-8C5CCC749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865" y="106409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02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ocks and fish in the bottom of the pop bottle">
            <a:extLst>
              <a:ext uri="{FF2B5EF4-FFF2-40B4-BE49-F238E27FC236}">
                <a16:creationId xmlns:a16="http://schemas.microsoft.com/office/drawing/2014/main" id="{DE8F91DD-F529-75DE-3333-075164246F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9094" r="30554"/>
          <a:stretch/>
        </p:blipFill>
        <p:spPr bwMode="auto">
          <a:xfrm>
            <a:off x="4235116" y="1020679"/>
            <a:ext cx="2967789" cy="554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A25EBE-0976-3BD3-D8C0-FBEA01309368}"/>
              </a:ext>
            </a:extLst>
          </p:cNvPr>
          <p:cNvSpPr txBox="1"/>
          <p:nvPr/>
        </p:nvSpPr>
        <p:spPr>
          <a:xfrm>
            <a:off x="3757864" y="288757"/>
            <a:ext cx="771224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Next</a:t>
            </a:r>
            <a:r>
              <a:rPr lang="en-US" sz="2800" b="1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 </a:t>
            </a:r>
            <a:r>
              <a:rPr lang="en-US" sz="3400" b="1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add some water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211129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hreading the string through the filter">
            <a:extLst>
              <a:ext uri="{FF2B5EF4-FFF2-40B4-BE49-F238E27FC236}">
                <a16:creationId xmlns:a16="http://schemas.microsoft.com/office/drawing/2014/main" id="{54A58187-64A9-FA5F-BF6C-6420CA662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23" y="1383084"/>
            <a:ext cx="5289884" cy="54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78D045-9831-00DF-79C4-BCC0E697105F}"/>
              </a:ext>
            </a:extLst>
          </p:cNvPr>
          <p:cNvSpPr txBox="1"/>
          <p:nvPr/>
        </p:nvSpPr>
        <p:spPr>
          <a:xfrm>
            <a:off x="1399673" y="0"/>
            <a:ext cx="97335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Now get two coffee filter papers and cut 2 small holes in the center. </a:t>
            </a:r>
            <a:endParaRPr lang="ru-RU" sz="3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B6BA6E-D0BE-FC10-C5F0-E09B76742D7C}"/>
              </a:ext>
            </a:extLst>
          </p:cNvPr>
          <p:cNvSpPr txBox="1"/>
          <p:nvPr/>
        </p:nvSpPr>
        <p:spPr>
          <a:xfrm>
            <a:off x="6266446" y="1581385"/>
            <a:ext cx="46963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Cut a piece of string long enough so it can reach from the top of the bottle down to the water. Tie a knot in one end of the string</a:t>
            </a:r>
            <a:r>
              <a:rPr lang="en-US" sz="3600" b="0" i="0" dirty="0">
                <a:solidFill>
                  <a:srgbClr val="3A3A3A"/>
                </a:solidFill>
                <a:effectLst/>
                <a:latin typeface="Century Gothic" panose="020B0502020202020204" pitchFamily="34" charset="0"/>
              </a:rPr>
              <a:t>.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1950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utting a plant on top of the coffee filter">
            <a:extLst>
              <a:ext uri="{FF2B5EF4-FFF2-40B4-BE49-F238E27FC236}">
                <a16:creationId xmlns:a16="http://schemas.microsoft.com/office/drawing/2014/main" id="{FDF8E9FB-CCFB-2A5F-E664-06BD41B4C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73" y="796090"/>
            <a:ext cx="6275137" cy="470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72CA00-AFBA-7A98-EA6D-1E707491996B}"/>
              </a:ext>
            </a:extLst>
          </p:cNvPr>
          <p:cNvSpPr txBox="1"/>
          <p:nvPr/>
        </p:nvSpPr>
        <p:spPr>
          <a:xfrm>
            <a:off x="7100635" y="1441106"/>
            <a:ext cx="469632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Get a plant from the garden center and place it into the face mask inside the pop bottle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336545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762BD0F-64D9-A1F8-5919-29412E62E78F}"/>
              </a:ext>
            </a:extLst>
          </p:cNvPr>
          <p:cNvSpPr txBox="1"/>
          <p:nvPr/>
        </p:nvSpPr>
        <p:spPr>
          <a:xfrm>
            <a:off x="4983077" y="1997839"/>
            <a:ext cx="5139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</a:rPr>
              <a:t>Ecosystem is ready </a:t>
            </a:r>
            <a:r>
              <a:rPr lang="en-US" sz="3600" b="0" i="0" dirty="0">
                <a:solidFill>
                  <a:srgbClr val="3A3A3A"/>
                </a:solidFill>
                <a:effectLst/>
                <a:latin typeface="Arial Rounded MT Bold" panose="020F0704030504030204" pitchFamily="34" charset="0"/>
                <a:sym typeface="Wingdings" panose="05000000000000000000" pitchFamily="2" charset="2"/>
              </a:rPr>
              <a:t></a:t>
            </a:r>
            <a:endParaRPr lang="ru-RU" sz="3400" b="1" dirty="0"/>
          </a:p>
        </p:txBody>
      </p:sp>
      <p:pic>
        <p:nvPicPr>
          <p:cNvPr id="8196" name="Picture 4" descr="2-Liter Bottle Ecosystem Project with two goldfish and a plant.">
            <a:extLst>
              <a:ext uri="{FF2B5EF4-FFF2-40B4-BE49-F238E27FC236}">
                <a16:creationId xmlns:a16="http://schemas.microsoft.com/office/drawing/2014/main" id="{27EFB5F4-C052-FB6F-30CE-090634DAD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77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19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зад в школу (16x9)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3_TF02895269.potx" id="{FB871D73-79A6-4F7C-AECC-6837F38828FF}" vid="{FE1C3A72-2221-4220-9E47-B903D704F7EC}"/>
    </a:ext>
  </a:extLst>
</a:theme>
</file>

<file path=ppt/theme/theme2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Осенняя презентация, посвященная обучению (широкоэкранный формат)</Template>
  <TotalTime>64</TotalTime>
  <Words>142</Words>
  <Application>Microsoft Office PowerPoint</Application>
  <PresentationFormat>Широкоэкранный</PresentationFormat>
  <Paragraphs>33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Rounded MT Bold</vt:lpstr>
      <vt:lpstr>Cambria</vt:lpstr>
      <vt:lpstr>Century Gothic</vt:lpstr>
      <vt:lpstr>Назад в школу (16x9)</vt:lpstr>
      <vt:lpstr>Ecosystem in a bottle</vt:lpstr>
      <vt:lpstr>Ecosystem</vt:lpstr>
      <vt:lpstr>Life is interconnected!</vt:lpstr>
      <vt:lpstr>Pop bottle Ecosystem Exploration</vt:lpstr>
      <vt:lpstr>We cut the top of the bottle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Ecosystem in a bottle</dc:title>
  <dc:creator>Виктория Голышева</dc:creator>
  <cp:lastModifiedBy>Виктория Голышева</cp:lastModifiedBy>
  <cp:revision>2</cp:revision>
  <dcterms:created xsi:type="dcterms:W3CDTF">2022-10-01T17:49:08Z</dcterms:created>
  <dcterms:modified xsi:type="dcterms:W3CDTF">2023-10-01T16:12:05Z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