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78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7" r:id="rId8"/>
    <p:sldId id="263" r:id="rId9"/>
    <p:sldId id="264" r:id="rId10"/>
    <p:sldId id="265" r:id="rId11"/>
    <p:sldId id="269" r:id="rId12"/>
    <p:sldId id="270" r:id="rId13"/>
    <p:sldId id="268" r:id="rId14"/>
    <p:sldId id="271" r:id="rId15"/>
    <p:sldId id="272" r:id="rId16"/>
    <p:sldId id="266" r:id="rId17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8" d="100"/>
          <a:sy n="88" d="100"/>
        </p:scale>
        <p:origin x="35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tags" Target="tags/tag1.xml" /><Relationship Id="rId19" Type="http://schemas.openxmlformats.org/officeDocument/2006/relationships/presProps" Target="presProps.xml" /><Relationship Id="rId2" Type="http://schemas.openxmlformats.org/officeDocument/2006/relationships/slide" Target="slides/slide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1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  <p:txBody>
          <a:bodyPr/>
          <a:lstStyle/>
          <a:p/>
        </p:txBody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/>
          <a:lstStyle/>
          <a:p/>
        </p:txBody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ct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1835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06091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  <p:txBody>
          <a:bodyPr/>
          <a:lstStyle/>
          <a:p/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872773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ct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Relationship Id="rId4" Type="http://schemas.openxmlformats.org/officeDocument/2006/relationships/image" Target="../media/image14.jpeg" /><Relationship Id="rId5" Type="http://schemas.openxmlformats.org/officeDocument/2006/relationships/image" Target="../media/image15.jpeg" /><Relationship Id="rId6" Type="http://schemas.openxmlformats.org/officeDocument/2006/relationships/image" Target="../media/image16.jpeg" /><Relationship Id="rId7" Type="http://schemas.openxmlformats.org/officeDocument/2006/relationships/image" Target="../media/image17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Relationship Id="rId4" Type="http://schemas.openxmlformats.org/officeDocument/2006/relationships/image" Target="../media/image20.jpeg" /><Relationship Id="rId5" Type="http://schemas.openxmlformats.org/officeDocument/2006/relationships/image" Target="../media/image21.jpeg" /><Relationship Id="rId6" Type="http://schemas.openxmlformats.org/officeDocument/2006/relationships/image" Target="../media/image2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jpeg" /><Relationship Id="rId3" Type="http://schemas.openxmlformats.org/officeDocument/2006/relationships/image" Target="../media/image24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jpeg" /><Relationship Id="rId3" Type="http://schemas.openxmlformats.org/officeDocument/2006/relationships/image" Target="../media/image26.jpeg" /><Relationship Id="rId4" Type="http://schemas.openxmlformats.org/officeDocument/2006/relationships/image" Target="../media/image27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jpeg" /><Relationship Id="rId3" Type="http://schemas.openxmlformats.org/officeDocument/2006/relationships/image" Target="../media/image29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0.jpeg" /><Relationship Id="rId3" Type="http://schemas.openxmlformats.org/officeDocument/2006/relationships/image" Target="../media/image31.jpeg" /><Relationship Id="rId4" Type="http://schemas.openxmlformats.org/officeDocument/2006/relationships/image" Target="../media/image32.jpeg" /><Relationship Id="rId5" Type="http://schemas.openxmlformats.org/officeDocument/2006/relationships/image" Target="../media/image33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3.jpeg" /><Relationship Id="rId3" Type="http://schemas.openxmlformats.org/officeDocument/2006/relationships/image" Target="../media/image34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https://zhenskie-uvlecheniya.ru/osnovnye-texniki-dekupazha-dlya-nachinayushhix-i-opytnyx-rukodelnic-i-sekrety-dekorirovaniya.html" TargetMode="External" /><Relationship Id="rId3" Type="http://schemas.openxmlformats.org/officeDocument/2006/relationships/hyperlink" Target="https://zhenskie-uvlecheniya.ru/kak-delat-pape-mashe-svoimi-rukami-osnovy-texniki-i-instrukciya-dlya-novichkov.html" TargetMode="External" /><Relationship Id="rId4" Type="http://schemas.openxmlformats.org/officeDocument/2006/relationships/image" Target="../media/image4.jpeg" /><Relationship Id="rId5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Relationship Id="rId4" Type="http://schemas.openxmlformats.org/officeDocument/2006/relationships/image" Target="../media/image11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err="1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Adobe Gothic Std B" panose="020b0800000000000000" pitchFamily="34" charset="-128"/>
              </a:rPr>
              <a:t>Пейп-арт</a:t>
            </a:r>
            <a:br>
              <a:rPr lang="ru-RU" err="1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Adobe Gothic Std B" panose="020b0800000000000000" pitchFamily="34" charset="-128"/>
              </a:rPr>
            </a:br>
            <a:endParaRPr lang="ru-RU" sz="360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  <a:ea typeface="Adobe Gothic Std B" panose="020b0800000000000000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mtClean="0"/>
              <a:t>МАУДО «ЦВР «Подросток»</a:t>
            </a:r>
          </a:p>
          <a:p>
            <a:r>
              <a:rPr lang="ru-RU" smtClean="0"/>
              <a:t>Педагог дополнительного образования Лайкина Г.А.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833693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5434" y="400594"/>
            <a:ext cx="10319766" cy="806554"/>
          </a:xfrm>
        </p:spPr>
        <p:txBody>
          <a:bodyPr>
            <a:noAutofit/>
          </a:bodyPr>
          <a:lstStyle/>
          <a:p>
            <a:pPr algn="ctr"/>
            <a:r>
              <a:rPr lang="ru-RU" sz="2800" b="1" smtClean="0">
                <a:solidFill>
                  <a:schemeClr val="accent1">
                    <a:lumMod val="50000"/>
                  </a:schemeClr>
                </a:solidFill>
              </a:rPr>
              <a:t>Нарезаем салфетку на полоски (1-2 см) </a:t>
            </a:r>
            <a:br>
              <a:rPr lang="ru-RU" sz="28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b="1" smtClean="0">
                <a:solidFill>
                  <a:schemeClr val="accent1">
                    <a:lumMod val="50000"/>
                  </a:schemeClr>
                </a:solidFill>
              </a:rPr>
              <a:t>и скручиваем жгутики</a:t>
            </a:r>
            <a:endParaRPr lang="ru-RU" sz="2800" b="1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1200606" y="1085387"/>
            <a:ext cx="2381296" cy="31633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5977" y="1476412"/>
            <a:ext cx="3163527" cy="23812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6505" y="1476412"/>
            <a:ext cx="3163528" cy="23812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1200606" y="3602597"/>
            <a:ext cx="2381298" cy="31633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4766780" y="3606771"/>
            <a:ext cx="2355874" cy="31295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8303868" y="3606259"/>
            <a:ext cx="2358997" cy="313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6406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642593"/>
            <a:ext cx="4105275" cy="3048002"/>
          </a:xfrm>
        </p:spPr>
        <p:txBody>
          <a:bodyPr>
            <a:normAutofit/>
          </a:bodyPr>
          <a:lstStyle/>
          <a:p>
            <a:pPr algn="ctr"/>
            <a:r>
              <a:rPr lang="ru-RU" sz="5400" smtClean="0">
                <a:solidFill>
                  <a:schemeClr val="accent1">
                    <a:lumMod val="50000"/>
                  </a:schemeClr>
                </a:solidFill>
                <a:latin typeface="Bahnschrift SemiBold" panose="020b0502040204020203" pitchFamily="34" charset="0"/>
              </a:rPr>
              <a:t>Выбираем узор для работы</a:t>
            </a:r>
            <a:endParaRPr lang="ru-RU" sz="5400">
              <a:solidFill>
                <a:schemeClr val="accent1">
                  <a:lumMod val="50000"/>
                </a:schemeClr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2050" name="Picture 2" descr="https://avatars.mds.yandex.net/i?id=0ff6e8e315bed6d063e6922608018c2bdc78eef7-9182431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4675" y="3841357"/>
            <a:ext cx="4572000" cy="273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i?id=5458726acb01ea244f6b42b9153c279215812c53-7761179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00974" y="642594"/>
            <a:ext cx="3546475" cy="234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vatars.mds.yandex.net/i?id=17826bc82c498ba246788ba8232774fd68bd8eb5-8253870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00974" y="3054349"/>
            <a:ext cx="3546475" cy="352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i?id=ec2c0cabfc5df7e25e60dd0725456d7406893359-9181163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5" t="2980" r="4686" b="2333"/>
          <a:stretch>
            <a:fillRect/>
          </a:stretch>
        </p:blipFill>
        <p:spPr bwMode="auto">
          <a:xfrm>
            <a:off x="342900" y="3841357"/>
            <a:ext cx="2590800" cy="269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i.pinimg.com/originals/e2/9f/dd/e29fdd5ff0c103c15524fa982f391ffc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6" t="6308" r="3583" b="7477"/>
          <a:stretch>
            <a:fillRect/>
          </a:stretch>
        </p:blipFill>
        <p:spPr bwMode="auto">
          <a:xfrm>
            <a:off x="4426022" y="642593"/>
            <a:ext cx="3260653" cy="304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419691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Наносим рисунок на баночку</a:t>
            </a:r>
            <a:endParaRPr lang="ru-RU" b="1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6895769" y="1374657"/>
            <a:ext cx="3894695" cy="5173765"/>
          </a:xfrm>
          <a:prstGeom prst="rect">
            <a:avLst/>
          </a:prstGeom>
        </p:spPr>
      </p:pic>
      <p:pic>
        <p:nvPicPr>
          <p:cNvPr id="9" name="Picture 2" descr="https://sun9-71.userapi.com/impg/QR6x6eWqg00ym1ytR6yQl56t1wp7DZ1YFoOEIQ/71mnbf1xQdM.jpg?size=1626x2160&amp;quality=95&amp;sign=646754df3b6d0c5f830a205842a7a3a7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1401534" y="1374659"/>
            <a:ext cx="3894693" cy="517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110994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Выкладываем узор из жгутиков. Снова даём хорошо высохнуть</a:t>
            </a:r>
            <a:endParaRPr lang="ru-RU" b="1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8" name="Picture 4" descr="https://sun9-54.userapi.com/impg/loMk0JDiw-7UCVHvrMawhJnWNbHqNyhci3LdYw/fvHjrn2RHHE.jpg?size=1626x2160&amp;quality=95&amp;sign=6828fe942c5b08e0d89c7dd1e9f6723e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954932" y="2133906"/>
            <a:ext cx="3586786" cy="476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1814" y="2722882"/>
            <a:ext cx="2704372" cy="3586785"/>
          </a:xfrm>
          <a:prstGeom prst="rect">
            <a:avLst/>
          </a:prstGeom>
        </p:spPr>
      </p:pic>
      <p:pic>
        <p:nvPicPr>
          <p:cNvPr id="11" name="Объект 3"/>
          <p:cNvPicPr>
            <a:picLocks noChangeAspect="1"/>
          </p:cNvPicPr>
          <p:nvPr/>
        </p:nvPicPr>
        <p:blipFill>
          <a:blip r:embed="rId4"/>
          <a:srcRect l="11623" t="24074" r="27861" b="32964"/>
          <a:stretch>
            <a:fillRect/>
          </a:stretch>
        </p:blipFill>
        <p:spPr>
          <a:xfrm>
            <a:off x="8064720" y="2722881"/>
            <a:ext cx="3803276" cy="3586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049533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721" y="374469"/>
            <a:ext cx="6339840" cy="1924594"/>
          </a:xfrm>
        </p:spPr>
        <p:txBody>
          <a:bodyPr>
            <a:noAutofit/>
          </a:bodyPr>
          <a:lstStyle/>
          <a:p>
            <a:pPr algn="ctr"/>
            <a:r>
              <a:rPr lang="ru-RU" sz="3200" b="1" smtClean="0">
                <a:solidFill>
                  <a:schemeClr val="accent1">
                    <a:lumMod val="50000"/>
                  </a:schemeClr>
                </a:solidFill>
              </a:rPr>
              <a:t>Затем окрашиваем изделие краской (желательно гуашь черного цвета)</a:t>
            </a:r>
            <a:endParaRPr lang="ru-RU" sz="3200" b="1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77076" y="458384"/>
            <a:ext cx="4471014" cy="59998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 l="10740" t="20400" r="14257" b="9299"/>
          <a:stretch>
            <a:fillRect/>
          </a:stretch>
        </p:blipFill>
        <p:spPr>
          <a:xfrm>
            <a:off x="899436" y="2456523"/>
            <a:ext cx="5625189" cy="396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005774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73" y="391886"/>
            <a:ext cx="8254895" cy="190717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Аккуратно наносим золотую или серебряную гуашь при помощи губки</a:t>
            </a:r>
            <a:endParaRPr lang="ru-RU" b="1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4" descr="https://sun9-20.userapi.com/impg/CDe0M4AsHIyDlLihUIz67658C80-AElmA1rAxQ/hQcTcirp6QE.jpg?size=1626x2160&amp;quality=95&amp;sign=2f87620efef4911d54e6fc38d52598c1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5493" y="2580372"/>
            <a:ext cx="2908714" cy="386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134227" y="1882420"/>
            <a:ext cx="3932237" cy="52236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9203537" y="956506"/>
            <a:ext cx="2243522" cy="29872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rcRect l="19614" t="14713" r="21731" b="13115"/>
          <a:stretch>
            <a:fillRect/>
          </a:stretch>
        </p:blipFill>
        <p:spPr>
          <a:xfrm>
            <a:off x="8884994" y="3742839"/>
            <a:ext cx="2933953" cy="271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276649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8319" y="435429"/>
            <a:ext cx="6217921" cy="1793965"/>
          </a:xfrm>
        </p:spPr>
        <p:txBody>
          <a:bodyPr>
            <a:normAutofit/>
          </a:bodyPr>
          <a:lstStyle/>
          <a:p>
            <a:pPr algn="ctr"/>
            <a:r>
              <a:rPr lang="ru-RU" sz="4000" b="1" smtClean="0">
                <a:solidFill>
                  <a:schemeClr val="accent1">
                    <a:lumMod val="50000"/>
                  </a:schemeClr>
                </a:solidFill>
              </a:rPr>
              <a:t>При желании покрываем изделие лаком и декорируем</a:t>
            </a:r>
            <a:endParaRPr lang="ru-RU" b="1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78591" y="2416947"/>
            <a:ext cx="5223937" cy="3932237"/>
          </a:xfrm>
          <a:prstGeom prst="rect">
            <a:avLst/>
          </a:prstGeom>
        </p:spPr>
      </p:pic>
      <p:pic>
        <p:nvPicPr>
          <p:cNvPr id="5122" name="Picture 2" descr="https://sun9-79.userapi.com/impg/TA0l7h699LlEVNEoj86Y8XMdjLQivzjmSc8YhQ/tUPuRYfe2y8.jpg?size=1626x2160&amp;quality=95&amp;sign=f69522ab1ac0e0b1e3c417779a5014ac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025" y="422493"/>
            <a:ext cx="4522198" cy="6007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945338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err="1" smtClean="0">
                <a:solidFill>
                  <a:schemeClr val="accent2">
                    <a:lumMod val="50000"/>
                  </a:schemeClr>
                </a:solidFill>
              </a:rPr>
              <a:t>Пейп-арт - это</a:t>
            </a:r>
            <a:endParaRPr lang="ru-RU" b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733006"/>
            <a:ext cx="4927600" cy="448491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200" smtClean="0">
                <a:solidFill>
                  <a:schemeClr val="tx2">
                    <a:lumMod val="75000"/>
                  </a:schemeClr>
                </a:solidFill>
              </a:rPr>
              <a:t>-  </a:t>
            </a:r>
            <a:r>
              <a:rPr lang="ru-RU" sz="2200" b="1" smtClean="0">
                <a:solidFill>
                  <a:schemeClr val="tx2">
                    <a:lumMod val="75000"/>
                  </a:schemeClr>
                </a:solidFill>
              </a:rPr>
              <a:t>техника декорирования бумажными салфетками, а точнее выполнение рисунка нитью из салфеток</a:t>
            </a:r>
            <a:r>
              <a:rPr lang="ru-RU" sz="2200" smtClean="0">
                <a:solidFill>
                  <a:schemeClr val="tx2">
                    <a:lumMod val="75000"/>
                  </a:schemeClr>
                </a:solidFill>
              </a:rPr>
              <a:t>. С помощью этой техники можно декорировать бутылки, шкатулки, упаковку для подарка, горшки для цветов, настенные тарелки. «Пейп-арт» хорошо сочетается с мозаикой, декоративными камнями, лепниной из пластики или соленого теста.</a:t>
            </a:r>
            <a:endParaRPr lang="ru-RU" sz="220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https://sun9-64.userapi.com/impg/gzaVLPkKKPw8JXy3lw_V7tyDl7qWAqgqYshhYg/GHVElybsGCg.jpg?size=1402x1040&amp;quality=96&amp;sign=f4c0abc2f131b38a96bafa947dbe4690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5" t="11778" r="11192" b="11623"/>
          <a:stretch>
            <a:fillRect/>
          </a:stretch>
        </p:blipFill>
        <p:spPr bwMode="auto">
          <a:xfrm>
            <a:off x="5994400" y="1119777"/>
            <a:ext cx="5700881" cy="482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694471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177" y="357051"/>
            <a:ext cx="4894217" cy="5390605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900"/>
              </a:spcBef>
            </a:pPr>
            <a:r>
              <a:rPr lang="ru-RU" sz="2200">
                <a:solidFill>
                  <a:schemeClr val="tx2">
                    <a:lumMod val="75000"/>
                  </a:schemeClr>
                </a:solidFill>
              </a:rPr>
              <a:t>В основе рукоделия </a:t>
            </a:r>
            <a:br>
              <a:rPr lang="ru-RU" sz="220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smtClean="0">
                <a:solidFill>
                  <a:schemeClr val="tx2">
                    <a:lumMod val="75000"/>
                  </a:schemeClr>
                </a:solidFill>
              </a:rPr>
              <a:t>лежит </a:t>
            </a:r>
            <a:r>
              <a:rPr lang="ru-RU" sz="2200">
                <a:solidFill>
                  <a:schemeClr val="tx2">
                    <a:lumMod val="75000"/>
                  </a:schemeClr>
                </a:solidFill>
              </a:rPr>
              <a:t>декор салфетками, но ничего общего с </a:t>
            </a:r>
            <a:r>
              <a:rPr lang="ru-RU" sz="2200" err="1">
                <a:solidFill>
                  <a:schemeClr val="tx2">
                    <a:lumMod val="75000"/>
                  </a:schemeClr>
                </a:solidFill>
                <a:hlinkClick r:id="rId2"/>
              </a:rPr>
              <a:t>декупажем</a:t>
            </a:r>
            <a:r>
              <a:rPr lang="ru-RU" sz="2200">
                <a:solidFill>
                  <a:schemeClr val="tx2">
                    <a:lumMod val="75000"/>
                  </a:schemeClr>
                </a:solidFill>
              </a:rPr>
              <a:t> здесь нет. </a:t>
            </a:r>
            <a:br>
              <a:rPr lang="ru-RU" sz="220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smtClean="0">
                <a:solidFill>
                  <a:schemeClr val="tx2">
                    <a:lumMod val="75000"/>
                  </a:schemeClr>
                </a:solidFill>
              </a:rPr>
              <a:t>Так </a:t>
            </a:r>
            <a:r>
              <a:rPr lang="ru-RU" sz="2200">
                <a:solidFill>
                  <a:schemeClr val="tx2">
                    <a:lumMod val="75000"/>
                  </a:schemeClr>
                </a:solidFill>
              </a:rPr>
              <a:t>же, как и с лепкой из </a:t>
            </a:r>
            <a:br>
              <a:rPr lang="ru-RU" sz="220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папье-маше</a:t>
            </a:r>
            <a:r>
              <a:rPr lang="ru-RU" sz="2200">
                <a:solidFill>
                  <a:schemeClr val="tx2">
                    <a:lumMod val="75000"/>
                  </a:schemeClr>
                </a:solidFill>
              </a:rPr>
              <a:t>. </a:t>
            </a:r>
            <a:br>
              <a:rPr lang="ru-RU" sz="220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smtClean="0">
                <a:solidFill>
                  <a:schemeClr val="tx2">
                    <a:lumMod val="75000"/>
                  </a:schemeClr>
                </a:solidFill>
              </a:rPr>
              <a:t>Салфетки </a:t>
            </a:r>
            <a:r>
              <a:rPr lang="ru-RU" sz="2200">
                <a:solidFill>
                  <a:schemeClr val="tx2">
                    <a:lumMod val="75000"/>
                  </a:schemeClr>
                </a:solidFill>
              </a:rPr>
              <a:t>скручивают в жгутики, из которых потом и создают декор на твердой поверхности.</a:t>
            </a:r>
            <a:br>
              <a:rPr lang="ru-RU" sz="1800">
                <a:solidFill>
                  <a:prstClr val="black"/>
                </a:solidFill>
              </a:rPr>
            </a:b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rcRect l="9564" t="10373" r="-291" b="15221"/>
          <a:stretch>
            <a:fillRect/>
          </a:stretch>
        </p:blipFill>
        <p:spPr>
          <a:xfrm>
            <a:off x="7757353" y="357051"/>
            <a:ext cx="4127532" cy="44967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rcRect l="4538" t="19851" r="1784" b="7555"/>
          <a:stretch>
            <a:fillRect/>
          </a:stretch>
        </p:blipFill>
        <p:spPr>
          <a:xfrm>
            <a:off x="5277394" y="2284158"/>
            <a:ext cx="3872448" cy="398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449966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9123680" cy="1186206"/>
          </a:xfrm>
        </p:spPr>
        <p:txBody>
          <a:bodyPr>
            <a:normAutofit fontScale="90000"/>
          </a:bodyPr>
          <a:lstStyle/>
          <a:p>
            <a:r>
              <a:rPr lang="ru-RU" b="1">
                <a:solidFill>
                  <a:schemeClr val="tx2">
                    <a:lumMod val="75000"/>
                  </a:schemeClr>
                </a:solidFill>
              </a:rPr>
              <a:t>Преимущества нового хобби</a:t>
            </a:r>
            <a:br>
              <a:rPr lang="ru-RU"/>
            </a:b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270000"/>
            <a:ext cx="10058400" cy="4765040"/>
          </a:xfrm>
        </p:spPr>
        <p:txBody>
          <a:bodyPr/>
          <a:lstStyle/>
          <a:p>
            <a:pPr marL="0" indent="0" fontAlgn="base">
              <a:buNone/>
            </a:pPr>
            <a:r>
              <a:rPr lang="ru-RU" sz="2200" smtClean="0">
                <a:solidFill>
                  <a:schemeClr val="tx2">
                    <a:lumMod val="75000"/>
                  </a:schemeClr>
                </a:solidFill>
              </a:rPr>
              <a:t>Всегда </a:t>
            </a:r>
            <a:r>
              <a:rPr lang="ru-RU" sz="2200">
                <a:solidFill>
                  <a:schemeClr val="tx2">
                    <a:lumMod val="75000"/>
                  </a:schemeClr>
                </a:solidFill>
              </a:rPr>
              <a:t>полезно попробовать что-то новое и, возможно, отыскать себя в каком-нибудь увлечении. Техника пейп-арт способна заинтересовать как новичка, так и опытного мастера.</a:t>
            </a:r>
          </a:p>
          <a:p>
            <a:endParaRPr lang="ru-RU"/>
          </a:p>
        </p:txBody>
      </p:sp>
      <p:sp>
        <p:nvSpPr>
          <p:cNvPr id="5" name="AutoShape 2" descr="https://3.downloader.disk.yandex.ru/preview/134c4547ab860a663c60e736f83b57d196b879636ec10eea390b52d2241b4470/inf/tFJxOKC_81DRV_JDgaAdkDfkycSkc6ZZToQvcJGiSdSDnv6_pWMzT8F9njKCUfxpT0eSXJpi2MAs07X5b5qxbg%3D%3D?uid=1022210351&amp;filename=%D0%9F%D0%B0%D1%81%D1%85%D0%B0%D0%BB%D1%8C%D0%BD%D1%8B%D0%B9%20%D0%BF%D0%BE%D0%B4%D0%B0%D1%80%D0%BE%D0%BA%20%D0%BF%D0%B5%D0%B9%D0%BF-%D0%B0%D1%80%D1%82%20%D0%9B%D0%B0%D0%B9%D0%BA%D0%B8%D0%BD%D0%B0%20%D0%9C%D0%B0%D1%80%D0%B8%D1%8F%2011%20%D0%BB%D0%B5%D1%82%20%D0%9C%D0%90%D0%A3%D0%94%D0%9E%20%D0%A6%D0%92%D0%A0%20%D0%9F%D0%BE%D0%B4%D1%80%D0%BE%D1%81%D1%82%D0%BE%D0%BA.jpg&amp;disposition=inline&amp;hash=&amp;limit=0&amp;content_type=image%2Fjpeg&amp;owner_uid=1022210351&amp;tknv=v2&amp;size=1898x94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s://3.downloader.disk.yandex.ru/preview/134c4547ab860a663c60e736f83b57d196b879636ec10eea390b52d2241b4470/inf/tFJxOKC_81DRV_JDgaAdkDfkycSkc6ZZToQvcJGiSdSDnv6_pWMzT8F9njKCUfxpT0eSXJpi2MAs07X5b5qxbg%3D%3D?uid=1022210351&amp;filename=%D0%9F%D0%B0%D1%81%D1%85%D0%B0%D0%BB%D1%8C%D0%BD%D1%8B%D0%B9%20%D0%BF%D0%BE%D0%B4%D0%B0%D1%80%D0%BE%D0%BA%20%D0%BF%D0%B5%D0%B9%D0%BF-%D0%B0%D1%80%D1%82%20%D0%9B%D0%B0%D0%B9%D0%BA%D0%B8%D0%BD%D0%B0%20%D0%9C%D0%B0%D1%80%D0%B8%D1%8F%2011%20%D0%BB%D0%B5%D1%82%20%D0%9C%D0%90%D0%A3%D0%94%D0%9E%20%D0%A6%D0%92%D0%A0%20%D0%9F%D0%BE%D0%B4%D1%80%D0%BE%D1%81%D1%82%D0%BE%D0%BA.jpg&amp;disposition=inline&amp;hash=&amp;limit=0&amp;content_type=image%2Fjpeg&amp;owner_uid=1022210351&amp;tknv=v2&amp;size=1898x942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6212" y="2456205"/>
            <a:ext cx="3932261" cy="39322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1250" y="2456205"/>
            <a:ext cx="3932261" cy="39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29564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39696" y="381965"/>
            <a:ext cx="5312780" cy="606513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20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2200" smtClean="0">
                <a:solidFill>
                  <a:schemeClr val="tx2">
                    <a:lumMod val="75000"/>
                  </a:schemeClr>
                </a:solidFill>
              </a:rPr>
              <a:t>Салфеточное </a:t>
            </a:r>
            <a:r>
              <a:rPr lang="ru-RU" sz="2200">
                <a:solidFill>
                  <a:schemeClr val="tx2">
                    <a:lumMod val="75000"/>
                  </a:schemeClr>
                </a:solidFill>
              </a:rPr>
              <a:t>рукоделие – это интересно и довольно просто, освоить искусство пейп-арт под присмотром наставника может даже ребенок. Это прекрасная возможность выразить свое настроение и собственное понимание красоты в творческих поделках. А результаты проделанной работы зачастую не только украшают помещение, но и используются в быту</a:t>
            </a:r>
            <a:r>
              <a:rPr lang="ru-RU" sz="220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indent="0" algn="ctr">
              <a:buNone/>
            </a:pPr>
            <a:r>
              <a:rPr lang="ru-RU" sz="2200">
                <a:solidFill>
                  <a:schemeClr val="tx2">
                    <a:lumMod val="75000"/>
                  </a:schemeClr>
                </a:solidFill>
              </a:rPr>
              <a:t>Поделки в технике пейп-арт – это превращение абсолютно ненужных вещей в шикарные детали интерьера или даже в практичные вещи, уникальные по своей красоте.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 t="-2505" r="6068"/>
          <a:stretch>
            <a:fillRect/>
          </a:stretch>
        </p:blipFill>
        <p:spPr>
          <a:xfrm>
            <a:off x="601883" y="578734"/>
            <a:ext cx="5460209" cy="4421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766862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b="1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smtClean="0">
                <a:solidFill>
                  <a:schemeClr val="tx2">
                    <a:lumMod val="75000"/>
                  </a:schemeClr>
                </a:solidFill>
              </a:rPr>
              <a:t>Как </a:t>
            </a:r>
            <a:r>
              <a:rPr lang="ru-RU" b="1">
                <a:solidFill>
                  <a:schemeClr val="tx2">
                    <a:lumMod val="75000"/>
                  </a:schemeClr>
                </a:solidFill>
              </a:rPr>
              <a:t>научиться технике салфеточного </a:t>
            </a:r>
            <a:r>
              <a:rPr lang="ru-RU" b="1" smtClean="0">
                <a:solidFill>
                  <a:schemeClr val="tx2">
                    <a:lumMod val="75000"/>
                  </a:schemeClr>
                </a:solidFill>
              </a:rPr>
              <a:t>декора?</a:t>
            </a:r>
            <a:br>
              <a:rPr lang="ru-RU"/>
            </a:b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103120"/>
            <a:ext cx="10218516" cy="3811543"/>
          </a:xfrm>
        </p:spPr>
        <p:txBody>
          <a:bodyPr>
            <a:normAutofit/>
          </a:bodyPr>
          <a:lstStyle/>
          <a:p>
            <a:pPr marL="0" indent="0" algn="ctr" fontAlgn="base">
              <a:buNone/>
            </a:pPr>
            <a:r>
              <a:rPr lang="ru-RU" sz="3200" err="1" smtClean="0">
                <a:solidFill>
                  <a:schemeClr val="accent1">
                    <a:lumMod val="50000"/>
                  </a:schemeClr>
                </a:solidFill>
              </a:rPr>
              <a:t>Пейп-арт </a:t>
            </a:r>
            <a:r>
              <a:rPr lang="ru-RU" sz="3200">
                <a:solidFill>
                  <a:schemeClr val="accent1">
                    <a:lumMod val="50000"/>
                  </a:schemeClr>
                </a:solidFill>
              </a:rPr>
              <a:t>не ограничивает фантазии мастера, позволяет формировать объем и фактуру изделия, добавлять дополнительные элементы в виде ракушек, монет, бусин или лепных глиняных деталей. Суть бумажного искусства – окантовка рисунков или выкладка деталей из самостоятельно скрученных салфеточных нитей различных цветов, размеров и </a:t>
            </a:r>
            <a:r>
              <a:rPr lang="ru-RU" sz="3200" smtClean="0">
                <a:solidFill>
                  <a:schemeClr val="accent1">
                    <a:lumMod val="50000"/>
                  </a:schemeClr>
                </a:solidFill>
              </a:rPr>
              <a:t>плотности.</a:t>
            </a:r>
            <a:endParaRPr lang="ru-RU" sz="3200">
              <a:solidFill>
                <a:schemeClr val="accent1">
                  <a:lumMod val="50000"/>
                </a:schemeClr>
              </a:solidFill>
            </a:endParaRP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033345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799" y="642593"/>
            <a:ext cx="10167257" cy="5096355"/>
          </a:xfrm>
        </p:spPr>
        <p:txBody>
          <a:bodyPr>
            <a:normAutofit/>
          </a:bodyPr>
          <a:lstStyle/>
          <a:p>
            <a:pPr algn="ctr"/>
            <a:r>
              <a:rPr lang="ru-RU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Adobe Gothic Std B" panose="020b0800000000000000" pitchFamily="34" charset="-128"/>
              </a:rPr>
              <a:t>Пошаговое руководство по выполнению  шкатулки в технике пейп-арт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306564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8903" y="269966"/>
            <a:ext cx="10685417" cy="1153720"/>
          </a:xfrm>
        </p:spPr>
        <p:txBody>
          <a:bodyPr>
            <a:normAutofit fontScale="90000"/>
          </a:bodyPr>
          <a:lstStyle/>
          <a:p>
            <a:pPr algn="ctr"/>
            <a:br>
              <a:rPr lang="ru-RU" b="1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smtClean="0">
                <a:solidFill>
                  <a:schemeClr val="tx2">
                    <a:lumMod val="75000"/>
                  </a:schemeClr>
                </a:solidFill>
              </a:rPr>
              <a:t>Подготавливаем материалы </a:t>
            </a:r>
            <a:br>
              <a:rPr lang="ru-RU" b="1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smtClean="0">
                <a:solidFill>
                  <a:schemeClr val="tx2">
                    <a:lumMod val="75000"/>
                  </a:schemeClr>
                </a:solidFill>
              </a:rPr>
              <a:t>для </a:t>
            </a:r>
            <a:r>
              <a:rPr lang="ru-RU" b="1">
                <a:solidFill>
                  <a:schemeClr val="tx2">
                    <a:lumMod val="75000"/>
                  </a:schemeClr>
                </a:solidFill>
              </a:rPr>
              <a:t>рукоделия</a:t>
            </a:r>
            <a:br>
              <a:rPr lang="ru-RU"/>
            </a:b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5975" y="1423686"/>
            <a:ext cx="10313043" cy="5104436"/>
          </a:xfrm>
        </p:spPr>
        <p:txBody>
          <a:bodyPr>
            <a:normAutofit lnSpcReduction="10000"/>
          </a:bodyPr>
          <a:lstStyle/>
          <a:p>
            <a:pPr marL="0" indent="0" fontAlgn="base">
              <a:buNone/>
            </a:pPr>
            <a:r>
              <a:rPr lang="ru-RU" sz="2200" b="1" smtClean="0">
                <a:solidFill>
                  <a:schemeClr val="tx2">
                    <a:lumMod val="75000"/>
                  </a:schemeClr>
                </a:solidFill>
              </a:rPr>
              <a:t>Создавать </a:t>
            </a:r>
            <a:r>
              <a:rPr lang="ru-RU" sz="2200" b="1">
                <a:solidFill>
                  <a:schemeClr val="tx2">
                    <a:lumMod val="75000"/>
                  </a:schemeClr>
                </a:solidFill>
              </a:rPr>
              <a:t>«шедевры» в стиле пейп-арт своими руками не только интересно, но и весьма выгодно, затраты минимальны. Первый этап работы – подготовка нужных материалов и вспомогательных средств. Для творчества потребуются:</a:t>
            </a:r>
          </a:p>
          <a:p>
            <a:pPr fontAlgn="base"/>
            <a:r>
              <a:rPr lang="ru-RU" sz="2200" b="1">
                <a:solidFill>
                  <a:schemeClr val="tx2">
                    <a:lumMod val="75000"/>
                  </a:schemeClr>
                </a:solidFill>
              </a:rPr>
              <a:t>бумажные салфетки;</a:t>
            </a:r>
          </a:p>
          <a:p>
            <a:pPr fontAlgn="base"/>
            <a:r>
              <a:rPr lang="ru-RU" sz="2200" b="1" smtClean="0">
                <a:solidFill>
                  <a:schemeClr val="tx2">
                    <a:lumMod val="75000"/>
                  </a:schemeClr>
                </a:solidFill>
              </a:rPr>
              <a:t>клей ПВА;</a:t>
            </a:r>
            <a:endParaRPr lang="ru-RU" sz="2200" b="1">
              <a:solidFill>
                <a:schemeClr val="tx2">
                  <a:lumMod val="75000"/>
                </a:schemeClr>
              </a:solidFill>
            </a:endParaRPr>
          </a:p>
          <a:p>
            <a:pPr fontAlgn="base"/>
            <a:r>
              <a:rPr lang="ru-RU" sz="2200" b="1">
                <a:solidFill>
                  <a:schemeClr val="tx2">
                    <a:lumMod val="75000"/>
                  </a:schemeClr>
                </a:solidFill>
              </a:rPr>
              <a:t>ножницы;</a:t>
            </a:r>
          </a:p>
          <a:p>
            <a:pPr fontAlgn="base"/>
            <a:r>
              <a:rPr lang="ru-RU" sz="2200" b="1">
                <a:solidFill>
                  <a:schemeClr val="tx2">
                    <a:lumMod val="75000"/>
                  </a:schemeClr>
                </a:solidFill>
              </a:rPr>
              <a:t>небольшая емкость с водой</a:t>
            </a:r>
            <a:r>
              <a:rPr lang="ru-RU" sz="2200" b="1" smtClean="0">
                <a:solidFill>
                  <a:schemeClr val="tx2">
                    <a:lumMod val="75000"/>
                  </a:schemeClr>
                </a:solidFill>
              </a:rPr>
              <a:t>;</a:t>
            </a:r>
            <a:endParaRPr lang="ru-RU" sz="2200" b="1">
              <a:solidFill>
                <a:schemeClr val="tx2">
                  <a:lumMod val="75000"/>
                </a:schemeClr>
              </a:solidFill>
            </a:endParaRPr>
          </a:p>
          <a:p>
            <a:pPr fontAlgn="base"/>
            <a:r>
              <a:rPr lang="ru-RU" sz="2200" b="1">
                <a:solidFill>
                  <a:schemeClr val="tx2">
                    <a:lumMod val="75000"/>
                  </a:schemeClr>
                </a:solidFill>
              </a:rPr>
              <a:t>разноцветные краски;</a:t>
            </a:r>
          </a:p>
          <a:p>
            <a:pPr fontAlgn="base"/>
            <a:r>
              <a:rPr lang="ru-RU" sz="2200" b="1">
                <a:solidFill>
                  <a:schemeClr val="tx2">
                    <a:lumMod val="75000"/>
                  </a:schemeClr>
                </a:solidFill>
              </a:rPr>
              <a:t>зубочистки и пинцет;</a:t>
            </a:r>
          </a:p>
          <a:p>
            <a:pPr fontAlgn="base"/>
            <a:r>
              <a:rPr lang="ru-RU" sz="2200" b="1">
                <a:solidFill>
                  <a:schemeClr val="tx2">
                    <a:lumMod val="75000"/>
                  </a:schemeClr>
                </a:solidFill>
              </a:rPr>
              <a:t>прозрачный лак;</a:t>
            </a:r>
          </a:p>
          <a:p>
            <a:pPr fontAlgn="base"/>
            <a:r>
              <a:rPr lang="ru-RU" sz="2200" b="1">
                <a:solidFill>
                  <a:schemeClr val="tx2">
                    <a:lumMod val="75000"/>
                  </a:schemeClr>
                </a:solidFill>
              </a:rPr>
              <a:t>предмет для декора.</a:t>
            </a:r>
          </a:p>
          <a:p>
            <a:pPr fontAlgn="base"/>
            <a:r>
              <a:rPr lang="ru-RU" sz="2200" b="1">
                <a:solidFill>
                  <a:schemeClr val="tx2">
                    <a:lumMod val="75000"/>
                  </a:schemeClr>
                </a:solidFill>
              </a:rPr>
              <a:t>Салфетки подойдут обычные </a:t>
            </a:r>
            <a:r>
              <a:rPr lang="ru-RU" sz="2200" b="1" smtClean="0">
                <a:solidFill>
                  <a:schemeClr val="tx2">
                    <a:lumMod val="75000"/>
                  </a:schemeClr>
                </a:solidFill>
              </a:rPr>
              <a:t>кухонные</a:t>
            </a:r>
          </a:p>
        </p:txBody>
      </p:sp>
    </p:spTree>
    <p:extLst>
      <p:ext uri="{BB962C8B-B14F-4D97-AF65-F5344CB8AC3E}">
        <p14:creationId xmlns:p14="http://schemas.microsoft.com/office/powerpoint/2010/main" val="2730279283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409303"/>
            <a:ext cx="6940731" cy="16459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smtClean="0">
                <a:solidFill>
                  <a:schemeClr val="accent1">
                    <a:lumMod val="50000"/>
                  </a:schemeClr>
                </a:solidFill>
              </a:rPr>
              <a:t>Рвём салфетки на небольшие кусочки и обклеиваем ими баночку в несколько слоев (3-4).</a:t>
            </a:r>
            <a:br>
              <a:rPr lang="ru-RU" sz="31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100" b="1" smtClean="0">
                <a:solidFill>
                  <a:schemeClr val="accent1">
                    <a:lumMod val="50000"/>
                  </a:schemeClr>
                </a:solidFill>
              </a:rPr>
              <a:t>Даём основе хорошо высохнуть</a:t>
            </a:r>
            <a:endParaRPr lang="ru-RU" sz="3100" b="1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 l="20279" t="42673" r="23562" b="9124"/>
          <a:stretch>
            <a:fillRect/>
          </a:stretch>
        </p:blipFill>
        <p:spPr>
          <a:xfrm>
            <a:off x="620732" y="1001660"/>
            <a:ext cx="3681705" cy="23787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 l="20050" t="28823" r="15474" b="35633"/>
          <a:stretch>
            <a:fillRect/>
          </a:stretch>
        </p:blipFill>
        <p:spPr>
          <a:xfrm>
            <a:off x="620733" y="3631474"/>
            <a:ext cx="3681705" cy="26961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 l="5366" t="6862" r="6016" b="17965"/>
          <a:stretch>
            <a:fillRect/>
          </a:stretch>
        </p:blipFill>
        <p:spPr>
          <a:xfrm>
            <a:off x="4789712" y="2252002"/>
            <a:ext cx="6382783" cy="407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776421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/Relationships>
</file>

<file path=ppt/theme/theme1.xml><?xml version="1.0" encoding="utf-8"?>
<a:theme xmlns:r="http://schemas.openxmlformats.org/officeDocument/2006/relationships"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Савон">
      <a:majorFont>
        <a:latin typeface="Garamond" panose="02020404030301010803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TM03457510[[fn=Савон]]</Template>
  <Company/>
  <PresentationFormat>Широкоэкранный</PresentationFormat>
  <Paragraphs>32</Paragraphs>
  <Slides>16</Slides>
  <Notes>0</Notes>
  <TotalTime>149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2">
      <vt:lpstr>Arial</vt:lpstr>
      <vt:lpstr>Garamond</vt:lpstr>
      <vt:lpstr>Arial Black</vt:lpstr>
      <vt:lpstr>Adobe Gothic Std B</vt:lpstr>
      <vt:lpstr>Bahnschrift SemiBold</vt:lpstr>
      <vt:lpstr>Савон</vt:lpstr>
      <vt:lpstr>Пейп-арт</vt:lpstr>
      <vt:lpstr>Пейп-арт - это</vt:lpstr>
      <vt:lpstr>В основе рукоделия лежит декор салфетками, но ничего общего с декупажем здесь нет. Так же, как и с лепкой из папье-маше. Салфетки скручивают в жгутики, из которых потом и создают декор на твердой поверхности.</vt:lpstr>
      <vt:lpstr>Преимущества нового хобби</vt:lpstr>
      <vt:lpstr>PowerPoint Presentation</vt:lpstr>
      <vt:lpstr>Как научиться технике салфеточного декора?</vt:lpstr>
      <vt:lpstr>Пошаговое руководство по выполнению  шкатулки в технике пейп-арт</vt:lpstr>
      <vt:lpstr>Подготавливаем материалы для рукоделия</vt:lpstr>
      <vt:lpstr>Рвём салфетки на небольшие кусочки и обклеиваем ими баночку в несколько слоев (3-4).Даём основе хорошо высохнуть</vt:lpstr>
      <vt:lpstr>Нарезаем салфетку на полоски (1-2 см) и скручиваем жгутики</vt:lpstr>
      <vt:lpstr>Выбираем узор для работы</vt:lpstr>
      <vt:lpstr>Наносим рисунок на баночку</vt:lpstr>
      <vt:lpstr>Выкладываем узор из жгутиков. Снова даём хорошо высохнуть</vt:lpstr>
      <vt:lpstr>Затем окрашиваем изделие краской (желательно гуашь черного цвета)</vt:lpstr>
      <vt:lpstr>Аккуратно наносим золотую или серебряную гуашь при помощи губки</vt:lpstr>
      <vt:lpstr>При желании покрываем изделие лаком и декорируем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Пейп-арт Мастер-класс «Шкатулка»</dc:title>
  <dc:creator>1</dc:creator>
  <cp:lastModifiedBy>1</cp:lastModifiedBy>
  <cp:revision>18</cp:revision>
  <dcterms:created xsi:type="dcterms:W3CDTF">2023-03-27T08:26:37Z</dcterms:created>
  <dcterms:modified xsi:type="dcterms:W3CDTF">2023-10-01T16:22:19Z</dcterms:modified>
</cp:coreProperties>
</file>