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6"/>
    <p:sldId id="257" r:id="rId17"/>
    <p:sldId id="258" r:id="rId18"/>
    <p:sldId id="259" r:id="rId19"/>
    <p:sldId id="260" r:id="rId20"/>
    <p:sldId id="261" r:id="rId21"/>
    <p:sldId id="262" r:id="rId22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Lato" charset="1" panose="020F0502020204030203"/>
      <p:regular r:id="rId10"/>
    </p:embeddedFont>
    <p:embeddedFont>
      <p:font typeface="Lato Bold" charset="1" panose="020F0502020204030203"/>
      <p:regular r:id="rId11"/>
    </p:embeddedFont>
    <p:embeddedFont>
      <p:font typeface="Lato Italics" charset="1" panose="020F0502020204030203"/>
      <p:regular r:id="rId12"/>
    </p:embeddedFont>
    <p:embeddedFont>
      <p:font typeface="Lato Bold Italics" charset="1" panose="020F0502020204030203"/>
      <p:regular r:id="rId13"/>
    </p:embeddedFont>
    <p:embeddedFont>
      <p:font typeface="Caveat" charset="1" panose="00000500000000000000"/>
      <p:regular r:id="rId14"/>
    </p:embeddedFont>
    <p:embeddedFont>
      <p:font typeface="Caveat Bold" charset="1" panose="0000080000000000000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slides/slide1.xml" Type="http://schemas.openxmlformats.org/officeDocument/2006/relationships/slide"/><Relationship Id="rId17" Target="slides/slide2.xml" Type="http://schemas.openxmlformats.org/officeDocument/2006/relationships/slide"/><Relationship Id="rId18" Target="slides/slide3.xml" Type="http://schemas.openxmlformats.org/officeDocument/2006/relationships/slide"/><Relationship Id="rId19" Target="slides/slide4.xml" Type="http://schemas.openxmlformats.org/officeDocument/2006/relationships/slide"/><Relationship Id="rId2" Target="presProps.xml" Type="http://schemas.openxmlformats.org/officeDocument/2006/relationships/presProps"/><Relationship Id="rId20" Target="slides/slide5.xml" Type="http://schemas.openxmlformats.org/officeDocument/2006/relationships/slide"/><Relationship Id="rId21" Target="slides/slide6.xml" Type="http://schemas.openxmlformats.org/officeDocument/2006/relationships/slide"/><Relationship Id="rId22" Target="slides/slide7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jpe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png" Type="http://schemas.openxmlformats.org/officeDocument/2006/relationships/image"/><Relationship Id="rId4" Target="../media/image5.sv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png" Type="http://schemas.openxmlformats.org/officeDocument/2006/relationships/image"/><Relationship Id="rId4" Target="../media/image8.pn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pn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png" Type="http://schemas.openxmlformats.org/officeDocument/2006/relationships/image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1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360706" y="2924175"/>
            <a:ext cx="9648482" cy="46577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2000"/>
              </a:lnSpc>
            </a:pPr>
            <a:r>
              <a:rPr lang="en-US" sz="12000" spc="-240">
                <a:solidFill>
                  <a:srgbClr val="373737"/>
                </a:solidFill>
                <a:latin typeface="Caveat"/>
              </a:rPr>
              <a:t>Методы исследования в биологии</a:t>
            </a:r>
          </a:p>
        </p:txBody>
      </p:sp>
      <p:sp>
        <p:nvSpPr>
          <p:cNvPr name="AutoShape 3" id="3"/>
          <p:cNvSpPr/>
          <p:nvPr/>
        </p:nvSpPr>
        <p:spPr>
          <a:xfrm rot="0">
            <a:off x="10296544" y="-526587"/>
            <a:ext cx="8370769" cy="11340174"/>
          </a:xfrm>
          <a:prstGeom prst="rect">
            <a:avLst/>
          </a:prstGeom>
          <a:solidFill>
            <a:srgbClr val="0A664D"/>
          </a:solidFill>
        </p:spPr>
      </p:sp>
      <p:sp>
        <p:nvSpPr>
          <p:cNvPr name="AutoShape 4" id="4"/>
          <p:cNvSpPr/>
          <p:nvPr/>
        </p:nvSpPr>
        <p:spPr>
          <a:xfrm rot="0">
            <a:off x="10009188" y="-181768"/>
            <a:ext cx="9525" cy="10650536"/>
          </a:xfrm>
          <a:prstGeom prst="rect">
            <a:avLst/>
          </a:prstGeom>
          <a:solidFill>
            <a:srgbClr val="373737"/>
          </a:solidFill>
        </p:spPr>
      </p:sp>
      <p:sp>
        <p:nvSpPr>
          <p:cNvPr name="Freeform 5" id="5"/>
          <p:cNvSpPr/>
          <p:nvPr/>
        </p:nvSpPr>
        <p:spPr>
          <a:xfrm flipH="false" flipV="false" rot="0">
            <a:off x="9455757" y="117329"/>
            <a:ext cx="10052343" cy="10052343"/>
          </a:xfrm>
          <a:custGeom>
            <a:avLst/>
            <a:gdLst/>
            <a:ahLst/>
            <a:cxnLst/>
            <a:rect r="r" b="b" t="t" l="l"/>
            <a:pathLst>
              <a:path h="10052343" w="10052343">
                <a:moveTo>
                  <a:pt x="0" y="0"/>
                </a:moveTo>
                <a:lnTo>
                  <a:pt x="10052343" y="0"/>
                </a:lnTo>
                <a:lnTo>
                  <a:pt x="10052343" y="10052342"/>
                </a:lnTo>
                <a:lnTo>
                  <a:pt x="0" y="1005234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0" y="-103451"/>
            <a:ext cx="8529633" cy="10493903"/>
          </a:xfrm>
          <a:prstGeom prst="rect">
            <a:avLst/>
          </a:prstGeom>
          <a:solidFill>
            <a:srgbClr val="0A664D">
              <a:alpha val="19608"/>
            </a:srgbClr>
          </a:solidFill>
        </p:spPr>
      </p:sp>
      <p:sp>
        <p:nvSpPr>
          <p:cNvPr name="Freeform 3" id="3"/>
          <p:cNvSpPr/>
          <p:nvPr/>
        </p:nvSpPr>
        <p:spPr>
          <a:xfrm flipH="false" flipV="false" rot="0">
            <a:off x="1644554" y="1764752"/>
            <a:ext cx="5240525" cy="6757497"/>
          </a:xfrm>
          <a:custGeom>
            <a:avLst/>
            <a:gdLst/>
            <a:ahLst/>
            <a:cxnLst/>
            <a:rect r="r" b="b" t="t" l="l"/>
            <a:pathLst>
              <a:path h="6757497" w="5240525">
                <a:moveTo>
                  <a:pt x="0" y="0"/>
                </a:moveTo>
                <a:lnTo>
                  <a:pt x="5240525" y="0"/>
                </a:lnTo>
                <a:lnTo>
                  <a:pt x="5240525" y="6757496"/>
                </a:lnTo>
                <a:lnTo>
                  <a:pt x="0" y="675749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6770" t="0" r="-4677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8529633" y="2616141"/>
            <a:ext cx="9758367" cy="32773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403"/>
              </a:lnSpc>
              <a:spcBef>
                <a:spcPct val="0"/>
              </a:spcBef>
            </a:pPr>
            <a:r>
              <a:rPr lang="en-US" sz="6403" spc="-128">
                <a:solidFill>
                  <a:srgbClr val="000000"/>
                </a:solidFill>
                <a:latin typeface="Caveat Bold"/>
              </a:rPr>
              <a:t>Наука </a:t>
            </a:r>
            <a:r>
              <a:rPr lang="en-US" sz="6403" spc="-128">
                <a:solidFill>
                  <a:srgbClr val="000000"/>
                </a:solidFill>
                <a:latin typeface="Caveat"/>
              </a:rPr>
              <a:t>- это  особый вид человеческой деятельности, направленный на получение новых знаний об окружающем мире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1971367" y="-465517"/>
            <a:ext cx="7936492" cy="11476649"/>
          </a:xfrm>
          <a:prstGeom prst="rect">
            <a:avLst/>
          </a:prstGeom>
          <a:solidFill>
            <a:srgbClr val="0A664D"/>
          </a:solidFill>
        </p:spPr>
      </p:sp>
      <p:sp>
        <p:nvSpPr>
          <p:cNvPr name="AutoShape 3" id="3"/>
          <p:cNvSpPr/>
          <p:nvPr/>
        </p:nvSpPr>
        <p:spPr>
          <a:xfrm rot="0">
            <a:off x="10256077" y="-662575"/>
            <a:ext cx="25347" cy="11612150"/>
          </a:xfrm>
          <a:prstGeom prst="rect">
            <a:avLst/>
          </a:prstGeom>
          <a:solidFill>
            <a:srgbClr val="373737">
              <a:alpha val="29804"/>
            </a:srgbClr>
          </a:solidFill>
        </p:spPr>
      </p:sp>
      <p:sp>
        <p:nvSpPr>
          <p:cNvPr name="AutoShape 4" id="4"/>
          <p:cNvSpPr/>
          <p:nvPr/>
        </p:nvSpPr>
        <p:spPr>
          <a:xfrm rot="0">
            <a:off x="1946020" y="43021"/>
            <a:ext cx="25347" cy="11612150"/>
          </a:xfrm>
          <a:prstGeom prst="rect">
            <a:avLst/>
          </a:prstGeom>
          <a:solidFill>
            <a:srgbClr val="373737">
              <a:alpha val="29804"/>
            </a:srgbClr>
          </a:solidFill>
        </p:spPr>
      </p:sp>
      <p:sp>
        <p:nvSpPr>
          <p:cNvPr name="Freeform 5" id="5"/>
          <p:cNvSpPr/>
          <p:nvPr/>
        </p:nvSpPr>
        <p:spPr>
          <a:xfrm flipH="false" flipV="false" rot="0">
            <a:off x="1946020" y="43021"/>
            <a:ext cx="7821026" cy="10433249"/>
          </a:xfrm>
          <a:custGeom>
            <a:avLst/>
            <a:gdLst/>
            <a:ahLst/>
            <a:cxnLst/>
            <a:rect r="r" b="b" t="t" l="l"/>
            <a:pathLst>
              <a:path h="10433249" w="7821026">
                <a:moveTo>
                  <a:pt x="0" y="0"/>
                </a:moveTo>
                <a:lnTo>
                  <a:pt x="7821026" y="0"/>
                </a:lnTo>
                <a:lnTo>
                  <a:pt x="7821026" y="10433249"/>
                </a:lnTo>
                <a:lnTo>
                  <a:pt x="0" y="1043324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3166843">
            <a:off x="14981648" y="6796201"/>
            <a:ext cx="1769995" cy="353999"/>
          </a:xfrm>
          <a:custGeom>
            <a:avLst/>
            <a:gdLst/>
            <a:ahLst/>
            <a:cxnLst/>
            <a:rect r="r" b="b" t="t" l="l"/>
            <a:pathLst>
              <a:path h="353999" w="1769995">
                <a:moveTo>
                  <a:pt x="0" y="0"/>
                </a:moveTo>
                <a:lnTo>
                  <a:pt x="1769995" y="0"/>
                </a:lnTo>
                <a:lnTo>
                  <a:pt x="1769995" y="354000"/>
                </a:lnTo>
                <a:lnTo>
                  <a:pt x="0" y="354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633849" y="3627532"/>
            <a:ext cx="7365563" cy="25986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016"/>
              </a:lnSpc>
            </a:pPr>
            <a:r>
              <a:rPr lang="en-US" sz="10016" spc="-200">
                <a:solidFill>
                  <a:srgbClr val="000000"/>
                </a:solidFill>
                <a:latin typeface="Caveat"/>
              </a:rPr>
              <a:t>Научный метод - </a:t>
            </a:r>
          </a:p>
          <a:p>
            <a:pPr algn="ctr">
              <a:lnSpc>
                <a:spcPts val="10016"/>
              </a:lnSpc>
              <a:spcBef>
                <a:spcPct val="0"/>
              </a:spcBef>
            </a:pPr>
            <a:r>
              <a:rPr lang="en-US" sz="10016" spc="-200">
                <a:solidFill>
                  <a:srgbClr val="000000"/>
                </a:solidFill>
                <a:latin typeface="Caveat"/>
              </a:rPr>
              <a:t>способ познаний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256077" y="7680234"/>
            <a:ext cx="3514217" cy="6743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99"/>
              </a:lnSpc>
              <a:spcBef>
                <a:spcPct val="0"/>
              </a:spcBef>
            </a:pPr>
            <a:r>
              <a:rPr lang="en-US" sz="3799">
                <a:solidFill>
                  <a:srgbClr val="000000"/>
                </a:solidFill>
                <a:latin typeface="Lato"/>
              </a:rPr>
              <a:t>Практические 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4797801" y="7680234"/>
            <a:ext cx="3490199" cy="6743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99"/>
              </a:lnSpc>
              <a:spcBef>
                <a:spcPct val="0"/>
              </a:spcBef>
            </a:pPr>
            <a:r>
              <a:rPr lang="en-US" sz="3799">
                <a:solidFill>
                  <a:srgbClr val="000000"/>
                </a:solidFill>
                <a:latin typeface="Lato"/>
              </a:rPr>
              <a:t>Теоретические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6946974">
            <a:off x="11593720" y="6796201"/>
            <a:ext cx="1769995" cy="353999"/>
          </a:xfrm>
          <a:custGeom>
            <a:avLst/>
            <a:gdLst/>
            <a:ahLst/>
            <a:cxnLst/>
            <a:rect r="r" b="b" t="t" l="l"/>
            <a:pathLst>
              <a:path h="353999" w="1769995">
                <a:moveTo>
                  <a:pt x="0" y="0"/>
                </a:moveTo>
                <a:lnTo>
                  <a:pt x="1769996" y="0"/>
                </a:lnTo>
                <a:lnTo>
                  <a:pt x="1769996" y="354000"/>
                </a:lnTo>
                <a:lnTo>
                  <a:pt x="0" y="354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6221564" y="-155988"/>
            <a:ext cx="9525" cy="6652215"/>
          </a:xfrm>
          <a:prstGeom prst="rect">
            <a:avLst/>
          </a:prstGeom>
          <a:solidFill>
            <a:srgbClr val="373737"/>
          </a:solidFill>
        </p:spPr>
      </p:sp>
      <p:sp>
        <p:nvSpPr>
          <p:cNvPr name="AutoShape 3" id="3"/>
          <p:cNvSpPr/>
          <p:nvPr/>
        </p:nvSpPr>
        <p:spPr>
          <a:xfrm rot="0">
            <a:off x="12056911" y="-155988"/>
            <a:ext cx="9525" cy="6652215"/>
          </a:xfrm>
          <a:prstGeom prst="rect">
            <a:avLst/>
          </a:prstGeom>
          <a:solidFill>
            <a:srgbClr val="373737"/>
          </a:solidFill>
        </p:spPr>
      </p:sp>
      <p:sp>
        <p:nvSpPr>
          <p:cNvPr name="AutoShape 4" id="4"/>
          <p:cNvSpPr/>
          <p:nvPr/>
        </p:nvSpPr>
        <p:spPr>
          <a:xfrm rot="0">
            <a:off x="-709764" y="6403596"/>
            <a:ext cx="19391445" cy="4616331"/>
          </a:xfrm>
          <a:prstGeom prst="rect">
            <a:avLst/>
          </a:prstGeom>
          <a:solidFill>
            <a:srgbClr val="0A664D">
              <a:alpha val="19608"/>
            </a:srgbClr>
          </a:solidFill>
        </p:spPr>
      </p:sp>
      <p:sp>
        <p:nvSpPr>
          <p:cNvPr name="Freeform 5" id="5"/>
          <p:cNvSpPr/>
          <p:nvPr/>
        </p:nvSpPr>
        <p:spPr>
          <a:xfrm flipH="false" flipV="false" rot="0">
            <a:off x="387142" y="1089916"/>
            <a:ext cx="5205771" cy="3679159"/>
          </a:xfrm>
          <a:custGeom>
            <a:avLst/>
            <a:gdLst/>
            <a:ahLst/>
            <a:cxnLst/>
            <a:rect r="r" b="b" t="t" l="l"/>
            <a:pathLst>
              <a:path h="3679159" w="5205771">
                <a:moveTo>
                  <a:pt x="0" y="0"/>
                </a:moveTo>
                <a:lnTo>
                  <a:pt x="5205772" y="0"/>
                </a:lnTo>
                <a:lnTo>
                  <a:pt x="5205772" y="3679158"/>
                </a:lnTo>
                <a:lnTo>
                  <a:pt x="0" y="367915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-2799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7356091" y="0"/>
            <a:ext cx="3575818" cy="4698841"/>
          </a:xfrm>
          <a:custGeom>
            <a:avLst/>
            <a:gdLst/>
            <a:ahLst/>
            <a:cxnLst/>
            <a:rect r="r" b="b" t="t" l="l"/>
            <a:pathLst>
              <a:path h="4698841" w="3575818">
                <a:moveTo>
                  <a:pt x="0" y="0"/>
                </a:moveTo>
                <a:lnTo>
                  <a:pt x="3575818" y="0"/>
                </a:lnTo>
                <a:lnTo>
                  <a:pt x="3575818" y="4698841"/>
                </a:lnTo>
                <a:lnTo>
                  <a:pt x="0" y="469884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3485911" y="0"/>
            <a:ext cx="3773389" cy="4698841"/>
          </a:xfrm>
          <a:custGeom>
            <a:avLst/>
            <a:gdLst/>
            <a:ahLst/>
            <a:cxnLst/>
            <a:rect r="r" b="b" t="t" l="l"/>
            <a:pathLst>
              <a:path h="4698841" w="3773389">
                <a:moveTo>
                  <a:pt x="0" y="0"/>
                </a:moveTo>
                <a:lnTo>
                  <a:pt x="3773389" y="0"/>
                </a:lnTo>
                <a:lnTo>
                  <a:pt x="3773389" y="4698841"/>
                </a:lnTo>
                <a:lnTo>
                  <a:pt x="0" y="46988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6389370" y="7909755"/>
            <a:ext cx="5509260" cy="10610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49"/>
              </a:lnSpc>
              <a:spcBef>
                <a:spcPct val="0"/>
              </a:spcBef>
            </a:pPr>
            <a:r>
              <a:rPr lang="en-US" sz="5899">
                <a:solidFill>
                  <a:srgbClr val="373737"/>
                </a:solidFill>
                <a:latin typeface="Caveat"/>
              </a:rPr>
              <a:t>Практический метод 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609535" y="5082372"/>
            <a:ext cx="5360670" cy="13212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016"/>
              </a:lnSpc>
              <a:spcBef>
                <a:spcPct val="0"/>
              </a:spcBef>
            </a:pPr>
            <a:r>
              <a:rPr lang="en-US" sz="10016" spc="-200">
                <a:solidFill>
                  <a:srgbClr val="373737"/>
                </a:solidFill>
                <a:latin typeface="Caveat"/>
              </a:rPr>
              <a:t>Наблюдение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6389370" y="5082372"/>
            <a:ext cx="5360670" cy="13212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016"/>
              </a:lnSpc>
              <a:spcBef>
                <a:spcPct val="0"/>
              </a:spcBef>
            </a:pPr>
            <a:r>
              <a:rPr lang="en-US" sz="10016" spc="-200">
                <a:solidFill>
                  <a:srgbClr val="373737"/>
                </a:solidFill>
                <a:latin typeface="Caveat"/>
              </a:rPr>
              <a:t>Эксперимент 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2971252" y="5175003"/>
            <a:ext cx="4508183" cy="13212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016"/>
              </a:lnSpc>
              <a:spcBef>
                <a:spcPct val="0"/>
              </a:spcBef>
            </a:pPr>
            <a:r>
              <a:rPr lang="en-US" sz="10016" spc="-200">
                <a:solidFill>
                  <a:srgbClr val="373737"/>
                </a:solidFill>
                <a:latin typeface="Caveat"/>
              </a:rPr>
              <a:t>Измерение</a:t>
            </a:r>
            <a:r>
              <a:rPr lang="en-US" sz="10016" spc="-200">
                <a:solidFill>
                  <a:srgbClr val="373737"/>
                </a:solidFill>
                <a:latin typeface="Caveat"/>
              </a:rPr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9492299" y="-295392"/>
            <a:ext cx="8817936" cy="11151785"/>
          </a:xfrm>
          <a:prstGeom prst="rect">
            <a:avLst/>
          </a:prstGeom>
          <a:solidFill>
            <a:srgbClr val="0A664D">
              <a:alpha val="19608"/>
            </a:srgbClr>
          </a:solidFill>
        </p:spPr>
      </p:sp>
      <p:sp>
        <p:nvSpPr>
          <p:cNvPr name="AutoShape 3" id="3"/>
          <p:cNvSpPr/>
          <p:nvPr/>
        </p:nvSpPr>
        <p:spPr>
          <a:xfrm rot="0">
            <a:off x="9116291" y="-610588"/>
            <a:ext cx="25347" cy="11612150"/>
          </a:xfrm>
          <a:prstGeom prst="rect">
            <a:avLst/>
          </a:prstGeom>
          <a:solidFill>
            <a:srgbClr val="FFFFFF">
              <a:alpha val="29804"/>
            </a:srgbClr>
          </a:solidFill>
        </p:spPr>
      </p:sp>
      <p:sp>
        <p:nvSpPr>
          <p:cNvPr name="AutoShape 4" id="4"/>
          <p:cNvSpPr/>
          <p:nvPr/>
        </p:nvSpPr>
        <p:spPr>
          <a:xfrm rot="0">
            <a:off x="9492299" y="8571512"/>
            <a:ext cx="9392635" cy="2301420"/>
          </a:xfrm>
          <a:prstGeom prst="rect">
            <a:avLst/>
          </a:prstGeom>
          <a:solidFill>
            <a:srgbClr val="0A664D"/>
          </a:solidFill>
        </p:spPr>
      </p:sp>
      <p:sp>
        <p:nvSpPr>
          <p:cNvPr name="Freeform 5" id="5"/>
          <p:cNvSpPr/>
          <p:nvPr/>
        </p:nvSpPr>
        <p:spPr>
          <a:xfrm flipH="false" flipV="false" rot="0">
            <a:off x="10430440" y="1028700"/>
            <a:ext cx="6941655" cy="6953243"/>
          </a:xfrm>
          <a:custGeom>
            <a:avLst/>
            <a:gdLst/>
            <a:ahLst/>
            <a:cxnLst/>
            <a:rect r="r" b="b" t="t" l="l"/>
            <a:pathLst>
              <a:path h="6953243" w="6941655">
                <a:moveTo>
                  <a:pt x="0" y="0"/>
                </a:moveTo>
                <a:lnTo>
                  <a:pt x="6941655" y="0"/>
                </a:lnTo>
                <a:lnTo>
                  <a:pt x="6941655" y="6953243"/>
                </a:lnTo>
                <a:lnTo>
                  <a:pt x="0" y="695324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83575" y="1228725"/>
            <a:ext cx="9116291" cy="63885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016"/>
              </a:lnSpc>
              <a:spcBef>
                <a:spcPct val="0"/>
              </a:spcBef>
            </a:pPr>
            <a:r>
              <a:rPr lang="en-US" sz="10016" spc="-200">
                <a:solidFill>
                  <a:srgbClr val="000000"/>
                </a:solidFill>
                <a:latin typeface="Caveat Bold"/>
              </a:rPr>
              <a:t>Наблюдение</a:t>
            </a:r>
            <a:r>
              <a:rPr lang="en-US" sz="10016" spc="-200">
                <a:solidFill>
                  <a:srgbClr val="000000"/>
                </a:solidFill>
                <a:latin typeface="Caveat"/>
              </a:rPr>
              <a:t>- это восприятие природных объектов или явлений  с помощью органов чувств.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9232953" y="-662575"/>
            <a:ext cx="25347" cy="11612150"/>
          </a:xfrm>
          <a:prstGeom prst="rect">
            <a:avLst/>
          </a:prstGeom>
          <a:solidFill>
            <a:srgbClr val="373737">
              <a:alpha val="29804"/>
            </a:srgbClr>
          </a:solidFill>
        </p:spPr>
      </p:sp>
      <p:sp>
        <p:nvSpPr>
          <p:cNvPr name="AutoShape 3" id="3"/>
          <p:cNvSpPr/>
          <p:nvPr/>
        </p:nvSpPr>
        <p:spPr>
          <a:xfrm rot="0">
            <a:off x="-287160" y="-698686"/>
            <a:ext cx="9086341" cy="11526211"/>
          </a:xfrm>
          <a:prstGeom prst="rect">
            <a:avLst/>
          </a:prstGeom>
          <a:solidFill>
            <a:srgbClr val="0A664D">
              <a:alpha val="19608"/>
            </a:srgbClr>
          </a:solidFill>
        </p:spPr>
      </p:sp>
      <p:sp>
        <p:nvSpPr>
          <p:cNvPr name="Freeform 4" id="4"/>
          <p:cNvSpPr/>
          <p:nvPr/>
        </p:nvSpPr>
        <p:spPr>
          <a:xfrm flipH="false" flipV="false" rot="0">
            <a:off x="399220" y="862204"/>
            <a:ext cx="5688337" cy="7048472"/>
          </a:xfrm>
          <a:custGeom>
            <a:avLst/>
            <a:gdLst/>
            <a:ahLst/>
            <a:cxnLst/>
            <a:rect r="r" b="b" t="t" l="l"/>
            <a:pathLst>
              <a:path h="7048472" w="5688337">
                <a:moveTo>
                  <a:pt x="0" y="0"/>
                </a:moveTo>
                <a:lnTo>
                  <a:pt x="5688337" y="0"/>
                </a:lnTo>
                <a:lnTo>
                  <a:pt x="5688337" y="7048472"/>
                </a:lnTo>
                <a:lnTo>
                  <a:pt x="0" y="704847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9696450" y="1779690"/>
            <a:ext cx="8014199" cy="63885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016"/>
              </a:lnSpc>
              <a:spcBef>
                <a:spcPct val="0"/>
              </a:spcBef>
            </a:pPr>
            <a:r>
              <a:rPr lang="en-US" sz="10016" spc="-200">
                <a:solidFill>
                  <a:srgbClr val="000000"/>
                </a:solidFill>
                <a:latin typeface="Caveat Bold"/>
              </a:rPr>
              <a:t>Фиксация </a:t>
            </a:r>
            <a:r>
              <a:rPr lang="en-US" sz="10016" spc="-200">
                <a:solidFill>
                  <a:srgbClr val="000000"/>
                </a:solidFill>
                <a:latin typeface="Caveat"/>
              </a:rPr>
              <a:t>- это сохранение материалов в состоянии, близко к естественному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14186379" y="-662575"/>
            <a:ext cx="25347" cy="11612150"/>
          </a:xfrm>
          <a:prstGeom prst="rect">
            <a:avLst/>
          </a:prstGeom>
          <a:solidFill>
            <a:srgbClr val="373737">
              <a:alpha val="29804"/>
            </a:srgbClr>
          </a:solidFill>
        </p:spPr>
      </p:sp>
      <p:sp>
        <p:nvSpPr>
          <p:cNvPr name="AutoShape 3" id="3"/>
          <p:cNvSpPr/>
          <p:nvPr/>
        </p:nvSpPr>
        <p:spPr>
          <a:xfrm rot="0">
            <a:off x="14499364" y="-179160"/>
            <a:ext cx="4178054" cy="10645320"/>
          </a:xfrm>
          <a:prstGeom prst="rect">
            <a:avLst/>
          </a:prstGeom>
          <a:solidFill>
            <a:srgbClr val="0A664D">
              <a:alpha val="19608"/>
            </a:srgbClr>
          </a:solidFill>
        </p:spPr>
      </p:sp>
      <p:sp>
        <p:nvSpPr>
          <p:cNvPr name="Freeform 4" id="4"/>
          <p:cNvSpPr/>
          <p:nvPr/>
        </p:nvSpPr>
        <p:spPr>
          <a:xfrm flipH="false" flipV="false" rot="0">
            <a:off x="10347834" y="2321019"/>
            <a:ext cx="7940166" cy="5644962"/>
          </a:xfrm>
          <a:custGeom>
            <a:avLst/>
            <a:gdLst/>
            <a:ahLst/>
            <a:cxnLst/>
            <a:rect r="r" b="b" t="t" l="l"/>
            <a:pathLst>
              <a:path h="5644962" w="7940166">
                <a:moveTo>
                  <a:pt x="0" y="0"/>
                </a:moveTo>
                <a:lnTo>
                  <a:pt x="7940166" y="0"/>
                </a:lnTo>
                <a:lnTo>
                  <a:pt x="7940166" y="5644962"/>
                </a:lnTo>
                <a:lnTo>
                  <a:pt x="0" y="564496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392975" y="1228725"/>
            <a:ext cx="8109585" cy="13212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016"/>
              </a:lnSpc>
              <a:spcBef>
                <a:spcPct val="0"/>
              </a:spcBef>
            </a:pPr>
            <a:r>
              <a:rPr lang="en-US" sz="10016" spc="-200">
                <a:solidFill>
                  <a:srgbClr val="000000"/>
                </a:solidFill>
                <a:latin typeface="Caveat"/>
              </a:rPr>
              <a:t>Домашнее задание 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202389" y="3157847"/>
            <a:ext cx="7715614" cy="25880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016"/>
              </a:lnSpc>
              <a:spcBef>
                <a:spcPct val="0"/>
              </a:spcBef>
            </a:pPr>
            <a:r>
              <a:rPr lang="en-US" sz="10016" spc="-200">
                <a:solidFill>
                  <a:srgbClr val="000000"/>
                </a:solidFill>
                <a:latin typeface="Caveat"/>
              </a:rPr>
              <a:t>п.4, отвечать на вопросы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DAFwAiaMPV4</dc:identifier>
  <dcterms:modified xsi:type="dcterms:W3CDTF">2011-08-01T06:04:30Z</dcterms:modified>
  <cp:revision>1</cp:revision>
  <dc:title>Методы исследования в биологии</dc:title>
</cp:coreProperties>
</file>