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63" r:id="rId3"/>
    <p:sldId id="257" r:id="rId4"/>
    <p:sldId id="266" r:id="rId5"/>
    <p:sldId id="272" r:id="rId6"/>
    <p:sldId id="265" r:id="rId7"/>
    <p:sldId id="269" r:id="rId8"/>
    <p:sldId id="270" r:id="rId9"/>
    <p:sldId id="259" r:id="rId10"/>
    <p:sldId id="260" r:id="rId11"/>
    <p:sldId id="273" r:id="rId12"/>
    <p:sldId id="261" r:id="rId13"/>
    <p:sldId id="262" r:id="rId14"/>
    <p:sldId id="271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85DED-5F35-4069-8249-3C04E78407BE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A819D-4534-4C3D-A414-B45DD70C799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2812848"/>
      </p:ext>
    </p:extLst>
  </p:cSld>
  <p:clrMapOvr>
    <a:masterClrMapping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3579500"/>
      </p:ext>
    </p:extLst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40625" y="288925"/>
            <a:ext cx="2338388" cy="6159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0700" y="288925"/>
            <a:ext cx="6867525" cy="6159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177861"/>
      </p:ext>
    </p:extLst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9976286"/>
      </p:ext>
    </p:extLst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3247422"/>
      </p:ext>
    </p:extLst>
  </p:cSld>
  <p:clrMapOvr>
    <a:masterClrMapping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0700" y="1684339"/>
            <a:ext cx="4602163" cy="4764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5264" y="1684339"/>
            <a:ext cx="4603750" cy="4764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5288420"/>
      </p:ext>
    </p:extLst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5" indent="0">
              <a:buNone/>
              <a:defRPr sz="2000" b="1"/>
            </a:lvl2pPr>
            <a:lvl3pPr marL="914251" indent="0">
              <a:buNone/>
              <a:defRPr sz="1800" b="1"/>
            </a:lvl3pPr>
            <a:lvl4pPr marL="1371377" indent="0">
              <a:buNone/>
              <a:defRPr sz="1600" b="1"/>
            </a:lvl4pPr>
            <a:lvl5pPr marL="1828503" indent="0">
              <a:buNone/>
              <a:defRPr sz="1600" b="1"/>
            </a:lvl5pPr>
            <a:lvl6pPr marL="2285628" indent="0">
              <a:buNone/>
              <a:defRPr sz="1600" b="1"/>
            </a:lvl6pPr>
            <a:lvl7pPr marL="2742754" indent="0">
              <a:buNone/>
              <a:defRPr sz="1600" b="1"/>
            </a:lvl7pPr>
            <a:lvl8pPr marL="3199879" indent="0">
              <a:buNone/>
              <a:defRPr sz="1600" b="1"/>
            </a:lvl8pPr>
            <a:lvl9pPr marL="365700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25" indent="0">
              <a:buNone/>
              <a:defRPr sz="2000" b="1"/>
            </a:lvl2pPr>
            <a:lvl3pPr marL="914251" indent="0">
              <a:buNone/>
              <a:defRPr sz="1800" b="1"/>
            </a:lvl3pPr>
            <a:lvl4pPr marL="1371377" indent="0">
              <a:buNone/>
              <a:defRPr sz="1600" b="1"/>
            </a:lvl4pPr>
            <a:lvl5pPr marL="1828503" indent="0">
              <a:buNone/>
              <a:defRPr sz="1600" b="1"/>
            </a:lvl5pPr>
            <a:lvl6pPr marL="2285628" indent="0">
              <a:buNone/>
              <a:defRPr sz="1600" b="1"/>
            </a:lvl6pPr>
            <a:lvl7pPr marL="2742754" indent="0">
              <a:buNone/>
              <a:defRPr sz="1600" b="1"/>
            </a:lvl7pPr>
            <a:lvl8pPr marL="3199879" indent="0">
              <a:buNone/>
              <a:defRPr sz="1600" b="1"/>
            </a:lvl8pPr>
            <a:lvl9pPr marL="365700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476251"/>
      </p:ext>
    </p:extLst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369365"/>
      </p:ext>
    </p:extLst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232851"/>
      </p:ext>
    </p:extLst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25" indent="0">
              <a:buNone/>
              <a:defRPr sz="1200"/>
            </a:lvl2pPr>
            <a:lvl3pPr marL="914251" indent="0">
              <a:buNone/>
              <a:defRPr sz="1000"/>
            </a:lvl3pPr>
            <a:lvl4pPr marL="1371377" indent="0">
              <a:buNone/>
              <a:defRPr sz="900"/>
            </a:lvl4pPr>
            <a:lvl5pPr marL="1828503" indent="0">
              <a:buNone/>
              <a:defRPr sz="900"/>
            </a:lvl5pPr>
            <a:lvl6pPr marL="2285628" indent="0">
              <a:buNone/>
              <a:defRPr sz="900"/>
            </a:lvl6pPr>
            <a:lvl7pPr marL="2742754" indent="0">
              <a:buNone/>
              <a:defRPr sz="900"/>
            </a:lvl7pPr>
            <a:lvl8pPr marL="3199879" indent="0">
              <a:buNone/>
              <a:defRPr sz="900"/>
            </a:lvl8pPr>
            <a:lvl9pPr marL="365700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1520100"/>
      </p:ext>
    </p:extLst>
  </p:cSld>
  <p:clrMapOvr>
    <a:masterClrMapping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25" indent="0">
              <a:buNone/>
              <a:defRPr sz="2800"/>
            </a:lvl2pPr>
            <a:lvl3pPr marL="914251" indent="0">
              <a:buNone/>
              <a:defRPr sz="2400"/>
            </a:lvl3pPr>
            <a:lvl4pPr marL="1371377" indent="0">
              <a:buNone/>
              <a:defRPr sz="2000"/>
            </a:lvl4pPr>
            <a:lvl5pPr marL="1828503" indent="0">
              <a:buNone/>
              <a:defRPr sz="2000"/>
            </a:lvl5pPr>
            <a:lvl6pPr marL="2285628" indent="0">
              <a:buNone/>
              <a:defRPr sz="2000"/>
            </a:lvl6pPr>
            <a:lvl7pPr marL="2742754" indent="0">
              <a:buNone/>
              <a:defRPr sz="2000"/>
            </a:lvl7pPr>
            <a:lvl8pPr marL="3199879" indent="0">
              <a:buNone/>
              <a:defRPr sz="2000"/>
            </a:lvl8pPr>
            <a:lvl9pPr marL="3657005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25" indent="0">
              <a:buNone/>
              <a:defRPr sz="1200"/>
            </a:lvl2pPr>
            <a:lvl3pPr marL="914251" indent="0">
              <a:buNone/>
              <a:defRPr sz="1000"/>
            </a:lvl3pPr>
            <a:lvl4pPr marL="1371377" indent="0">
              <a:buNone/>
              <a:defRPr sz="900"/>
            </a:lvl4pPr>
            <a:lvl5pPr marL="1828503" indent="0">
              <a:buNone/>
              <a:defRPr sz="900"/>
            </a:lvl5pPr>
            <a:lvl6pPr marL="2285628" indent="0">
              <a:buNone/>
              <a:defRPr sz="900"/>
            </a:lvl6pPr>
            <a:lvl7pPr marL="2742754" indent="0">
              <a:buNone/>
              <a:defRPr sz="900"/>
            </a:lvl7pPr>
            <a:lvl8pPr marL="3199879" indent="0">
              <a:buNone/>
              <a:defRPr sz="900"/>
            </a:lvl8pPr>
            <a:lvl9pPr marL="365700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8909470"/>
      </p:ext>
    </p:extLst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5" tIns="45712" rIns="91425" bIns="457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25" tIns="45712" rIns="91425" bIns="457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25" tIns="45712" rIns="91425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5B6FC-37E9-4DFD-BBB9-367D5326AFB5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25" tIns="45712" rIns="91425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25" tIns="45712" rIns="91425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2C462-A8AF-407A-8EC7-2539C782D4E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7718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0" y="0"/>
            <a:ext cx="9144000" cy="6937718"/>
          </a:xfrm>
          <a:prstGeom prst="frame">
            <a:avLst>
              <a:gd name="adj1" fmla="val 2574"/>
            </a:avLst>
          </a:prstGeom>
          <a:blipFill dpi="0" rotWithShape="1">
            <a:blip r:embed="rId1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046" tIns="41523" rIns="83046" bIns="4152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203375" y="213582"/>
            <a:ext cx="8737249" cy="6499248"/>
          </a:xfrm>
          <a:prstGeom prst="frame">
            <a:avLst>
              <a:gd name="adj1" fmla="val 2038"/>
            </a:avLst>
          </a:prstGeom>
          <a:blipFill dpi="0" rotWithShape="1">
            <a:blip r:embed="rId1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046" tIns="41523" rIns="83046" bIns="4152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7" name="Группа 16"/>
          <p:cNvGrpSpPr/>
          <p:nvPr/>
        </p:nvGrpSpPr>
        <p:grpSpPr>
          <a:xfrm>
            <a:off x="519942" y="686700"/>
            <a:ext cx="8167428" cy="5495949"/>
            <a:chOff x="849646" y="722783"/>
            <a:chExt cx="8772427" cy="5784741"/>
          </a:xfrm>
        </p:grpSpPr>
        <p:sp>
          <p:nvSpPr>
            <p:cNvPr id="13" name="Прямоугольник 12"/>
            <p:cNvSpPr/>
            <p:nvPr userDrawn="1"/>
          </p:nvSpPr>
          <p:spPr>
            <a:xfrm rot="21339046">
              <a:off x="868451" y="761380"/>
              <a:ext cx="8712343" cy="5739855"/>
            </a:xfrm>
            <a:prstGeom prst="rect">
              <a:avLst/>
            </a:prstGeom>
            <a:blipFill>
              <a:blip r:embed="rId14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мка 10"/>
            <p:cNvSpPr/>
            <p:nvPr userDrawn="1"/>
          </p:nvSpPr>
          <p:spPr>
            <a:xfrm rot="21324362">
              <a:off x="849646" y="722783"/>
              <a:ext cx="8772427" cy="5784741"/>
            </a:xfrm>
            <a:prstGeom prst="frame">
              <a:avLst>
                <a:gd name="adj1" fmla="val 163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Группа 17"/>
          <p:cNvGrpSpPr/>
          <p:nvPr/>
        </p:nvGrpSpPr>
        <p:grpSpPr>
          <a:xfrm rot="280353">
            <a:off x="975529" y="822211"/>
            <a:ext cx="7563331" cy="5293295"/>
            <a:chOff x="849646" y="722783"/>
            <a:chExt cx="8772427" cy="5784741"/>
          </a:xfrm>
        </p:grpSpPr>
        <p:sp>
          <p:nvSpPr>
            <p:cNvPr id="19" name="Прямоугольник 18"/>
            <p:cNvSpPr/>
            <p:nvPr userDrawn="1"/>
          </p:nvSpPr>
          <p:spPr>
            <a:xfrm rot="21339046">
              <a:off x="868451" y="761380"/>
              <a:ext cx="8712343" cy="5739855"/>
            </a:xfrm>
            <a:prstGeom prst="rect">
              <a:avLst/>
            </a:prstGeom>
            <a:blipFill>
              <a:blip r:embed="rId14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Рамка 19"/>
            <p:cNvSpPr/>
            <p:nvPr userDrawn="1"/>
          </p:nvSpPr>
          <p:spPr>
            <a:xfrm rot="21324362">
              <a:off x="849646" y="722783"/>
              <a:ext cx="8772427" cy="5784741"/>
            </a:xfrm>
            <a:prstGeom prst="frame">
              <a:avLst>
                <a:gd name="adj1" fmla="val 163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318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3"/>
  </p:transition>
  <p:txStyles>
    <p:titleStyle>
      <a:lvl1pPr algn="ctr" defTabSz="91425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5" indent="-342845" algn="l" defTabSz="9142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29" indent="-285703" algn="l" defTabSz="91425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4" indent="-228563" algn="l" defTabSz="91425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40" indent="-228563" algn="l" defTabSz="91425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66" indent="-228563" algn="l" defTabSz="91425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91" indent="-228563" algn="l" defTabSz="9142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17" indent="-228563" algn="l" defTabSz="9142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42" indent="-228563" algn="l" defTabSz="9142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8" indent="-228563" algn="l" defTabSz="9142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5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1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7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3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28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54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79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05" algn="l" defTabSz="9142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420888"/>
            <a:ext cx="7270576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Формируем функциональную  грамотность на уроках математики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7200800" cy="1752600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Марук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С.В., учитель математики МБОУ СОШ № 3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г.Красный Сулин</a:t>
            </a:r>
          </a:p>
          <a:p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августа 2022</a:t>
            </a:r>
            <a:endParaRPr lang="ru-RU" sz="2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980728"/>
            <a:ext cx="7093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Управление образования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Районная августовская педагогическая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конференция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РМО учителей математики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44" t="32452" r="2906" b="15045"/>
          <a:stretch>
            <a:fillRect/>
          </a:stretch>
        </p:blipFill>
        <p:spPr bwMode="auto">
          <a:xfrm>
            <a:off x="467544" y="1340768"/>
            <a:ext cx="820891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030" t="28628" r="1634" b="20125"/>
          <a:stretch>
            <a:fillRect/>
          </a:stretch>
        </p:blipFill>
        <p:spPr bwMode="auto">
          <a:xfrm>
            <a:off x="1187624" y="1124743"/>
            <a:ext cx="7128792" cy="393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https://education.yandex.ru/uchitel/intensiv2/test/start-3/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78" r="1634" b="3908"/>
          <a:stretch>
            <a:fillRect/>
          </a:stretch>
        </p:blipFill>
        <p:spPr bwMode="auto">
          <a:xfrm>
            <a:off x="1743273" y="2060848"/>
            <a:ext cx="556503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8086" t="18732" r="21292" b="55701"/>
          <a:stretch>
            <a:fillRect/>
          </a:stretch>
        </p:blipFill>
        <p:spPr bwMode="auto">
          <a:xfrm>
            <a:off x="323528" y="188640"/>
            <a:ext cx="597571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7726" t="9817" r="21652" b="14406"/>
          <a:stretch>
            <a:fillRect/>
          </a:stretch>
        </p:blipFill>
        <p:spPr bwMode="auto">
          <a:xfrm>
            <a:off x="2915816" y="1916832"/>
            <a:ext cx="4824536" cy="4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8613" t="16503" r="15943" b="7720"/>
          <a:stretch>
            <a:fillRect/>
          </a:stretch>
        </p:blipFill>
        <p:spPr bwMode="auto">
          <a:xfrm>
            <a:off x="827585" y="1196751"/>
            <a:ext cx="3744416" cy="5040561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9122" t="16503" r="16303" b="12177"/>
          <a:stretch>
            <a:fillRect/>
          </a:stretch>
        </p:blipFill>
        <p:spPr bwMode="auto">
          <a:xfrm>
            <a:off x="4571999" y="1196752"/>
            <a:ext cx="3672409" cy="504056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41265" t="16503" r="17726" b="12178"/>
          <a:stretch>
            <a:fillRect/>
          </a:stretch>
        </p:blipFill>
        <p:spPr bwMode="auto">
          <a:xfrm>
            <a:off x="107504" y="0"/>
            <a:ext cx="3096344" cy="430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0905" t="16503" r="18086" b="12177"/>
          <a:stretch>
            <a:fillRect/>
          </a:stretch>
        </p:blipFill>
        <p:spPr bwMode="auto">
          <a:xfrm>
            <a:off x="3923928" y="2132856"/>
            <a:ext cx="2952328" cy="410758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l="40905" t="16503" r="18086" b="12177"/>
          <a:stretch>
            <a:fillRect/>
          </a:stretch>
        </p:blipFill>
        <p:spPr bwMode="auto">
          <a:xfrm>
            <a:off x="6084168" y="116632"/>
            <a:ext cx="2930395" cy="4077072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41265" t="16503" r="19509" b="12177"/>
          <a:stretch>
            <a:fillRect/>
          </a:stretch>
        </p:blipFill>
        <p:spPr bwMode="auto">
          <a:xfrm>
            <a:off x="1187624" y="2708920"/>
            <a:ext cx="2604965" cy="378904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5218" t="45476" r="3462" b="16635"/>
          <a:stretch>
            <a:fillRect/>
          </a:stretch>
        </p:blipFill>
        <p:spPr bwMode="auto">
          <a:xfrm>
            <a:off x="323527" y="260648"/>
            <a:ext cx="694665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4858" t="23189" r="5605" b="36694"/>
          <a:stretch>
            <a:fillRect/>
          </a:stretch>
        </p:blipFill>
        <p:spPr bwMode="auto">
          <a:xfrm>
            <a:off x="1763688" y="3401305"/>
            <a:ext cx="6924768" cy="319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090" t="24497" r="13089" b="38910"/>
          <a:stretch>
            <a:fillRect/>
          </a:stretch>
        </p:blipFill>
        <p:spPr bwMode="auto">
          <a:xfrm>
            <a:off x="1043608" y="1700808"/>
            <a:ext cx="7344816" cy="369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зависимости от сложности задания выделены три уровня математической компетентности: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472608"/>
          </a:xfrm>
        </p:spPr>
        <p:txBody>
          <a:bodyPr>
            <a:no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Первый уровень (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воспроизведения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) — это прямое применение в знакомой ситуации известных фактов, стандартных приемов, распознавание математических объектов и свойств, выполнение стандартных процедур, применение известных алгоритмов и технических навыков, работа со стандартными, знакомыми выражениями и формулами, непосредственное выполнение вычислений. 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Второй уровень (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установления связей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) строится на репродуктивной деятельности по решению задач, которые, хотя и не являются типичными, но все же знакомы учащимся или выходят за рамки известного лишь в очень малой степени. Содержание задачи подсказывает, материал какого раздела математики надо использовать и какие известные методы применить. Обычно в этих задачах присутствует больше требований к интерпретации решения, они предполагают установление связей между разными представлениями ситуации, описанной в задаче, или установление связей между данными в условии задач. 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Третий уровень (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рассуждений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) строится как развитие предыдущего уровня. Для решения задач этого уровня требуются определенная интуиция, размышления и творчество в выборе математического инструментария, интегрирование знаний из разных разделов курса математики, самостоятельная разработка алгоритма действий. Задания, как правило, включают больше данных, от учащихся часто требуется найти закономерность, провести обобщение и объяснить или обосновать полученные результаты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44" t="22906" r="4179" b="24591"/>
          <a:stretch>
            <a:fillRect/>
          </a:stretch>
        </p:blipFill>
        <p:spPr bwMode="auto">
          <a:xfrm>
            <a:off x="395535" y="548680"/>
            <a:ext cx="831984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44" t="27679" r="2906" b="21409"/>
          <a:stretch>
            <a:fillRect/>
          </a:stretch>
        </p:blipFill>
        <p:spPr bwMode="auto">
          <a:xfrm>
            <a:off x="323527" y="404664"/>
            <a:ext cx="872196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5218" t="29875" r="7028" b="34465"/>
          <a:stretch>
            <a:fillRect/>
          </a:stretch>
        </p:blipFill>
        <p:spPr bwMode="auto">
          <a:xfrm>
            <a:off x="107503" y="260647"/>
            <a:ext cx="7128793" cy="300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34133" t="27647" r="12377" b="48745"/>
          <a:stretch>
            <a:fillRect/>
          </a:stretch>
        </p:blipFill>
        <p:spPr bwMode="auto">
          <a:xfrm>
            <a:off x="683568" y="3140968"/>
            <a:ext cx="795361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948264" y="134076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ВПР_4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378904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ВПР_7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26641" t="43248" r="3822" b="14406"/>
          <a:stretch>
            <a:fillRect/>
          </a:stretch>
        </p:blipFill>
        <p:spPr bwMode="auto">
          <a:xfrm>
            <a:off x="539552" y="260648"/>
            <a:ext cx="679907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33267" t="36600" r="13534" b="36019"/>
          <a:stretch>
            <a:fillRect/>
          </a:stretch>
        </p:blipFill>
        <p:spPr bwMode="auto">
          <a:xfrm>
            <a:off x="395535" y="3717032"/>
            <a:ext cx="664530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948264" y="134076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ВПР_4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4288" y="465313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ВПР_7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ОГЭ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4832" t="20953" r="11970" b="31416"/>
          <a:stretch>
            <a:fillRect/>
          </a:stretch>
        </p:blipFill>
        <p:spPr bwMode="auto">
          <a:xfrm>
            <a:off x="755576" y="404664"/>
            <a:ext cx="472496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3212" t="40515" r="12044" b="34068"/>
          <a:stretch>
            <a:fillRect/>
          </a:stretch>
        </p:blipFill>
        <p:spPr bwMode="auto">
          <a:xfrm>
            <a:off x="2024025" y="3933056"/>
            <a:ext cx="6851838" cy="254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</p:sld>
</file>

<file path=ppt/theme/theme1.xml><?xml version="1.0" encoding="utf-8"?>
<a:theme xmlns:a="http://schemas.openxmlformats.org/drawingml/2006/main" name="фон3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Проектная деятельность_Саркисова_ЕВ</Template>
  <TotalTime>98</TotalTime>
  <Words>254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фон3</vt:lpstr>
      <vt:lpstr>Формируем функциональную  грамотность на уроках математики</vt:lpstr>
      <vt:lpstr>Слайд 2</vt:lpstr>
      <vt:lpstr>Слайд 3</vt:lpstr>
      <vt:lpstr>В зависимости от сложности задания выделены три уровня математической компетентности:</vt:lpstr>
      <vt:lpstr>Слайд 5</vt:lpstr>
      <vt:lpstr>Слайд 6</vt:lpstr>
      <vt:lpstr>Слайд 7</vt:lpstr>
      <vt:lpstr>Слайд 8</vt:lpstr>
      <vt:lpstr>ОГЭ</vt:lpstr>
      <vt:lpstr>Слайд 10</vt:lpstr>
      <vt:lpstr>Слайд 11</vt:lpstr>
      <vt:lpstr>https://education.yandex.ru/uchitel/intensiv2/test/start-3/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СОШ №3</dc:creator>
  <cp:lastModifiedBy>СОШ №3</cp:lastModifiedBy>
  <cp:revision>12</cp:revision>
  <dcterms:created xsi:type="dcterms:W3CDTF">2022-08-29T15:31:49Z</dcterms:created>
  <dcterms:modified xsi:type="dcterms:W3CDTF">2022-08-30T16:29:51Z</dcterms:modified>
</cp:coreProperties>
</file>