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9"/>
  </p:notesMasterIdLst>
  <p:handoutMasterIdLst>
    <p:handoutMasterId r:id="rId20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AFAFA"/>
    <a:srgbClr val="FF0048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000" autoAdjust="0"/>
    <p:restoredTop sz="88351" autoAdjust="0"/>
  </p:normalViewPr>
  <p:slideViewPr>
    <p:cSldViewPr snapToGrid="0">
      <p:cViewPr varScale="1">
        <p:scale>
          <a:sx n="73" d="100"/>
          <a:sy n="73" d="100"/>
        </p:scale>
        <p:origin x="-1320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4" d="100"/>
          <a:sy n="54" d="100"/>
        </p:scale>
        <p:origin x="2820" y="78"/>
      </p:cViewPr>
      <p:guideLst/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28"/>
  <c:chart>
    <c:autoTitleDeleted val="1"/>
    <c:view3D>
      <c:rAngAx val="1"/>
    </c:view3D>
    <c:floor>
      <c:spPr>
        <a:solidFill>
          <a:schemeClr val="accent3">
            <a:lumMod val="60000"/>
            <a:lumOff val="40000"/>
          </a:schemeClr>
        </a:solidFill>
      </c:spPr>
    </c:floor>
    <c:plotArea>
      <c:layout/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ОПРОС</c:v>
                </c:pt>
              </c:strCache>
            </c:strRef>
          </c:tx>
          <c:spPr>
            <a:solidFill>
              <a:srgbClr val="FF0000"/>
            </a:solidFill>
            <a:ln>
              <a:solidFill>
                <a:schemeClr val="accent1"/>
              </a:solidFill>
            </a:ln>
          </c:spPr>
          <c:cat>
            <c:strRef>
              <c:f>Лист1!$A$2:$A$3</c:f>
              <c:strCache>
                <c:ptCount val="2"/>
                <c:pt idx="0">
                  <c:v>Любят картошку</c:v>
                </c:pt>
                <c:pt idx="1">
                  <c:v> Не любят картошку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46</c:v>
                </c:pt>
                <c:pt idx="1">
                  <c:v>3</c:v>
                </c:pt>
              </c:numCache>
            </c:numRef>
          </c:val>
        </c:ser>
        <c:shape val="cylinder"/>
        <c:axId val="80486400"/>
        <c:axId val="80489472"/>
        <c:axId val="0"/>
      </c:bar3DChart>
      <c:catAx>
        <c:axId val="80486400"/>
        <c:scaling>
          <c:orientation val="minMax"/>
        </c:scaling>
        <c:axPos val="b"/>
        <c:tickLblPos val="nextTo"/>
        <c:txPr>
          <a:bodyPr/>
          <a:lstStyle/>
          <a:p>
            <a:pPr>
              <a:defRPr b="1">
                <a:solidFill>
                  <a:schemeClr val="bg1"/>
                </a:solidFill>
              </a:defRPr>
            </a:pPr>
            <a:endParaRPr lang="ru-RU"/>
          </a:p>
        </c:txPr>
        <c:crossAx val="80489472"/>
        <c:crosses val="autoZero"/>
        <c:auto val="1"/>
        <c:lblAlgn val="ctr"/>
        <c:lblOffset val="100"/>
      </c:catAx>
      <c:valAx>
        <c:axId val="80489472"/>
        <c:scaling>
          <c:orientation val="minMax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>
                <a:solidFill>
                  <a:schemeClr val="bg1"/>
                </a:solidFill>
              </a:defRPr>
            </a:pPr>
            <a:endParaRPr lang="ru-RU"/>
          </a:p>
        </c:txPr>
        <c:crossAx val="80486400"/>
        <c:crosses val="autoZero"/>
        <c:crossBetween val="between"/>
      </c:valAx>
    </c:plotArea>
    <c:legend>
      <c:legendPos val="r"/>
      <c:txPr>
        <a:bodyPr/>
        <a:lstStyle/>
        <a:p>
          <a:pPr>
            <a:defRPr b="1">
              <a:solidFill>
                <a:schemeClr val="accent1"/>
              </a:solidFill>
            </a:defRPr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28"/>
  <c:chart>
    <c:autoTitleDeleted val="1"/>
    <c:view3D>
      <c:rAngAx val="1"/>
    </c:view3D>
    <c:floor>
      <c:spPr>
        <a:solidFill>
          <a:schemeClr val="accent3">
            <a:lumMod val="60000"/>
            <a:lumOff val="40000"/>
          </a:schemeClr>
        </a:solidFill>
        <a:ln w="42500" cap="flat" cmpd="sng" algn="ctr">
          <a:solidFill>
            <a:schemeClr val="accent3">
              <a:shade val="50000"/>
            </a:schemeClr>
          </a:solidFill>
          <a:prstDash val="solid"/>
        </a:ln>
        <a:effectLst/>
      </c:spPr>
    </c:floor>
    <c:plotArea>
      <c:layout/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ОПРОС</c:v>
                </c:pt>
              </c:strCache>
            </c:strRef>
          </c:tx>
          <c:spPr>
            <a:solidFill>
              <a:srgbClr val="FF0000"/>
            </a:solidFill>
            <a:ln w="42500" cap="flat" cmpd="sng" algn="ctr">
              <a:solidFill>
                <a:schemeClr val="accent1">
                  <a:shade val="50000"/>
                </a:schemeClr>
              </a:solidFill>
              <a:prstDash val="solid"/>
            </a:ln>
            <a:effectLst/>
          </c:spPr>
          <c:cat>
            <c:strRef>
              <c:f>Лист1!$A$2:$A$3</c:f>
              <c:strCache>
                <c:ptCount val="2"/>
                <c:pt idx="0">
                  <c:v>Сажают картошку</c:v>
                </c:pt>
                <c:pt idx="1">
                  <c:v>не сажают картошку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25</c:v>
                </c:pt>
                <c:pt idx="1">
                  <c:v>24</c:v>
                </c:pt>
              </c:numCache>
            </c:numRef>
          </c:val>
        </c:ser>
        <c:shape val="cylinder"/>
        <c:axId val="110676608"/>
        <c:axId val="110678400"/>
        <c:axId val="0"/>
      </c:bar3DChart>
      <c:catAx>
        <c:axId val="110676608"/>
        <c:scaling>
          <c:orientation val="minMax"/>
        </c:scaling>
        <c:axPos val="b"/>
        <c:tickLblPos val="nextTo"/>
        <c:txPr>
          <a:bodyPr/>
          <a:lstStyle/>
          <a:p>
            <a:pPr>
              <a:defRPr b="1">
                <a:solidFill>
                  <a:schemeClr val="bg1"/>
                </a:solidFill>
              </a:defRPr>
            </a:pPr>
            <a:endParaRPr lang="ru-RU"/>
          </a:p>
        </c:txPr>
        <c:crossAx val="110678400"/>
        <c:crosses val="autoZero"/>
        <c:auto val="1"/>
        <c:lblAlgn val="ctr"/>
        <c:lblOffset val="100"/>
      </c:catAx>
      <c:valAx>
        <c:axId val="110678400"/>
        <c:scaling>
          <c:orientation val="minMax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>
                <a:solidFill>
                  <a:schemeClr val="bg1"/>
                </a:solidFill>
              </a:defRPr>
            </a:pPr>
            <a:endParaRPr lang="ru-RU"/>
          </a:p>
        </c:txPr>
        <c:crossAx val="110676608"/>
        <c:crosses val="autoZero"/>
        <c:crossBetween val="between"/>
      </c:valAx>
    </c:plotArea>
    <c:legend>
      <c:legendPos val="r"/>
      <c:txPr>
        <a:bodyPr/>
        <a:lstStyle/>
        <a:p>
          <a:pPr>
            <a:defRPr b="1">
              <a:solidFill>
                <a:schemeClr val="accent1"/>
              </a:solidFill>
            </a:defRPr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88D0DF-48D5-4684-8096-31748A7D21F7}" type="datetimeFigureOut">
              <a:rPr lang="ru-RU" smtClean="0"/>
              <a:pPr/>
              <a:t>01.10.2023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32C423-004B-4D5F-AD3F-0D2C021461D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6112055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797D78B-FDC3-48C9-A517-E478461E4753}" type="datetimeFigureOut">
              <a:rPr lang="ru-RU" smtClean="0"/>
              <a:pPr/>
              <a:t>01.10.2023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565B1EC-47E3-41D7-BEBC-CAFEE1B12C1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65B1EC-47E3-41D7-BEBC-CAFEE1B12C1A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20BB889-9D34-4BBB-8EBF-7B432ADE08F0}" type="datetimeFigureOut">
              <a:rPr lang="ru-RU" smtClean="0"/>
              <a:pPr/>
              <a:t>01.10.2023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20BB889-9D34-4BBB-8EBF-7B432ADE08F0}" type="datetimeFigureOut">
              <a:rPr lang="ru-RU" smtClean="0"/>
              <a:pPr/>
              <a:t>01.10.2023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20BB889-9D34-4BBB-8EBF-7B432ADE08F0}" type="datetimeFigureOut">
              <a:rPr lang="ru-RU" smtClean="0"/>
              <a:pPr/>
              <a:t>01.10.2023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20BB889-9D34-4BBB-8EBF-7B432ADE08F0}" type="datetimeFigureOut">
              <a:rPr lang="ru-RU" smtClean="0"/>
              <a:pPr/>
              <a:t>01.10.2023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20BB889-9D34-4BBB-8EBF-7B432ADE08F0}" type="datetimeFigureOut">
              <a:rPr lang="ru-RU" smtClean="0"/>
              <a:pPr/>
              <a:t>01.10.2023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20BB889-9D34-4BBB-8EBF-7B432ADE08F0}" type="datetimeFigureOut">
              <a:rPr lang="ru-RU" smtClean="0"/>
              <a:pPr/>
              <a:t>01.10.2023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20BB889-9D34-4BBB-8EBF-7B432ADE08F0}" type="datetimeFigureOut">
              <a:rPr lang="ru-RU" smtClean="0"/>
              <a:pPr/>
              <a:t>01.10.2023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20BB889-9D34-4BBB-8EBF-7B432ADE08F0}" type="datetimeFigureOut">
              <a:rPr lang="ru-RU" smtClean="0"/>
              <a:pPr/>
              <a:t>01.10.2023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20BB889-9D34-4BBB-8EBF-7B432ADE08F0}" type="datetimeFigureOut">
              <a:rPr lang="ru-RU" smtClean="0"/>
              <a:pPr/>
              <a:t>01.10.2023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20BB889-9D34-4BBB-8EBF-7B432ADE08F0}" type="datetimeFigureOut">
              <a:rPr lang="ru-RU" smtClean="0"/>
              <a:pPr/>
              <a:t>01.10.2023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20BB889-9D34-4BBB-8EBF-7B432ADE08F0}" type="datetimeFigureOut">
              <a:rPr lang="ru-RU" smtClean="0"/>
              <a:pPr/>
              <a:t>01.10.2023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820BB889-9D34-4BBB-8EBF-7B432ADE08F0}" type="datetimeFigureOut">
              <a:rPr lang="ru-RU" smtClean="0"/>
              <a:pPr/>
              <a:t>01.10.2023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10" name="Рисунок 9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7999"/>
          </a:xfrm>
          <a:prstGeom prst="rect">
            <a:avLst/>
          </a:prstGeom>
          <a:effectLst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recept.ru/" TargetMode="External"/><Relationship Id="rId2" Type="http://schemas.openxmlformats.org/officeDocument/2006/relationships/hyperlink" Target="http://festival.1september.ru/articles/210436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bio.1september.ru/2002/38/2.htm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8" name="Заголовок 1"/>
          <p:cNvSpPr>
            <a:spLocks noGrp="1"/>
          </p:cNvSpPr>
          <p:nvPr>
            <p:ph type="ctrTitle"/>
          </p:nvPr>
        </p:nvSpPr>
        <p:spPr>
          <a:xfrm>
            <a:off x="600891" y="901338"/>
            <a:ext cx="7850777" cy="3396342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6000" b="1" spc="50" dirty="0" smtClean="0">
                <a:ln w="11430"/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/>
            </a:r>
            <a:br>
              <a:rPr lang="ru-RU" sz="6000" b="1" spc="50" dirty="0" smtClean="0">
                <a:ln w="11430"/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</a:br>
            <a:r>
              <a:rPr lang="ru-RU" sz="6000" spc="50" dirty="0" smtClean="0">
                <a:ln w="11430"/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/>
            </a:r>
            <a:br>
              <a:rPr lang="ru-RU" sz="6000" spc="50" dirty="0" smtClean="0">
                <a:ln w="11430"/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</a:br>
            <a:r>
              <a:rPr lang="ru-RU" sz="6000" b="1" spc="50" dirty="0" smtClean="0">
                <a:ln w="11430"/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Картофель – второй хлеб</a:t>
            </a:r>
            <a:r>
              <a:rPr lang="en-US" sz="6000" b="1" spc="50" dirty="0" smtClean="0">
                <a:ln w="11430"/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 </a:t>
            </a:r>
            <a:r>
              <a:rPr lang="ru-RU" sz="6000" b="1" spc="50" dirty="0" smtClean="0">
                <a:ln w="11430"/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/>
            </a:r>
            <a:br>
              <a:rPr lang="ru-RU" sz="6000" b="1" spc="50" dirty="0" smtClean="0">
                <a:ln w="11430"/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</a:br>
            <a:r>
              <a:rPr lang="ru-RU" sz="6000" b="1" spc="50" dirty="0" smtClean="0">
                <a:ln w="11430"/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на Руси!</a:t>
            </a:r>
            <a:endParaRPr lang="ru-RU" sz="6000" b="1" spc="50" dirty="0">
              <a:ln w="11430"/>
              <a:solidFill>
                <a:schemeClr val="bg1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</a:endParaRPr>
          </a:p>
        </p:txBody>
      </p:sp>
      <p:sp>
        <p:nvSpPr>
          <p:cNvPr id="19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25957" y="4480561"/>
            <a:ext cx="6317152" cy="1867988"/>
          </a:xfrm>
        </p:spPr>
        <p:txBody>
          <a:bodyPr>
            <a:noAutofit/>
          </a:bodyPr>
          <a:lstStyle/>
          <a:p>
            <a:pPr lvl="0">
              <a:defRPr/>
            </a:pPr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Подготовил  Никулин Андрей,  7 лет, </a:t>
            </a:r>
          </a:p>
          <a:p>
            <a:pPr lvl="0">
              <a:defRPr/>
            </a:pPr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МБОУ СШ №5  г.Волгодонска</a:t>
            </a:r>
          </a:p>
          <a:p>
            <a:pPr lvl="0">
              <a:defRPr/>
            </a:pPr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Руководитель  Таранова Светлана Олеговна</a:t>
            </a:r>
          </a:p>
          <a:p>
            <a:pPr lvl="0">
              <a:defRPr/>
            </a:pPr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г.Волгодонска, </a:t>
            </a:r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en-US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endParaRPr lang="ru-RU" sz="24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b="1" dirty="0">
              <a:ln w="12700">
                <a:noFill/>
                <a:prstDash val="solid"/>
              </a:ln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93832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ru-RU" dirty="0" smtClean="0"/>
              <a:t>ОПРОС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half" idx="1"/>
          </p:nvPr>
        </p:nvGraphicFramePr>
        <p:xfrm>
          <a:off x="1010739" y="517162"/>
          <a:ext cx="3932238" cy="43894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Содержимое 3"/>
          <p:cNvGraphicFramePr>
            <a:graphicFrameLocks/>
          </p:cNvGraphicFramePr>
          <p:nvPr/>
        </p:nvGraphicFramePr>
        <p:xfrm>
          <a:off x="4846319" y="757645"/>
          <a:ext cx="4010298" cy="41017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ru-RU" dirty="0" smtClean="0"/>
              <a:t>БЛЮДА ИЗ КАРТОФЕЛЯ</a:t>
            </a:r>
            <a:endParaRPr lang="ru-RU" dirty="0"/>
          </a:p>
        </p:txBody>
      </p:sp>
      <p:sp>
        <p:nvSpPr>
          <p:cNvPr id="6" name="Текст 5"/>
          <p:cNvSpPr>
            <a:spLocks noGrp="1"/>
          </p:cNvSpPr>
          <p:nvPr>
            <p:ph type="body" idx="2"/>
          </p:nvPr>
        </p:nvSpPr>
        <p:spPr>
          <a:xfrm>
            <a:off x="4768948" y="1447802"/>
            <a:ext cx="3840480" cy="4699780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2500" lnSpcReduction="20000"/>
          </a:bodyPr>
          <a:lstStyle/>
          <a:p>
            <a:pPr marL="532638" indent="-514350" algn="ctr"/>
            <a:r>
              <a:rPr lang="ru-RU" sz="2800" b="1" dirty="0" smtClean="0">
                <a:latin typeface="Times New Roman" pitchFamily="18" charset="0"/>
                <a:ea typeface="Tahoma" pitchFamily="34" charset="0"/>
                <a:cs typeface="Times New Roman" pitchFamily="18" charset="0"/>
              </a:rPr>
              <a:t>Более 2000 блюд:</a:t>
            </a:r>
          </a:p>
          <a:p>
            <a:pPr marL="532638" indent="-514350"/>
            <a:r>
              <a:rPr lang="ru-RU" sz="2800" b="1" dirty="0" smtClean="0">
                <a:latin typeface="Times New Roman" pitchFamily="18" charset="0"/>
                <a:ea typeface="Tahoma" pitchFamily="34" charset="0"/>
                <a:cs typeface="Times New Roman" pitchFamily="18" charset="0"/>
              </a:rPr>
              <a:t>-Оладьи картофельные</a:t>
            </a:r>
          </a:p>
          <a:p>
            <a:pPr marL="532638" indent="-514350"/>
            <a:r>
              <a:rPr lang="ru-RU" sz="2800" b="1" dirty="0" smtClean="0">
                <a:latin typeface="Times New Roman" pitchFamily="18" charset="0"/>
                <a:ea typeface="Tahoma" pitchFamily="34" charset="0"/>
                <a:cs typeface="Times New Roman" pitchFamily="18" charset="0"/>
              </a:rPr>
              <a:t>-Картофельная запеканка</a:t>
            </a:r>
          </a:p>
          <a:p>
            <a:pPr marL="532638" indent="-514350"/>
            <a:r>
              <a:rPr lang="ru-RU" sz="2800" b="1" dirty="0" smtClean="0">
                <a:latin typeface="Times New Roman" pitchFamily="18" charset="0"/>
                <a:ea typeface="Tahoma" pitchFamily="34" charset="0"/>
                <a:cs typeface="Times New Roman" pitchFamily="18" charset="0"/>
              </a:rPr>
              <a:t>-Картофель фаршированный</a:t>
            </a:r>
          </a:p>
          <a:p>
            <a:pPr marL="532638" indent="-514350"/>
            <a:r>
              <a:rPr lang="ru-RU" sz="2800" b="1" dirty="0" smtClean="0">
                <a:latin typeface="Times New Roman" pitchFamily="18" charset="0"/>
                <a:ea typeface="Tahoma" pitchFamily="34" charset="0"/>
                <a:cs typeface="Times New Roman" pitchFamily="18" charset="0"/>
              </a:rPr>
              <a:t>-Картофельные пончики</a:t>
            </a:r>
          </a:p>
          <a:p>
            <a:pPr marL="532638" indent="-514350"/>
            <a:r>
              <a:rPr lang="ru-RU" sz="2800" b="1" dirty="0" smtClean="0">
                <a:latin typeface="Times New Roman" pitchFamily="18" charset="0"/>
                <a:ea typeface="Tahoma" pitchFamily="34" charset="0"/>
                <a:cs typeface="Times New Roman" pitchFamily="18" charset="0"/>
              </a:rPr>
              <a:t>-Вареники из картофеля</a:t>
            </a:r>
          </a:p>
          <a:p>
            <a:pPr marL="532638" indent="-514350"/>
            <a:r>
              <a:rPr lang="ru-RU" sz="2800" b="1" dirty="0" smtClean="0">
                <a:latin typeface="Times New Roman" pitchFamily="18" charset="0"/>
                <a:ea typeface="Tahoma" pitchFamily="34" charset="0"/>
                <a:cs typeface="Times New Roman" pitchFamily="18" charset="0"/>
              </a:rPr>
              <a:t>-Картофель фри</a:t>
            </a:r>
          </a:p>
          <a:p>
            <a:pPr marL="532638" indent="-514350"/>
            <a:r>
              <a:rPr lang="ru-RU" sz="2800" b="1" dirty="0" smtClean="0">
                <a:latin typeface="Times New Roman" pitchFamily="18" charset="0"/>
                <a:ea typeface="Tahoma" pitchFamily="34" charset="0"/>
                <a:cs typeface="Times New Roman" pitchFamily="18" charset="0"/>
              </a:rPr>
              <a:t>-Картофельные зразы</a:t>
            </a:r>
          </a:p>
          <a:p>
            <a:pPr marL="532638" indent="-514350"/>
            <a:r>
              <a:rPr lang="ru-RU" sz="2800" b="1" dirty="0" smtClean="0">
                <a:latin typeface="Times New Roman" pitchFamily="18" charset="0"/>
                <a:ea typeface="Tahoma" pitchFamily="34" charset="0"/>
                <a:cs typeface="Times New Roman" pitchFamily="18" charset="0"/>
              </a:rPr>
              <a:t>-Пирожки картофельные</a:t>
            </a:r>
          </a:p>
          <a:p>
            <a:pPr marL="532638" indent="-514350"/>
            <a:endParaRPr lang="ru-RU" sz="2800" b="1" dirty="0" smtClean="0">
              <a:latin typeface="Times New Roman" pitchFamily="18" charset="0"/>
              <a:ea typeface="Tahoma" pitchFamily="34" charset="0"/>
              <a:cs typeface="Times New Roman" pitchFamily="18" charset="0"/>
            </a:endParaRPr>
          </a:p>
          <a:p>
            <a:pPr marL="532638" indent="-514350"/>
            <a:endParaRPr lang="ru-RU" sz="2800" b="1" dirty="0" smtClean="0">
              <a:latin typeface="Times New Roman" pitchFamily="18" charset="0"/>
              <a:ea typeface="Tahoma" pitchFamily="34" charset="0"/>
              <a:cs typeface="Times New Roman" pitchFamily="18" charset="0"/>
            </a:endParaRPr>
          </a:p>
          <a:p>
            <a:pPr marL="532638" indent="-514350"/>
            <a:endParaRPr lang="ru-RU" sz="2800" b="1" dirty="0" smtClean="0">
              <a:latin typeface="Times New Roman" pitchFamily="18" charset="0"/>
              <a:ea typeface="Tahoma" pitchFamily="34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97280" y="3699802"/>
            <a:ext cx="3320270" cy="2363373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083211" y="887703"/>
            <a:ext cx="3319977" cy="2431415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01662" y="266114"/>
            <a:ext cx="4318781" cy="676421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КАРТОШКА - ЛЕКАРСТВО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628271" y="1097279"/>
            <a:ext cx="4023360" cy="5261318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Сок свежих клубней используют  при гастритах. 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При воспалительных процессах картофельным соком полощут полость рта и глотки.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А кашицей тертого картофеля можно вылечить ожоги и незаживающие раны. 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Пары отварного картофеля "в мундире" используют для ингаляций. 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А на картофельной диете нужно сидеть при заболеваниях суставов и малокровии. 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Содержимое 4" descr="285700d43462698a7642c6bf0a44762e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916745" y="858129"/>
            <a:ext cx="3570288" cy="2644727"/>
          </a:xfrm>
          <a:ln>
            <a:solidFill>
              <a:schemeClr val="accent1"/>
            </a:solidFill>
          </a:ln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28468" y="3685734"/>
            <a:ext cx="3544912" cy="2453451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314" y="182880"/>
            <a:ext cx="7895772" cy="629920"/>
          </a:xfrm>
        </p:spPr>
        <p:txBody>
          <a:bodyPr>
            <a:noAutofit/>
          </a:bodyPr>
          <a:lstStyle/>
          <a:p>
            <a:r>
              <a:rPr lang="ru-RU" sz="2800" dirty="0" smtClean="0"/>
              <a:t>КАРТОФЕЛЬ – КЛАДЕЗЬ ВИТАМИНОВ</a:t>
            </a:r>
            <a:endParaRPr lang="ru-RU" sz="28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444196" y="1030514"/>
            <a:ext cx="3191803" cy="5181599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 клубнях, кроме белков, углеводов и клетчатки, содержатся почти все витамины группы В, а также витамины С, Р, К, РР и А, минеральные соли калия и фосфора, железо, макро- и микроэлементы, органические кислоты.</a:t>
            </a:r>
          </a:p>
          <a:p>
            <a:endParaRPr lang="ru-RU" dirty="0"/>
          </a:p>
        </p:txBody>
      </p:sp>
      <p:pic>
        <p:nvPicPr>
          <p:cNvPr id="5" name="Содержимое 4" descr="ce14ffcc97c0fab3b4f13f6fc41b1f96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790135" y="1106177"/>
            <a:ext cx="4400550" cy="2509219"/>
          </a:xfrm>
          <a:ln>
            <a:solidFill>
              <a:schemeClr val="accent1"/>
            </a:solidFill>
          </a:ln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9254" y="3759198"/>
            <a:ext cx="4397831" cy="2452915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07766" y="196948"/>
            <a:ext cx="4402818" cy="661181"/>
          </a:xfrm>
        </p:spPr>
        <p:txBody>
          <a:bodyPr>
            <a:noAutofit/>
          </a:bodyPr>
          <a:lstStyle/>
          <a:p>
            <a:r>
              <a:rPr lang="ru-RU" sz="2800" dirty="0" smtClean="0"/>
              <a:t>МУЗЕИ КАРТОШКИ</a:t>
            </a:r>
            <a:endParaRPr lang="ru-RU" sz="28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274324" y="3892730"/>
            <a:ext cx="5042259" cy="2690950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Во многих городах по всему миру существуют музеи картошки, где выставлены тысячи предметов, рассказывающих об истории картофеля, – от почтовых марок с изображением паслена до знаменитых картин.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Содержимое 8" descr="kartoshka-mariinsk01"/>
          <p:cNvPicPr>
            <a:picLocks noGrp="1"/>
          </p:cNvPicPr>
          <p:nvPr>
            <p:ph sz="half"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776067" y="947658"/>
            <a:ext cx="3767797" cy="2217573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sp>
        <p:nvSpPr>
          <p:cNvPr id="10" name="TextBox 9"/>
          <p:cNvSpPr txBox="1"/>
          <p:nvPr/>
        </p:nvSpPr>
        <p:spPr>
          <a:xfrm>
            <a:off x="801857" y="3304903"/>
            <a:ext cx="3812347" cy="41518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 smtClean="0"/>
              <a:t>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Мариинск, Кемеровская обл.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3" name="Picture 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669278" y="907800"/>
            <a:ext cx="3069773" cy="4330406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ffectLst/>
        </p:spPr>
      </p:pic>
      <p:sp>
        <p:nvSpPr>
          <p:cNvPr id="12" name="TextBox 11"/>
          <p:cNvSpPr txBox="1"/>
          <p:nvPr/>
        </p:nvSpPr>
        <p:spPr>
          <a:xfrm>
            <a:off x="5721532" y="5468983"/>
            <a:ext cx="3174274" cy="70788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Бельгийский музей картофеля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339634"/>
            <a:ext cx="2971800" cy="574766"/>
          </a:xfrm>
        </p:spPr>
        <p:txBody>
          <a:bodyPr>
            <a:noAutofit/>
          </a:bodyPr>
          <a:lstStyle/>
          <a:p>
            <a:pPr algn="r"/>
            <a:r>
              <a:rPr lang="ru-RU" sz="2800" dirty="0" smtClean="0"/>
              <a:t>ВЫВОД</a:t>
            </a:r>
            <a:endParaRPr lang="ru-RU" sz="2800" dirty="0"/>
          </a:p>
        </p:txBody>
      </p:sp>
      <p:sp>
        <p:nvSpPr>
          <p:cNvPr id="10" name="Текст 9"/>
          <p:cNvSpPr>
            <a:spLocks noGrp="1"/>
          </p:cNvSpPr>
          <p:nvPr>
            <p:ph type="body" idx="2"/>
          </p:nvPr>
        </p:nvSpPr>
        <p:spPr>
          <a:xfrm>
            <a:off x="1084217" y="966651"/>
            <a:ext cx="7517870" cy="2860766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Картофель является необходимой пищей на нашем столе и поэтому можно сказать, что КАРТОФЕЛЬ – ВТОРОЙ ХЛЕБ:</a:t>
            </a:r>
          </a:p>
          <a:p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1.Картофель идет в первое блюдо при приготовлении многих супов.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2. Картофель – это и самое вкусное второе блюдо.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3. Во многие салаты добавляется картофель. Например: «Оливье».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4. Картофель подаётся и на десерт. Например: кисель, приготовленный на картофельном крахмале; хворост и др.</a:t>
            </a:r>
          </a:p>
          <a:p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одержимое 8"/>
          <p:cNvSpPr>
            <a:spLocks noGrp="1"/>
          </p:cNvSpPr>
          <p:nvPr>
            <p:ph sz="half" idx="1"/>
          </p:nvPr>
        </p:nvSpPr>
        <p:spPr>
          <a:xfrm>
            <a:off x="761372" y="4467496"/>
            <a:ext cx="4626159" cy="1187049"/>
          </a:xfrm>
        </p:spPr>
        <p:txBody>
          <a:bodyPr/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11" name="Рисунок 10" descr="img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03566" y="3984172"/>
            <a:ext cx="4990011" cy="2570118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45874" y="274320"/>
            <a:ext cx="3964710" cy="692331"/>
          </a:xfrm>
        </p:spPr>
        <p:txBody>
          <a:bodyPr/>
          <a:lstStyle/>
          <a:p>
            <a:r>
              <a:rPr lang="ru-RU" dirty="0" smtClean="0"/>
              <a:t>ПОЛЕЗНЫЕ СОВЕТЫ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676502" y="1084217"/>
            <a:ext cx="4010297" cy="5081452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2500" lnSpcReduction="20000"/>
          </a:bodyPr>
          <a:lstStyle/>
          <a:p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    Для полноценного питания достаточно каждый день съедать 100 г картофеля. </a:t>
            </a:r>
          </a:p>
          <a:p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  Максимально сохранить все  витамины и микроэлементы при приготовлении картофеля очень просто: </a:t>
            </a:r>
          </a:p>
          <a:p>
            <a:pPr lvl="0">
              <a:buFontTx/>
              <a:buChar char="-"/>
            </a:pP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Кожуру с картофеля срезайте как можно тоньше</a:t>
            </a:r>
          </a:p>
          <a:p>
            <a:pPr lvl="0"/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- запекайте его или отваривайте в мундире. </a:t>
            </a:r>
          </a:p>
          <a:p>
            <a:pPr lvl="0"/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Отваривайте картофель на пару или в минимальном количестве воды. </a:t>
            </a:r>
          </a:p>
          <a:p>
            <a:pPr lvl="0"/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Никогда не храните в воде уже почищенный картофель. </a:t>
            </a:r>
          </a:p>
          <a:p>
            <a:pPr lvl="0"/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Полезнее класть картофель в уже закипевшую и подсоленную воду. </a:t>
            </a:r>
          </a:p>
          <a:p>
            <a:endParaRPr lang="ru-RU" dirty="0"/>
          </a:p>
        </p:txBody>
      </p:sp>
      <p:pic>
        <p:nvPicPr>
          <p:cNvPr id="5" name="Содержимое 4" descr="recipe-potato-bread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722812" y="1410789"/>
            <a:ext cx="3679371" cy="3696788"/>
          </a:xfrm>
          <a:ln w="28575">
            <a:solidFill>
              <a:schemeClr val="accent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502920" y="5630090"/>
            <a:ext cx="8183880" cy="770709"/>
          </a:xfrm>
        </p:spPr>
        <p:txBody>
          <a:bodyPr>
            <a:normAutofit fontScale="90000"/>
          </a:bodyPr>
          <a:lstStyle/>
          <a:p>
            <a:pPr algn="r"/>
            <a:r>
              <a:rPr lang="ru-RU" dirty="0" smtClean="0"/>
              <a:t>Литература и</a:t>
            </a:r>
            <a:br>
              <a:rPr lang="ru-RU" dirty="0" smtClean="0"/>
            </a:br>
            <a:r>
              <a:rPr lang="ru-RU" dirty="0" smtClean="0"/>
              <a:t> интернет- источники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Литература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Г.Е.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Шалева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«Все обо всем»</a:t>
            </a:r>
          </a:p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Л. А. Багрова, О. Г.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Хинн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«Я познаю мир. Растения»// Энциклопедия для детей. – М.: ООО «Издательство АСТ-ЛТД», 1997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Т. А. Козлова, В. И.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Сивоглазов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« Многообразие живой природы. Растения». – М.: «Дрофа», 2008</a:t>
            </a:r>
            <a:r>
              <a:rPr lang="ru-RU" dirty="0" smtClean="0"/>
              <a:t>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С.И.Ожегов и Н.Ю.Шведова. Толковый словарь русского языка. М.: Азбуковник, 2000.-944 стр.</a:t>
            </a:r>
          </a:p>
          <a:p>
            <a:pPr lvl="0"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Интернет-источники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u="sng" dirty="0" smtClean="0">
                <a:latin typeface="Times New Roman" pitchFamily="18" charset="0"/>
                <a:cs typeface="Times New Roman" pitchFamily="18" charset="0"/>
                <a:hlinkClick r:id="rId2"/>
              </a:rPr>
              <a:t>http://festival.1september.ru/articles/210436/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en-US" u="sng" dirty="0" smtClean="0">
                <a:latin typeface="Times New Roman" pitchFamily="18" charset="0"/>
                <a:cs typeface="Times New Roman" pitchFamily="18" charset="0"/>
                <a:hlinkClick r:id="rId3"/>
              </a:rPr>
              <a:t>http://recept.ru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en-US" u="sng" dirty="0" smtClean="0">
                <a:latin typeface="Times New Roman" pitchFamily="18" charset="0"/>
                <a:cs typeface="Times New Roman" pitchFamily="18" charset="0"/>
                <a:hlinkClick r:id="rId4"/>
              </a:rPr>
              <a:t>http</a:t>
            </a:r>
            <a:r>
              <a:rPr lang="ru-RU" u="sng" dirty="0" smtClean="0">
                <a:latin typeface="Times New Roman" pitchFamily="18" charset="0"/>
                <a:cs typeface="Times New Roman" pitchFamily="18" charset="0"/>
                <a:hlinkClick r:id="rId4"/>
              </a:rPr>
              <a:t>://</a:t>
            </a:r>
            <a:r>
              <a:rPr lang="en-US" u="sng" dirty="0" smtClean="0">
                <a:latin typeface="Times New Roman" pitchFamily="18" charset="0"/>
                <a:cs typeface="Times New Roman" pitchFamily="18" charset="0"/>
                <a:hlinkClick r:id="rId4"/>
              </a:rPr>
              <a:t>bio</a:t>
            </a:r>
            <a:r>
              <a:rPr lang="ru-RU" u="sng" dirty="0" smtClean="0">
                <a:latin typeface="Times New Roman" pitchFamily="18" charset="0"/>
                <a:cs typeface="Times New Roman" pitchFamily="18" charset="0"/>
                <a:hlinkClick r:id="rId4"/>
              </a:rPr>
              <a:t>.1</a:t>
            </a:r>
            <a:r>
              <a:rPr lang="en-US" u="sng" dirty="0" err="1" smtClean="0">
                <a:latin typeface="Times New Roman" pitchFamily="18" charset="0"/>
                <a:cs typeface="Times New Roman" pitchFamily="18" charset="0"/>
                <a:hlinkClick r:id="rId4"/>
              </a:rPr>
              <a:t>september</a:t>
            </a:r>
            <a:r>
              <a:rPr lang="ru-RU" u="sng" dirty="0" smtClean="0">
                <a:latin typeface="Times New Roman" pitchFamily="18" charset="0"/>
                <a:cs typeface="Times New Roman" pitchFamily="18" charset="0"/>
                <a:hlinkClick r:id="rId4"/>
              </a:rPr>
              <a:t>.</a:t>
            </a:r>
            <a:r>
              <a:rPr lang="en-US" u="sng" dirty="0" err="1" smtClean="0">
                <a:latin typeface="Times New Roman" pitchFamily="18" charset="0"/>
                <a:cs typeface="Times New Roman" pitchFamily="18" charset="0"/>
                <a:hlinkClick r:id="rId4"/>
              </a:rPr>
              <a:t>ru</a:t>
            </a:r>
            <a:r>
              <a:rPr lang="ru-RU" u="sng" dirty="0" smtClean="0">
                <a:latin typeface="Times New Roman" pitchFamily="18" charset="0"/>
                <a:cs typeface="Times New Roman" pitchFamily="18" charset="0"/>
                <a:hlinkClick r:id="rId4"/>
              </a:rPr>
              <a:t>/2002/38/2.</a:t>
            </a:r>
            <a:r>
              <a:rPr lang="en-US" u="sng" dirty="0" err="1" smtClean="0">
                <a:latin typeface="Times New Roman" pitchFamily="18" charset="0"/>
                <a:cs typeface="Times New Roman" pitchFamily="18" charset="0"/>
                <a:hlinkClick r:id="rId4"/>
              </a:rPr>
              <a:t>htm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endParaRPr lang="ru-RU" dirty="0" smtClean="0"/>
          </a:p>
          <a:p>
            <a:pPr lvl="0"/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22225" y="342733"/>
            <a:ext cx="4897553" cy="795801"/>
          </a:xfrm>
        </p:spPr>
        <p:txBody>
          <a:bodyPr>
            <a:normAutofit fontScale="9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800" b="1" spc="50" dirty="0" smtClean="0">
                <a:ln w="11430"/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ПЛАН </a:t>
            </a:r>
            <a:endParaRPr lang="ru-RU" sz="4800" b="1" spc="50" dirty="0">
              <a:ln w="11430"/>
              <a:solidFill>
                <a:schemeClr val="bg1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</a:endParaRPr>
          </a:p>
        </p:txBody>
      </p:sp>
      <p:grpSp>
        <p:nvGrpSpPr>
          <p:cNvPr id="78" name="Group 2"/>
          <p:cNvGrpSpPr>
            <a:grpSpLocks/>
          </p:cNvGrpSpPr>
          <p:nvPr/>
        </p:nvGrpSpPr>
        <p:grpSpPr bwMode="auto">
          <a:xfrm>
            <a:off x="2133600" y="4478599"/>
            <a:ext cx="5191125" cy="736600"/>
            <a:chOff x="1248" y="1326"/>
            <a:chExt cx="3270" cy="464"/>
          </a:xfrm>
        </p:grpSpPr>
        <p:sp>
          <p:nvSpPr>
            <p:cNvPr id="79" name="Line 3"/>
            <p:cNvSpPr>
              <a:spLocks noChangeShapeType="1"/>
            </p:cNvSpPr>
            <p:nvPr/>
          </p:nvSpPr>
          <p:spPr bwMode="gray">
            <a:xfrm>
              <a:off x="1440" y="1790"/>
              <a:ext cx="3024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>
                <a:solidFill>
                  <a:schemeClr val="bg1"/>
                </a:solidFill>
              </a:endParaRPr>
            </a:p>
          </p:txBody>
        </p:sp>
        <p:sp>
          <p:nvSpPr>
            <p:cNvPr id="80" name="Rectangle 4"/>
            <p:cNvSpPr>
              <a:spLocks noChangeArrowheads="1"/>
            </p:cNvSpPr>
            <p:nvPr/>
          </p:nvSpPr>
          <p:spPr bwMode="gray">
            <a:xfrm rot="3419336">
              <a:off x="1261" y="142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FF7C80"/>
                </a:gs>
                <a:gs pos="100000">
                  <a:srgbClr val="FF7C80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7C80"/>
              </a:extrusionClr>
              <a:contourClr>
                <a:srgbClr val="FF7C80"/>
              </a:contourClr>
            </a:sp3d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>
                <a:solidFill>
                  <a:schemeClr val="bg1"/>
                </a:solidFill>
              </a:endParaRPr>
            </a:p>
          </p:txBody>
        </p:sp>
        <p:sp>
          <p:nvSpPr>
            <p:cNvPr id="81" name="Text Box 5"/>
            <p:cNvSpPr txBox="1">
              <a:spLocks noChangeArrowheads="1"/>
            </p:cNvSpPr>
            <p:nvPr/>
          </p:nvSpPr>
          <p:spPr bwMode="gray">
            <a:xfrm>
              <a:off x="1953" y="1326"/>
              <a:ext cx="2565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l"/>
              <a:r>
                <a:rPr lang="ru-RU" sz="2400" b="1" dirty="0" smtClean="0">
                  <a:solidFill>
                    <a:schemeClr val="bg1"/>
                  </a:solidFill>
                </a:rPr>
                <a:t>МОИ НАБЛЮДЕНИЯ</a:t>
              </a:r>
              <a:endParaRPr lang="en-US" sz="2400" b="1" dirty="0">
                <a:solidFill>
                  <a:schemeClr val="bg1"/>
                </a:solidFill>
              </a:endParaRPr>
            </a:p>
          </p:txBody>
        </p:sp>
        <p:sp>
          <p:nvSpPr>
            <p:cNvPr id="82" name="Text Box 6"/>
            <p:cNvSpPr txBox="1">
              <a:spLocks noChangeArrowheads="1"/>
            </p:cNvSpPr>
            <p:nvPr/>
          </p:nvSpPr>
          <p:spPr bwMode="gray">
            <a:xfrm>
              <a:off x="1296" y="1454"/>
              <a:ext cx="214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>
                  <a:solidFill>
                    <a:schemeClr val="bg1"/>
                  </a:solidFill>
                </a:rPr>
                <a:t>4</a:t>
              </a:r>
            </a:p>
          </p:txBody>
        </p:sp>
      </p:grpSp>
      <p:grpSp>
        <p:nvGrpSpPr>
          <p:cNvPr id="83" name="Group 7"/>
          <p:cNvGrpSpPr>
            <a:grpSpLocks/>
          </p:cNvGrpSpPr>
          <p:nvPr/>
        </p:nvGrpSpPr>
        <p:grpSpPr bwMode="auto">
          <a:xfrm>
            <a:off x="2127269" y="1592514"/>
            <a:ext cx="6493978" cy="523667"/>
            <a:chOff x="1174" y="1537"/>
            <a:chExt cx="4020" cy="843"/>
          </a:xfrm>
        </p:grpSpPr>
        <p:sp>
          <p:nvSpPr>
            <p:cNvPr id="84" name="Line 8"/>
            <p:cNvSpPr>
              <a:spLocks noChangeShapeType="1"/>
            </p:cNvSpPr>
            <p:nvPr/>
          </p:nvSpPr>
          <p:spPr bwMode="gray">
            <a:xfrm>
              <a:off x="1440" y="2380"/>
              <a:ext cx="3024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>
                <a:solidFill>
                  <a:schemeClr val="bg1"/>
                </a:solidFill>
              </a:endParaRPr>
            </a:p>
          </p:txBody>
        </p:sp>
        <p:sp>
          <p:nvSpPr>
            <p:cNvPr id="85" name="Rectangle 9"/>
            <p:cNvSpPr>
              <a:spLocks noChangeArrowheads="1"/>
            </p:cNvSpPr>
            <p:nvPr/>
          </p:nvSpPr>
          <p:spPr bwMode="gray">
            <a:xfrm rot="3419336">
              <a:off x="1007" y="1704"/>
              <a:ext cx="680" cy="346"/>
            </a:xfrm>
            <a:prstGeom prst="rect">
              <a:avLst/>
            </a:prstGeom>
            <a:gradFill rotWithShape="1">
              <a:gsLst>
                <a:gs pos="0">
                  <a:srgbClr val="99CC00"/>
                </a:gs>
                <a:gs pos="100000">
                  <a:srgbClr val="99CC00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99CC00"/>
              </a:extrusionClr>
              <a:contourClr>
                <a:srgbClr val="99CC00"/>
              </a:contourClr>
            </a:sp3d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>
                <a:solidFill>
                  <a:schemeClr val="bg1"/>
                </a:solidFill>
              </a:endParaRPr>
            </a:p>
          </p:txBody>
        </p:sp>
        <p:sp>
          <p:nvSpPr>
            <p:cNvPr id="86" name="Text Box 10"/>
            <p:cNvSpPr txBox="1">
              <a:spLocks noChangeArrowheads="1"/>
            </p:cNvSpPr>
            <p:nvPr/>
          </p:nvSpPr>
          <p:spPr bwMode="gray">
            <a:xfrm>
              <a:off x="1738" y="1644"/>
              <a:ext cx="3456" cy="4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87" name="Text Box 11"/>
            <p:cNvSpPr txBox="1">
              <a:spLocks noChangeArrowheads="1"/>
            </p:cNvSpPr>
            <p:nvPr/>
          </p:nvSpPr>
          <p:spPr bwMode="gray">
            <a:xfrm>
              <a:off x="1264" y="1581"/>
              <a:ext cx="214" cy="74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r>
                <a:rPr lang="en-US" sz="2400" b="1" dirty="0">
                  <a:solidFill>
                    <a:schemeClr val="bg1"/>
                  </a:solidFill>
                </a:rPr>
                <a:t>1</a:t>
              </a:r>
            </a:p>
          </p:txBody>
        </p:sp>
      </p:grpSp>
      <p:grpSp>
        <p:nvGrpSpPr>
          <p:cNvPr id="88" name="Group 12"/>
          <p:cNvGrpSpPr>
            <a:grpSpLocks/>
          </p:cNvGrpSpPr>
          <p:nvPr/>
        </p:nvGrpSpPr>
        <p:grpSpPr bwMode="auto">
          <a:xfrm>
            <a:off x="2146663" y="2331936"/>
            <a:ext cx="6096002" cy="736600"/>
            <a:chOff x="1248" y="2526"/>
            <a:chExt cx="3840" cy="464"/>
          </a:xfrm>
        </p:grpSpPr>
        <p:sp>
          <p:nvSpPr>
            <p:cNvPr id="89" name="Line 13"/>
            <p:cNvSpPr>
              <a:spLocks noChangeShapeType="1"/>
            </p:cNvSpPr>
            <p:nvPr/>
          </p:nvSpPr>
          <p:spPr bwMode="gray">
            <a:xfrm>
              <a:off x="1440" y="2990"/>
              <a:ext cx="3024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>
                <a:solidFill>
                  <a:schemeClr val="bg1"/>
                </a:solidFill>
              </a:endParaRPr>
            </a:p>
          </p:txBody>
        </p:sp>
        <p:sp>
          <p:nvSpPr>
            <p:cNvPr id="90" name="Rectangle 14"/>
            <p:cNvSpPr>
              <a:spLocks noChangeArrowheads="1"/>
            </p:cNvSpPr>
            <p:nvPr/>
          </p:nvSpPr>
          <p:spPr bwMode="gray">
            <a:xfrm rot="3419336">
              <a:off x="1261" y="262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006699"/>
                </a:gs>
                <a:gs pos="100000">
                  <a:srgbClr val="006699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006699"/>
              </a:extrusionClr>
              <a:contourClr>
                <a:srgbClr val="006699"/>
              </a:contourClr>
            </a:sp3d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>
                <a:solidFill>
                  <a:schemeClr val="bg1"/>
                </a:solidFill>
              </a:endParaRPr>
            </a:p>
          </p:txBody>
        </p:sp>
        <p:sp>
          <p:nvSpPr>
            <p:cNvPr id="91" name="Text Box 15"/>
            <p:cNvSpPr txBox="1">
              <a:spLocks noChangeArrowheads="1"/>
            </p:cNvSpPr>
            <p:nvPr/>
          </p:nvSpPr>
          <p:spPr bwMode="gray">
            <a:xfrm>
              <a:off x="1780" y="2526"/>
              <a:ext cx="3308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l"/>
              <a:r>
                <a:rPr lang="ru-RU" sz="2400" b="1" dirty="0" smtClean="0">
                  <a:solidFill>
                    <a:schemeClr val="bg1"/>
                  </a:solidFill>
                </a:rPr>
                <a:t>  ИСТОРИЧЕСКИЕ СВЕДЕНИЯ</a:t>
              </a:r>
              <a:endParaRPr lang="en-US" sz="2400" b="1" dirty="0">
                <a:solidFill>
                  <a:schemeClr val="bg1"/>
                </a:solidFill>
              </a:endParaRPr>
            </a:p>
          </p:txBody>
        </p:sp>
        <p:sp>
          <p:nvSpPr>
            <p:cNvPr id="92" name="Text Box 16"/>
            <p:cNvSpPr txBox="1">
              <a:spLocks noChangeArrowheads="1"/>
            </p:cNvSpPr>
            <p:nvPr/>
          </p:nvSpPr>
          <p:spPr bwMode="gray">
            <a:xfrm>
              <a:off x="1296" y="2654"/>
              <a:ext cx="214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>
                  <a:solidFill>
                    <a:schemeClr val="bg1"/>
                  </a:solidFill>
                </a:rPr>
                <a:t>2</a:t>
              </a:r>
            </a:p>
          </p:txBody>
        </p:sp>
      </p:grpSp>
      <p:grpSp>
        <p:nvGrpSpPr>
          <p:cNvPr id="93" name="Group 17"/>
          <p:cNvGrpSpPr>
            <a:grpSpLocks/>
          </p:cNvGrpSpPr>
          <p:nvPr/>
        </p:nvGrpSpPr>
        <p:grpSpPr bwMode="auto">
          <a:xfrm>
            <a:off x="2133600" y="3221619"/>
            <a:ext cx="6775454" cy="881063"/>
            <a:chOff x="1248" y="3025"/>
            <a:chExt cx="4268" cy="555"/>
          </a:xfrm>
        </p:grpSpPr>
        <p:sp>
          <p:nvSpPr>
            <p:cNvPr id="94" name="Line 18"/>
            <p:cNvSpPr>
              <a:spLocks noChangeShapeType="1"/>
            </p:cNvSpPr>
            <p:nvPr/>
          </p:nvSpPr>
          <p:spPr bwMode="gray">
            <a:xfrm>
              <a:off x="1441" y="3579"/>
              <a:ext cx="3023" cy="1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>
                <a:solidFill>
                  <a:schemeClr val="bg1"/>
                </a:solidFill>
              </a:endParaRPr>
            </a:p>
          </p:txBody>
        </p:sp>
        <p:sp>
          <p:nvSpPr>
            <p:cNvPr id="95" name="Rectangle 19"/>
            <p:cNvSpPr>
              <a:spLocks noChangeArrowheads="1"/>
            </p:cNvSpPr>
            <p:nvPr/>
          </p:nvSpPr>
          <p:spPr bwMode="gray">
            <a:xfrm rot="3419336">
              <a:off x="1261" y="321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FF9933"/>
                </a:gs>
                <a:gs pos="100000">
                  <a:srgbClr val="FF9933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9933"/>
              </a:extrusionClr>
              <a:contourClr>
                <a:srgbClr val="FF9933"/>
              </a:contourClr>
            </a:sp3d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>
                <a:solidFill>
                  <a:schemeClr val="bg1"/>
                </a:solidFill>
              </a:endParaRPr>
            </a:p>
          </p:txBody>
        </p:sp>
        <p:sp>
          <p:nvSpPr>
            <p:cNvPr id="96" name="Text Box 20"/>
            <p:cNvSpPr txBox="1">
              <a:spLocks noChangeArrowheads="1"/>
            </p:cNvSpPr>
            <p:nvPr/>
          </p:nvSpPr>
          <p:spPr bwMode="gray">
            <a:xfrm>
              <a:off x="1912" y="3025"/>
              <a:ext cx="3604" cy="52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l"/>
              <a:r>
                <a:rPr lang="ru-RU" sz="2400" b="1" dirty="0" smtClean="0">
                  <a:solidFill>
                    <a:schemeClr val="bg1"/>
                  </a:solidFill>
                </a:rPr>
                <a:t>КАК КАРТОФЕЛЬ ПОПАЛ В РОССИЮ</a:t>
              </a:r>
              <a:endParaRPr lang="en-US" sz="2400" b="1" dirty="0">
                <a:solidFill>
                  <a:schemeClr val="bg1"/>
                </a:solidFill>
              </a:endParaRPr>
            </a:p>
          </p:txBody>
        </p:sp>
        <p:sp>
          <p:nvSpPr>
            <p:cNvPr id="97" name="Text Box 21"/>
            <p:cNvSpPr txBox="1">
              <a:spLocks noChangeArrowheads="1"/>
            </p:cNvSpPr>
            <p:nvPr/>
          </p:nvSpPr>
          <p:spPr bwMode="gray">
            <a:xfrm>
              <a:off x="1296" y="3244"/>
              <a:ext cx="214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>
                  <a:solidFill>
                    <a:schemeClr val="bg1"/>
                  </a:solidFill>
                </a:rPr>
                <a:t>3</a:t>
              </a:r>
            </a:p>
          </p:txBody>
        </p:sp>
      </p:grpSp>
      <p:grpSp>
        <p:nvGrpSpPr>
          <p:cNvPr id="98" name="Group 22"/>
          <p:cNvGrpSpPr>
            <a:grpSpLocks/>
          </p:cNvGrpSpPr>
          <p:nvPr/>
        </p:nvGrpSpPr>
        <p:grpSpPr bwMode="auto">
          <a:xfrm>
            <a:off x="2133600" y="5519999"/>
            <a:ext cx="5105400" cy="555625"/>
            <a:chOff x="1248" y="3230"/>
            <a:chExt cx="3216" cy="350"/>
          </a:xfrm>
        </p:grpSpPr>
        <p:sp>
          <p:nvSpPr>
            <p:cNvPr id="99" name="Line 23"/>
            <p:cNvSpPr>
              <a:spLocks noChangeShapeType="1"/>
            </p:cNvSpPr>
            <p:nvPr/>
          </p:nvSpPr>
          <p:spPr bwMode="gray">
            <a:xfrm>
              <a:off x="1440" y="3580"/>
              <a:ext cx="3024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>
                <a:solidFill>
                  <a:schemeClr val="bg1"/>
                </a:solidFill>
              </a:endParaRPr>
            </a:p>
          </p:txBody>
        </p:sp>
        <p:sp>
          <p:nvSpPr>
            <p:cNvPr id="100" name="Rectangle 24"/>
            <p:cNvSpPr>
              <a:spLocks noChangeArrowheads="1"/>
            </p:cNvSpPr>
            <p:nvPr/>
          </p:nvSpPr>
          <p:spPr bwMode="gray">
            <a:xfrm rot="3419336">
              <a:off x="1261" y="321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990099"/>
                </a:gs>
                <a:gs pos="100000">
                  <a:srgbClr val="990099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990099"/>
              </a:extrusionClr>
              <a:contourClr>
                <a:srgbClr val="990099"/>
              </a:contourClr>
            </a:sp3d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>
                <a:solidFill>
                  <a:schemeClr val="bg1"/>
                </a:solidFill>
              </a:endParaRPr>
            </a:p>
          </p:txBody>
        </p:sp>
        <p:sp>
          <p:nvSpPr>
            <p:cNvPr id="101" name="Text Box 25"/>
            <p:cNvSpPr txBox="1">
              <a:spLocks noChangeArrowheads="1"/>
            </p:cNvSpPr>
            <p:nvPr/>
          </p:nvSpPr>
          <p:spPr bwMode="gray">
            <a:xfrm>
              <a:off x="2019" y="3272"/>
              <a:ext cx="2335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l"/>
              <a:r>
                <a:rPr lang="ru-RU" sz="2400" b="1" dirty="0" smtClean="0">
                  <a:solidFill>
                    <a:schemeClr val="bg1"/>
                  </a:solidFill>
                </a:rPr>
                <a:t>ПОВАР И ДОКТОР</a:t>
              </a:r>
              <a:endParaRPr lang="en-US" sz="2400" b="1" dirty="0">
                <a:solidFill>
                  <a:schemeClr val="bg1"/>
                </a:solidFill>
              </a:endParaRPr>
            </a:p>
          </p:txBody>
        </p:sp>
        <p:sp>
          <p:nvSpPr>
            <p:cNvPr id="102" name="Text Box 26"/>
            <p:cNvSpPr txBox="1">
              <a:spLocks noChangeArrowheads="1"/>
            </p:cNvSpPr>
            <p:nvPr/>
          </p:nvSpPr>
          <p:spPr bwMode="gray">
            <a:xfrm>
              <a:off x="1296" y="3244"/>
              <a:ext cx="214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>
                  <a:solidFill>
                    <a:schemeClr val="bg1"/>
                  </a:solidFill>
                </a:rPr>
                <a:t>5</a:t>
              </a:r>
            </a:p>
          </p:txBody>
        </p:sp>
      </p:grpSp>
      <p:sp>
        <p:nvSpPr>
          <p:cNvPr id="30" name="Text Box 15"/>
          <p:cNvSpPr txBox="1">
            <a:spLocks noChangeArrowheads="1"/>
          </p:cNvSpPr>
          <p:nvPr/>
        </p:nvSpPr>
        <p:spPr bwMode="gray">
          <a:xfrm>
            <a:off x="3239589" y="1517141"/>
            <a:ext cx="2226809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/>
            <a:r>
              <a:rPr lang="ru-RU" sz="2400" b="1" dirty="0" smtClean="0">
                <a:solidFill>
                  <a:schemeClr val="bg1"/>
                </a:solidFill>
              </a:rPr>
              <a:t>ВВЕДЕНИЕ</a:t>
            </a:r>
            <a:endParaRPr lang="en-US"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24252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528353" y="530352"/>
            <a:ext cx="7080069" cy="788997"/>
          </a:xfr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normAutofit fontScale="85000" lnSpcReduction="20000"/>
          </a:bodyPr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ЦЕЛЬ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узнать, на самом ли деле картофель является вторым хлебом на Руси.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2"/>
          <p:cNvSpPr txBox="1">
            <a:spLocks/>
          </p:cNvSpPr>
          <p:nvPr/>
        </p:nvSpPr>
        <p:spPr>
          <a:xfrm>
            <a:off x="1550125" y="3321451"/>
            <a:ext cx="7080069" cy="858663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lIns="182880" tIns="91440">
            <a:noAutofit/>
          </a:bodyPr>
          <a:lstStyle/>
          <a:p>
            <a:pPr marL="265176" lvl="0" indent="-265176">
              <a:spcBef>
                <a:spcPts val="250"/>
              </a:spcBef>
              <a:buClr>
                <a:schemeClr val="accent1"/>
              </a:buClr>
              <a:buSzPct val="80000"/>
              <a:buFont typeface="Wingdings 2"/>
              <a:buChar char=""/>
            </a:pP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Гипотеза: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если картофель является столь необходимой пищей на нашем столе, то можно сказать, что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картофель – второй хлеб</a:t>
            </a:r>
            <a:endParaRPr kumimoji="0" lang="ru-RU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одержимое 2"/>
          <p:cNvSpPr txBox="1">
            <a:spLocks/>
          </p:cNvSpPr>
          <p:nvPr/>
        </p:nvSpPr>
        <p:spPr>
          <a:xfrm>
            <a:off x="1537060" y="1518775"/>
            <a:ext cx="7071361" cy="1537934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lIns="182880" tIns="91440">
            <a:normAutofit fontScale="92500" lnSpcReduction="20000"/>
          </a:bodyPr>
          <a:lstStyle/>
          <a:p>
            <a:pPr marL="265176" marR="0" lvl="0" indent="-265176" algn="l" defTabSz="914400" rtl="0" eaLnBrk="1" fontAlgn="auto" latinLnBrk="0" hangingPunct="1">
              <a:lnSpc>
                <a:spcPct val="100000"/>
              </a:lnSpc>
              <a:spcBef>
                <a:spcPts val="2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"/>
              <a:tabLst/>
              <a:defRPr/>
            </a:pP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Задачи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:</a:t>
            </a:r>
          </a:p>
          <a:p>
            <a:pPr marL="265176" indent="-265176">
              <a:spcBef>
                <a:spcPts val="250"/>
              </a:spcBef>
              <a:buClr>
                <a:schemeClr val="accent1"/>
              </a:buClr>
              <a:buSzPct val="80000"/>
            </a:pP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1. 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Выяснить откуда картофель родом и как попал в  Россию.</a:t>
            </a:r>
          </a:p>
          <a:p>
            <a:pPr lvl="0"/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2. Доказать, что картофель – это второй хлеб.</a:t>
            </a:r>
          </a:p>
          <a:p>
            <a:pPr lvl="0"/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3. Провести анкетирование среди учащихся своего    класса о любимых блюдах из картофеля.</a:t>
            </a:r>
          </a:p>
          <a:p>
            <a:pPr marL="265176" indent="-265176">
              <a:spcBef>
                <a:spcPts val="250"/>
              </a:spcBef>
              <a:buClr>
                <a:schemeClr val="accent1"/>
              </a:buClr>
              <a:buSzPct val="80000"/>
              <a:buFont typeface="Wingdings 2"/>
              <a:buChar char=""/>
            </a:pPr>
            <a:endParaRPr lang="ru-RU" sz="2000" dirty="0" smtClean="0"/>
          </a:p>
          <a:p>
            <a:pPr marL="265176" marR="0" lvl="0" indent="-265176" algn="l" defTabSz="914400" rtl="0" eaLnBrk="1" fontAlgn="auto" latinLnBrk="0" hangingPunct="1">
              <a:lnSpc>
                <a:spcPct val="100000"/>
              </a:lnSpc>
              <a:spcBef>
                <a:spcPts val="2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"/>
              <a:tabLst/>
              <a:defRPr/>
            </a:pP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Содержимое 2"/>
          <p:cNvSpPr txBox="1">
            <a:spLocks/>
          </p:cNvSpPr>
          <p:nvPr/>
        </p:nvSpPr>
        <p:spPr>
          <a:xfrm>
            <a:off x="5290457" y="4457918"/>
            <a:ext cx="3409406" cy="1394242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lIns="182880" tIns="91440">
            <a:normAutofit fontScale="47500" lnSpcReduction="20000"/>
          </a:bodyPr>
          <a:lstStyle/>
          <a:p>
            <a:pPr lvl="0"/>
            <a:r>
              <a:rPr kumimoji="0" lang="ru-RU" sz="33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МЕТОДЫ ИССЛЕДОВАНИЯ</a:t>
            </a:r>
            <a:r>
              <a:rPr kumimoji="0" lang="ru-RU" sz="33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pPr lvl="0"/>
            <a:endParaRPr lang="ru-RU" sz="3300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анализ источников информации;</a:t>
            </a:r>
          </a:p>
          <a:p>
            <a:pPr lvl="0"/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анкетирование;</a:t>
            </a:r>
          </a:p>
          <a:p>
            <a:pPr lvl="0"/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обобщение полученных данных.</a:t>
            </a:r>
          </a:p>
          <a:p>
            <a:pPr marL="265176" marR="0" lvl="0" indent="-265176" algn="l" defTabSz="914400" rtl="0" eaLnBrk="1" fontAlgn="auto" latinLnBrk="0" hangingPunct="1">
              <a:lnSpc>
                <a:spcPct val="100000"/>
              </a:lnSpc>
              <a:spcBef>
                <a:spcPts val="2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"/>
              <a:tabLst/>
              <a:defRPr/>
            </a:pP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Содержимое 2"/>
          <p:cNvSpPr txBox="1">
            <a:spLocks/>
          </p:cNvSpPr>
          <p:nvPr/>
        </p:nvSpPr>
        <p:spPr>
          <a:xfrm>
            <a:off x="1554480" y="4479690"/>
            <a:ext cx="3566160" cy="1394242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lIns="182880" tIns="91440">
            <a:normAutofit fontScale="55000" lnSpcReduction="20000"/>
          </a:bodyPr>
          <a:lstStyle/>
          <a:p>
            <a:pPr lvl="0"/>
            <a:r>
              <a:rPr lang="ru-RU" sz="3300" b="1" i="1" dirty="0" smtClean="0">
                <a:latin typeface="Times New Roman" pitchFamily="18" charset="0"/>
                <a:cs typeface="Times New Roman" pitchFamily="18" charset="0"/>
              </a:rPr>
              <a:t>ОБЪЕКТ </a:t>
            </a:r>
            <a:r>
              <a:rPr kumimoji="0" lang="ru-RU" sz="33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ИССЛЕДОВАНИЯ</a:t>
            </a:r>
            <a:r>
              <a:rPr kumimoji="0" lang="ru-RU" sz="33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: живая природа</a:t>
            </a:r>
          </a:p>
          <a:p>
            <a:pPr lvl="0"/>
            <a:endParaRPr kumimoji="0" lang="ru-RU" sz="3300" b="0" i="0" u="none" strike="noStrike" kern="1200" cap="none" spc="0" normalizeH="0" baseline="0" noProof="0" dirty="0" smtClean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3300" b="1" i="1" dirty="0" smtClean="0">
                <a:latin typeface="Times New Roman" pitchFamily="18" charset="0"/>
                <a:cs typeface="Times New Roman" pitchFamily="18" charset="0"/>
              </a:rPr>
              <a:t>ПРЕДМЕТ ИССЛЕДОВАНИЯ</a:t>
            </a: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lvl="0"/>
            <a:r>
              <a:rPr kumimoji="0" lang="ru-RU" sz="33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картофель</a:t>
            </a:r>
          </a:p>
          <a:p>
            <a:pPr lvl="0"/>
            <a:endParaRPr kumimoji="0" lang="ru-RU" sz="3300" b="0" i="0" u="none" strike="noStrike" kern="1200" cap="none" spc="0" normalizeH="0" baseline="0" noProof="0" dirty="0" smtClean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lvl="0"/>
            <a:endParaRPr lang="ru-RU" sz="3300" dirty="0" smtClean="0">
              <a:latin typeface="Times New Roman" pitchFamily="18" charset="0"/>
              <a:cs typeface="Times New Roman" pitchFamily="18" charset="0"/>
            </a:endParaRPr>
          </a:p>
          <a:p>
            <a:pPr marL="265176" marR="0" lvl="0" indent="-265176" algn="l" defTabSz="914400" rtl="0" eaLnBrk="1" fontAlgn="auto" latinLnBrk="0" hangingPunct="1">
              <a:lnSpc>
                <a:spcPct val="100000"/>
              </a:lnSpc>
              <a:spcBef>
                <a:spcPts val="2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"/>
              <a:tabLst/>
              <a:defRPr/>
            </a:pP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5564911" y="468085"/>
            <a:ext cx="2971800" cy="914400"/>
          </a:xfrm>
        </p:spPr>
        <p:txBody>
          <a:bodyPr/>
          <a:lstStyle/>
          <a:p>
            <a:r>
              <a:rPr lang="ru-RU" dirty="0" smtClean="0"/>
              <a:t>ЗАГАДКА</a:t>
            </a:r>
            <a:endParaRPr lang="ru-RU" dirty="0"/>
          </a:p>
        </p:txBody>
      </p:sp>
      <p:sp>
        <p:nvSpPr>
          <p:cNvPr id="6" name="Текст 5"/>
          <p:cNvSpPr>
            <a:spLocks noGrp="1"/>
          </p:cNvSpPr>
          <p:nvPr>
            <p:ph type="body" idx="2"/>
          </p:nvPr>
        </p:nvSpPr>
        <p:spPr>
          <a:xfrm>
            <a:off x="5120641" y="1447802"/>
            <a:ext cx="3866606" cy="3777341"/>
          </a:xfrm>
        </p:spPr>
        <p:txBody>
          <a:bodyPr>
            <a:noAutofit/>
          </a:bodyPr>
          <a:lstStyle/>
          <a:p>
            <a:r>
              <a:rPr lang="ru-RU" sz="2800" dirty="0" smtClean="0">
                <a:solidFill>
                  <a:schemeClr val="bg1"/>
                </a:solidFill>
              </a:rPr>
              <a:t>Кругла, рассыпчата, бела, </a:t>
            </a:r>
          </a:p>
          <a:p>
            <a:r>
              <a:rPr lang="ru-RU" sz="2800" dirty="0" smtClean="0">
                <a:solidFill>
                  <a:schemeClr val="bg1"/>
                </a:solidFill>
              </a:rPr>
              <a:t>На стол она с полей пришла…</a:t>
            </a:r>
          </a:p>
          <a:p>
            <a:r>
              <a:rPr lang="ru-RU" sz="2800" dirty="0" smtClean="0">
                <a:solidFill>
                  <a:schemeClr val="bg1"/>
                </a:solidFill>
              </a:rPr>
              <a:t>Ты подсоли её немножко,</a:t>
            </a:r>
          </a:p>
          <a:p>
            <a:r>
              <a:rPr lang="ru-RU" sz="2800" dirty="0" smtClean="0">
                <a:solidFill>
                  <a:schemeClr val="bg1"/>
                </a:solidFill>
              </a:rPr>
              <a:t>Ведь, правда, вкусная… </a:t>
            </a:r>
            <a:endParaRPr lang="ru-RU" sz="2800" dirty="0">
              <a:solidFill>
                <a:schemeClr val="bg1"/>
              </a:solidFill>
            </a:endParaRPr>
          </a:p>
        </p:txBody>
      </p:sp>
      <p:pic>
        <p:nvPicPr>
          <p:cNvPr id="4" name="Содержимое 3" descr="kartofel_hleb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892630" y="927462"/>
            <a:ext cx="3966754" cy="2638697"/>
          </a:xfrm>
        </p:spPr>
      </p:pic>
      <p:sp>
        <p:nvSpPr>
          <p:cNvPr id="8" name="Прямоугольник 7"/>
          <p:cNvSpPr/>
          <p:nvPr/>
        </p:nvSpPr>
        <p:spPr>
          <a:xfrm>
            <a:off x="4206240" y="5344774"/>
            <a:ext cx="4349932" cy="923330"/>
          </a:xfrm>
          <a:prstGeom prst="rect">
            <a:avLst/>
          </a:prstGeom>
          <a:solidFill>
            <a:schemeClr val="accent1"/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картошка</a:t>
            </a:r>
            <a:endParaRPr lang="ru-RU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738052" y="5636623"/>
            <a:ext cx="8183880" cy="105156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ВСЕМИРНЫЙ ДЕНЬ КАРТОФЕЛЯ – 30 мая</a:t>
            </a:r>
            <a:endParaRPr lang="ru-RU" dirty="0"/>
          </a:p>
        </p:txBody>
      </p:sp>
      <p:pic>
        <p:nvPicPr>
          <p:cNvPr id="13" name="Содержимое 12" descr="DSC_4991м_9421_5811812005f.jpg"/>
          <p:cNvPicPr>
            <a:picLocks noGrp="1" noChangeAspect="1"/>
          </p:cNvPicPr>
          <p:nvPr>
            <p:ph sz="quarter" idx="2"/>
          </p:nvPr>
        </p:nvPicPr>
        <p:blipFill>
          <a:blip r:embed="rId2"/>
          <a:stretch>
            <a:fillRect/>
          </a:stretch>
        </p:blipFill>
        <p:spPr>
          <a:xfrm>
            <a:off x="743770" y="172891"/>
            <a:ext cx="3657600" cy="2650991"/>
          </a:xfrm>
        </p:spPr>
      </p:pic>
      <p:pic>
        <p:nvPicPr>
          <p:cNvPr id="14" name="Содержимое 13" descr="a_20408_34085.jpg"/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4730024" y="237755"/>
            <a:ext cx="3930650" cy="2599574"/>
          </a:xfrm>
        </p:spPr>
      </p:pic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86000" y="2931460"/>
            <a:ext cx="4996330" cy="24473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7"/>
            <a:ext cx="3931920" cy="2777717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77500" lnSpcReduction="20000"/>
          </a:bodyPr>
          <a:lstStyle/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Картофель клубненосный выращивают в 130 странах, где проживает 75% населения планеты. Это пятый по значению после пшеницы, кукурузы, риса и ячменя источник калорий в рационе современного человека. Ведущими производителями картофеля являются Россия, Китай, Польша, США и Индия.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54880" y="579436"/>
            <a:ext cx="4127863" cy="2777718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2500"/>
          </a:bodyPr>
          <a:lstStyle/>
          <a:p>
            <a:pPr algn="just"/>
            <a:endParaRPr lang="ru-RU" dirty="0" smtClean="0"/>
          </a:p>
          <a:p>
            <a:pPr algn="just"/>
            <a:r>
              <a:rPr lang="ru-RU" dirty="0" smtClean="0"/>
              <a:t> </a:t>
            </a:r>
            <a:r>
              <a:rPr lang="ru-RU" i="1" u="sng" smtClean="0"/>
              <a:t>Словарь С.И. Ожегова</a:t>
            </a:r>
            <a:r>
              <a:rPr lang="ru-RU" i="1" u="sng" dirty="0" smtClean="0"/>
              <a:t>:</a:t>
            </a:r>
          </a:p>
          <a:p>
            <a:pPr algn="just"/>
            <a:endParaRPr lang="ru-RU" dirty="0" smtClean="0"/>
          </a:p>
          <a:p>
            <a:pPr algn="just"/>
            <a:r>
              <a:rPr lang="ru-RU" dirty="0" smtClean="0"/>
              <a:t>«Картофель - род овоща, растение со съедобными клубнями богатыми крахмалом».</a:t>
            </a:r>
          </a:p>
          <a:p>
            <a:endParaRPr lang="ru-RU" dirty="0"/>
          </a:p>
        </p:txBody>
      </p:sp>
      <p:pic>
        <p:nvPicPr>
          <p:cNvPr id="11" name="Содержимое 10" descr="b5d82178f898d184e0936f1f7a2fc8b6.JPG"/>
          <p:cNvPicPr>
            <a:picLocks noGrp="1" noChangeAspect="1"/>
          </p:cNvPicPr>
          <p:nvPr>
            <p:ph sz="quarter" idx="2"/>
          </p:nvPr>
        </p:nvPicPr>
        <p:blipFill>
          <a:blip r:embed="rId2"/>
          <a:stretch>
            <a:fillRect/>
          </a:stretch>
        </p:blipFill>
        <p:spPr>
          <a:xfrm>
            <a:off x="568325" y="3606012"/>
            <a:ext cx="3932238" cy="2233085"/>
          </a:xfrm>
        </p:spPr>
      </p:pic>
      <p:pic>
        <p:nvPicPr>
          <p:cNvPr id="10" name="Содержимое 9" descr="898728b82f20495b95b3d68a4c5790c2.jpg"/>
          <p:cNvPicPr>
            <a:picLocks noGrp="1" noChangeAspect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>
          <a:xfrm>
            <a:off x="4741817" y="3612316"/>
            <a:ext cx="4103054" cy="2161468"/>
          </a:xfrm>
        </p:spPr>
      </p:pic>
      <p:sp>
        <p:nvSpPr>
          <p:cNvPr id="12" name="Заголовок 1"/>
          <p:cNvSpPr>
            <a:spLocks noGrp="1"/>
          </p:cNvSpPr>
          <p:nvPr>
            <p:ph type="title"/>
          </p:nvPr>
        </p:nvSpPr>
        <p:spPr>
          <a:xfrm>
            <a:off x="1737360" y="6008914"/>
            <a:ext cx="6949439" cy="509452"/>
          </a:xfrm>
        </p:spPr>
        <p:txBody>
          <a:bodyPr>
            <a:normAutofit fontScale="90000"/>
          </a:bodyPr>
          <a:lstStyle/>
          <a:p>
            <a:pPr algn="r"/>
            <a:r>
              <a:rPr lang="ru-RU" sz="2800" dirty="0" smtClean="0"/>
              <a:t>ИСТОРИЧЕСКИЕ СВЕДЕНИЯ 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37360" y="6008914"/>
            <a:ext cx="6949439" cy="509452"/>
          </a:xfrm>
        </p:spPr>
        <p:txBody>
          <a:bodyPr>
            <a:normAutofit fontScale="90000"/>
          </a:bodyPr>
          <a:lstStyle/>
          <a:p>
            <a:pPr algn="r"/>
            <a:r>
              <a:rPr lang="ru-RU" sz="2800" dirty="0" smtClean="0"/>
              <a:t>ИСТОРИЧЕСКИЕ СВЕДЕНИЯ </a:t>
            </a:r>
            <a:endParaRPr lang="ru-RU" sz="28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/>
          <a:p>
            <a:r>
              <a:rPr lang="ru-RU" dirty="0" smtClean="0"/>
              <a:t>Родина - Южная Америка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444137"/>
            <a:ext cx="3931920" cy="2886892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77500" lnSpcReduction="20000"/>
          </a:bodyPr>
          <a:lstStyle/>
          <a:p>
            <a:pPr algn="just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Родина картофеля– высокогорья Эквадора и Перу. Даже сегодня можно встретить там дикорастущий картофель. 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Когда испанцы прибыли в Перу, они обнаружили картофель и взяли его с собой. Из Испании он распространился по всей Европе, стал очень популярен и любим. </a:t>
            </a:r>
          </a:p>
          <a:p>
            <a:endParaRPr lang="ru-RU" dirty="0"/>
          </a:p>
        </p:txBody>
      </p:sp>
      <p:pic>
        <p:nvPicPr>
          <p:cNvPr id="7" name="Содержимое 6" descr="img4.jpg"/>
          <p:cNvPicPr>
            <a:picLocks noGrp="1" noChangeAspect="1"/>
          </p:cNvPicPr>
          <p:nvPr>
            <p:ph sz="quarter" idx="2"/>
          </p:nvPr>
        </p:nvPicPr>
        <p:blipFill>
          <a:blip r:embed="rId2"/>
          <a:stretch>
            <a:fillRect/>
          </a:stretch>
        </p:blipFill>
        <p:spPr>
          <a:xfrm>
            <a:off x="608013" y="1718467"/>
            <a:ext cx="3624354" cy="3206229"/>
          </a:xfrm>
        </p:spPr>
      </p:pic>
      <p:pic>
        <p:nvPicPr>
          <p:cNvPr id="18434" name="Picture 2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705215" y="3508754"/>
            <a:ext cx="3930650" cy="23434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63040" y="5747657"/>
            <a:ext cx="7223760" cy="836022"/>
          </a:xfrm>
        </p:spPr>
        <p:txBody>
          <a:bodyPr>
            <a:normAutofit fontScale="90000"/>
          </a:bodyPr>
          <a:lstStyle/>
          <a:p>
            <a:pPr algn="r"/>
            <a:r>
              <a:rPr lang="ru-RU" dirty="0" smtClean="0"/>
              <a:t/>
            </a:r>
            <a:br>
              <a:rPr lang="ru-RU" dirty="0" smtClean="0"/>
            </a:br>
            <a:r>
              <a:rPr lang="ru-RU" sz="3100" dirty="0" smtClean="0"/>
              <a:t>Как картофель попал в Россию</a:t>
            </a:r>
            <a:r>
              <a:rPr lang="ru-RU" dirty="0" smtClean="0"/>
              <a:t>?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05841" y="579438"/>
            <a:ext cx="2743200" cy="700722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 algn="ctr"/>
            <a:r>
              <a:rPr lang="ru-RU" sz="4000" dirty="0" smtClean="0"/>
              <a:t>ПЕТР </a:t>
            </a:r>
            <a:r>
              <a:rPr lang="en-US" sz="4000" dirty="0" smtClean="0"/>
              <a:t>I</a:t>
            </a:r>
            <a:endParaRPr lang="ru-RU" sz="4000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14799" y="742406"/>
            <a:ext cx="4794069" cy="4600304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en-US" dirty="0" smtClean="0"/>
              <a:t> </a:t>
            </a:r>
            <a:r>
              <a:rPr lang="ru-RU" dirty="0" smtClean="0"/>
              <a:t> </a:t>
            </a:r>
            <a:r>
              <a:rPr lang="en-US" dirty="0" smtClean="0"/>
              <a:t>    </a:t>
            </a: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Находясь в Голландии, </a:t>
            </a:r>
            <a:endParaRPr lang="en-US" sz="26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2600" b="1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Петр I попробовал кушанья из картофеля, нашел их вкусными и прислал мешок клубней графу</a:t>
            </a:r>
            <a:r>
              <a:rPr lang="en-US" sz="2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Шереметьеву. </a:t>
            </a:r>
            <a:r>
              <a:rPr lang="en-US" sz="2600" b="1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При всём почтении к царскому дару граф не смог скрыть своего отвращения к неказистому плоду. Никто ведь не знал, что это за плоды и как их нужно употреблять в пищу. Русские крестьяне боялись заморского растения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Содержимое 6"/>
          <p:cNvPicPr>
            <a:picLocks noGrp="1"/>
          </p:cNvPicPr>
          <p:nvPr>
            <p:ph sz="quarter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030832" y="1580606"/>
            <a:ext cx="2667000" cy="3668439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0120" y="5669280"/>
            <a:ext cx="8183880" cy="914400"/>
          </a:xfrm>
        </p:spPr>
        <p:txBody>
          <a:bodyPr>
            <a:normAutofit/>
          </a:bodyPr>
          <a:lstStyle/>
          <a:p>
            <a:pPr algn="r"/>
            <a:r>
              <a:rPr lang="ru-RU" sz="2800" dirty="0" smtClean="0"/>
              <a:t>Как картофель попал в Россию?</a:t>
            </a:r>
            <a:endParaRPr lang="ru-RU" sz="2800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573792" y="455021"/>
            <a:ext cx="3931920" cy="4926875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85000" lnSpcReduction="2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 1765 году Екатерина II, повелела принять все меры к распространению картошки в России. По всей империи разослали наставления по правильной посадке и выращиванию картофеля.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Распробовали и оценили картошку по достоинству лишь в 19 веке. И называть бывшего "врага" стали уже "благодетельницей" и "вторым хлебушком", а не "дьяволом"... 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 октябре 1995 года картофель стал первым овощем, выращенным в космосе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3" descr="ekaterina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173311" y="1460863"/>
            <a:ext cx="2810859" cy="3685903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sp>
        <p:nvSpPr>
          <p:cNvPr id="8" name="Текст 2"/>
          <p:cNvSpPr>
            <a:spLocks noGrp="1"/>
          </p:cNvSpPr>
          <p:nvPr>
            <p:ph type="body" idx="1"/>
          </p:nvPr>
        </p:nvSpPr>
        <p:spPr>
          <a:xfrm>
            <a:off x="1227909" y="435747"/>
            <a:ext cx="2704012" cy="792162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62500" lnSpcReduction="20000"/>
          </a:bodyPr>
          <a:lstStyle/>
          <a:p>
            <a:pPr algn="ctr"/>
            <a:r>
              <a:rPr lang="ru-RU" sz="4000" dirty="0" smtClean="0"/>
              <a:t>Екатерина Великая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402</TotalTime>
  <Words>865</Words>
  <PresentationFormat>Экран (4:3)</PresentationFormat>
  <Paragraphs>111</Paragraphs>
  <Slides>17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Аспект</vt:lpstr>
      <vt:lpstr>  Картофель – второй хлеб  на Руси!</vt:lpstr>
      <vt:lpstr>ПЛАН </vt:lpstr>
      <vt:lpstr>Слайд 3</vt:lpstr>
      <vt:lpstr>ЗАГАДКА</vt:lpstr>
      <vt:lpstr>ВСЕМИРНЫЙ ДЕНЬ КАРТОФЕЛЯ – 30 мая</vt:lpstr>
      <vt:lpstr>ИСТОРИЧЕСКИЕ СВЕДЕНИЯ </vt:lpstr>
      <vt:lpstr>ИСТОРИЧЕСКИЕ СВЕДЕНИЯ </vt:lpstr>
      <vt:lpstr> Как картофель попал в Россию?</vt:lpstr>
      <vt:lpstr>Как картофель попал в Россию?</vt:lpstr>
      <vt:lpstr>ОПРОС</vt:lpstr>
      <vt:lpstr>БЛЮДА ИЗ КАРТОФЕЛЯ</vt:lpstr>
      <vt:lpstr>КАРТОШКА - ЛЕКАРСТВО</vt:lpstr>
      <vt:lpstr>КАРТОФЕЛЬ – КЛАДЕЗЬ ВИТАМИНОВ</vt:lpstr>
      <vt:lpstr>МУЗЕИ КАРТОШКИ</vt:lpstr>
      <vt:lpstr>ВЫВОД</vt:lpstr>
      <vt:lpstr>ПОЛЕЗНЫЕ СОВЕТЫ</vt:lpstr>
      <vt:lpstr>Литература и  интернет- источники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Картофель – второй хлеб!</dc:title>
  <cp:lastModifiedBy>гимназия</cp:lastModifiedBy>
  <cp:revision>25</cp:revision>
  <dcterms:created xsi:type="dcterms:W3CDTF">2014-11-21T11:00:06Z</dcterms:created>
  <dcterms:modified xsi:type="dcterms:W3CDTF">2023-10-01T16:29:24Z</dcterms:modified>
</cp:coreProperties>
</file>