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6" r:id="rId3"/>
  </p:sldMasterIdLst>
  <p:sldIdLst>
    <p:sldId id="257" r:id="rId4"/>
    <p:sldId id="259" r:id="rId5"/>
    <p:sldId id="258" r:id="rId6"/>
    <p:sldId id="256" r:id="rId7"/>
    <p:sldId id="260" r:id="rId8"/>
    <p:sldId id="267" r:id="rId9"/>
    <p:sldId id="261" r:id="rId10"/>
    <p:sldId id="262" r:id="rId11"/>
    <p:sldId id="264" r:id="rId12"/>
    <p:sldId id="266" r:id="rId13"/>
    <p:sldId id="263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B5DF2-BA93-4F59-92A7-909E7F8AA4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94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14C44-2024-4D08-BAE0-B6E99B28A2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354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6762B-9AF7-46F3-900B-6671E2F82F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458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3CC42-6C5E-4AB4-884B-6F4C16ADC7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51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0B71E-5362-4781-92F8-C6A2FC3737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707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67BE3-E99F-429A-BFB8-83DAB5A4FC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8956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998AE-7572-44E9-B325-5857BF1C4B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803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0AB1A-D813-4468-8B0E-3095B54FF1B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85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2E071-F49C-4DA2-AA6F-0AE9555E8EA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40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BDB9E-B886-49A6-BDC0-E1107032C27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82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EC334-E77A-47B9-B045-14F591F966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10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7B6C6-2CB0-4715-BBF0-8C92A738F6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0301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A09B6-1C39-4573-BF81-E1CCB903ED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9572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B5DF2-BA93-4F59-92A7-909E7F8AA4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1788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14C44-2024-4D08-BAE0-B6E99B28A2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6545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6762B-9AF7-46F3-900B-6671E2F82F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5760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3CC42-6C5E-4AB4-884B-6F4C16ADC7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9910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0B71E-5362-4781-92F8-C6A2FC3737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50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67BE3-E99F-429A-BFB8-83DAB5A4FC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2579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998AE-7572-44E9-B325-5857BF1C4B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591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0AB1A-D813-4468-8B0E-3095B54FF1B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937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2E071-F49C-4DA2-AA6F-0AE9555E8EA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906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BDB9E-B886-49A6-BDC0-E1107032C27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3923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EC334-E77A-47B9-B045-14F591F966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8516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7B6C6-2CB0-4715-BBF0-8C92A738F6F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4324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A09B6-1C39-4573-BF81-E1CCB903ED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332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C9CDAB0-29C5-42DB-8E08-9EEDC737C9DF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1B2C6DD-402F-4CB1-8433-7BC4F0968D4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68558B-2F54-4A6F-85BA-FA7F5065B25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58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68558B-2F54-4A6F-85BA-FA7F5065B25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217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1728788" cy="14287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5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59563" y="188913"/>
            <a:ext cx="1778000" cy="1428750"/>
          </a:xfr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52" name="Picture 8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3213100"/>
            <a:ext cx="2143125" cy="1428750"/>
          </a:xfr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5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143500"/>
            <a:ext cx="2106613" cy="14287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88913"/>
            <a:ext cx="1800225" cy="15843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5214938"/>
            <a:ext cx="2152650" cy="14287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5229225"/>
            <a:ext cx="2247900" cy="14287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88913"/>
            <a:ext cx="1008062" cy="16557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2" name="Rectangle 34"/>
          <p:cNvSpPr>
            <a:spLocks noChangeArrowheads="1"/>
          </p:cNvSpPr>
          <p:nvPr/>
        </p:nvSpPr>
        <p:spPr bwMode="auto">
          <a:xfrm>
            <a:off x="3643313" y="1857375"/>
            <a:ext cx="2800350" cy="9350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20C1F"/>
              </a:gs>
            </a:gsLst>
            <a:lin ang="5400000" scaled="1"/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/>
              <a:t>«Металлы». </a:t>
            </a:r>
          </a:p>
        </p:txBody>
      </p:sp>
      <p:sp>
        <p:nvSpPr>
          <p:cNvPr id="2083" name="AutoShape 35"/>
          <p:cNvSpPr>
            <a:spLocks noChangeArrowheads="1"/>
          </p:cNvSpPr>
          <p:nvPr/>
        </p:nvSpPr>
        <p:spPr bwMode="auto">
          <a:xfrm>
            <a:off x="2643188" y="3429000"/>
            <a:ext cx="4176712" cy="17287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20C1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600" b="1" dirty="0" smtClean="0"/>
          </a:p>
        </p:txBody>
      </p:sp>
      <p:pic>
        <p:nvPicPr>
          <p:cNvPr id="2060" name="Picture 3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284538"/>
            <a:ext cx="1944688" cy="13573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3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1857375"/>
            <a:ext cx="1657350" cy="11525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357188" y="2071688"/>
            <a:ext cx="3000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b="1"/>
              <a:t>Тема урока: </a:t>
            </a:r>
            <a:endParaRPr lang="ru-RU" sz="3600"/>
          </a:p>
        </p:txBody>
      </p:sp>
      <p:sp>
        <p:nvSpPr>
          <p:cNvPr id="2063" name="Прямоугольник 16"/>
          <p:cNvSpPr>
            <a:spLocks noChangeArrowheads="1"/>
          </p:cNvSpPr>
          <p:nvPr/>
        </p:nvSpPr>
        <p:spPr bwMode="auto">
          <a:xfrm>
            <a:off x="2500313" y="2857500"/>
            <a:ext cx="2335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00"/>
                </a:solidFill>
              </a:rPr>
              <a:t>Цель урока: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71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2" grpId="0" animBg="1"/>
      <p:bldP spid="208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0"/>
            <a:ext cx="8229600" cy="714375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D20C1F"/>
                </a:solidFill>
              </a:rPr>
              <a:t>Самый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D20C1F"/>
                </a:solidFill>
              </a:rPr>
              <a:t>самый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D20C1F"/>
                </a:solidFill>
              </a:rPr>
              <a:t>самый</a:t>
            </a:r>
            <a:r>
              <a:rPr lang="ru-RU" dirty="0" smtClean="0"/>
              <a:t>…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714375"/>
            <a:ext cx="5757863" cy="4525963"/>
          </a:xfrm>
        </p:spPr>
        <p:txBody>
          <a:bodyPr/>
          <a:lstStyle/>
          <a:p>
            <a:pPr marL="0" lvl="1" indent="274638" eaLnBrk="1" hangingPunct="1">
              <a:spcAft>
                <a:spcPts val="600"/>
              </a:spcAft>
            </a:pPr>
            <a:r>
              <a:rPr lang="ru-RU" dirty="0" smtClean="0"/>
              <a:t>Пластичный – </a:t>
            </a:r>
          </a:p>
          <a:p>
            <a:pPr marL="0" lvl="1" indent="274638" eaLnBrk="1" hangingPunct="1">
              <a:spcAft>
                <a:spcPts val="600"/>
              </a:spcAft>
            </a:pPr>
            <a:r>
              <a:rPr lang="ru-RU" dirty="0" smtClean="0"/>
              <a:t>Тугоплавкий – </a:t>
            </a:r>
          </a:p>
          <a:p>
            <a:pPr marL="0" lvl="1" indent="274638" eaLnBrk="1" hangingPunct="1">
              <a:spcAft>
                <a:spcPts val="600"/>
              </a:spcAft>
            </a:pPr>
            <a:r>
              <a:rPr lang="ru-RU" dirty="0" smtClean="0"/>
              <a:t>Тяжелый - </a:t>
            </a:r>
          </a:p>
          <a:p>
            <a:pPr marL="0" lvl="1" indent="274638" eaLnBrk="1" hangingPunct="1">
              <a:spcAft>
                <a:spcPts val="600"/>
              </a:spcAft>
            </a:pPr>
            <a:r>
              <a:rPr lang="ru-RU" dirty="0" smtClean="0"/>
              <a:t>Теплопроводный – </a:t>
            </a:r>
          </a:p>
          <a:p>
            <a:pPr marL="0" lvl="1" indent="274638" eaLnBrk="1" hangingPunct="1">
              <a:spcAft>
                <a:spcPts val="600"/>
              </a:spcAft>
            </a:pPr>
            <a:r>
              <a:rPr lang="ru-RU" dirty="0" smtClean="0"/>
              <a:t>Твердый – </a:t>
            </a:r>
          </a:p>
          <a:p>
            <a:pPr marL="0" lvl="1" indent="274638" eaLnBrk="1" hangingPunct="1">
              <a:spcAft>
                <a:spcPts val="600"/>
              </a:spcAft>
            </a:pPr>
            <a:r>
              <a:rPr lang="ru-RU" dirty="0" smtClean="0"/>
              <a:t>Легкоплавкий -   </a:t>
            </a:r>
          </a:p>
          <a:p>
            <a:pPr marL="0" lvl="1" indent="274638" eaLnBrk="1" hangingPunct="1">
              <a:spcAft>
                <a:spcPts val="600"/>
              </a:spcAft>
            </a:pPr>
            <a:r>
              <a:rPr lang="ru-RU" dirty="0" smtClean="0"/>
              <a:t>Легкий - </a:t>
            </a:r>
          </a:p>
          <a:p>
            <a:pPr marL="0" lvl="1" indent="274638" eaLnBrk="1" hangingPunct="1">
              <a:spcAft>
                <a:spcPts val="600"/>
              </a:spcAft>
            </a:pPr>
            <a:r>
              <a:rPr lang="ru-RU" dirty="0" smtClean="0"/>
              <a:t>Блестящий - </a:t>
            </a:r>
          </a:p>
          <a:p>
            <a:pPr marL="0" lvl="1" indent="274638" eaLnBrk="1" hangingPunct="1">
              <a:spcAft>
                <a:spcPts val="600"/>
              </a:spcAft>
              <a:buFontTx/>
              <a:buNone/>
            </a:pPr>
            <a:endParaRPr lang="ru-RU" dirty="0" smtClean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2714625"/>
            <a:ext cx="1855788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5572125"/>
            <a:ext cx="15716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643438"/>
            <a:ext cx="15001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785813"/>
            <a:ext cx="14398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5572125"/>
            <a:ext cx="1719263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929063" y="768350"/>
            <a:ext cx="642937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50000">
                <a:srgbClr val="FFFFFF"/>
              </a:gs>
              <a:gs pos="100000">
                <a:srgbClr val="D20C1F"/>
              </a:gs>
            </a:gsLst>
            <a:lin ang="2700000" scaled="1"/>
          </a:gra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00"/>
                </a:solidFill>
              </a:rPr>
              <a:t>Au</a:t>
            </a: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792663" y="785813"/>
            <a:ext cx="642937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50000">
                <a:srgbClr val="FFFFFF"/>
              </a:gs>
              <a:gs pos="100000">
                <a:srgbClr val="D20C1F"/>
              </a:gs>
            </a:gsLst>
            <a:lin ang="27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00"/>
                </a:solidFill>
              </a:rPr>
              <a:t>Ca</a:t>
            </a: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3929063" y="1428750"/>
            <a:ext cx="642937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50000">
                <a:srgbClr val="FFFFFF"/>
              </a:gs>
              <a:gs pos="100000">
                <a:srgbClr val="D20C1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Mg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3136900" y="1428750"/>
            <a:ext cx="571500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50000">
                <a:srgbClr val="FFFFFF"/>
              </a:gs>
              <a:gs pos="100000">
                <a:srgbClr val="D20C1F"/>
              </a:gs>
            </a:gsLst>
            <a:lin ang="2700000" scaled="1"/>
          </a:gra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W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4792663" y="1484313"/>
            <a:ext cx="571500" cy="357187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50000">
                <a:srgbClr val="FFFFFF"/>
              </a:gs>
              <a:gs pos="100000">
                <a:srgbClr val="D20C1F"/>
              </a:gs>
            </a:gsLst>
            <a:lin ang="54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Zn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360863" y="2000250"/>
            <a:ext cx="642937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100000">
                <a:srgbClr val="FFFFF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 err="1">
                <a:solidFill>
                  <a:srgbClr val="000000"/>
                </a:solidFill>
              </a:rPr>
              <a:t>Rb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3429000" y="1989138"/>
            <a:ext cx="642938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100000">
                <a:srgbClr val="FFFFF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Cs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2500313" y="2000250"/>
            <a:ext cx="642937" cy="500063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50000">
                <a:srgbClr val="FFFFFF"/>
              </a:gs>
              <a:gs pos="100000">
                <a:srgbClr val="D20C1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Os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3136900" y="785813"/>
            <a:ext cx="571500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50000">
                <a:srgbClr val="FFFFFF"/>
              </a:gs>
              <a:gs pos="100000">
                <a:srgbClr val="D20C1F"/>
              </a:gs>
            </a:gsLst>
            <a:lin ang="2700000" scaled="1"/>
          </a:gra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00"/>
                </a:solidFill>
              </a:rPr>
              <a:t>Li</a:t>
            </a: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714750" y="4365625"/>
            <a:ext cx="642938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100000">
                <a:srgbClr val="FFFFF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Fr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4289425" y="3141663"/>
            <a:ext cx="642938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100000">
                <a:srgbClr val="FFFFF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Ni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3424238" y="3141663"/>
            <a:ext cx="642937" cy="4286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20C1F"/>
              </a:gs>
            </a:gsLst>
            <a:lin ang="27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 err="1">
                <a:solidFill>
                  <a:srgbClr val="000000"/>
                </a:solidFill>
              </a:rPr>
              <a:t>Mn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2571750" y="3143250"/>
            <a:ext cx="642938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100000">
                <a:srgbClr val="FFFFFF"/>
              </a:gs>
            </a:gsLst>
            <a:lin ang="27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Cr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2857500" y="4365625"/>
            <a:ext cx="642938" cy="4318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20C1F"/>
              </a:gs>
            </a:gsLst>
            <a:lin ang="27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Li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 flipH="1">
            <a:off x="2143125" y="4365625"/>
            <a:ext cx="500063" cy="35718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20C1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K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4433888" y="4873625"/>
            <a:ext cx="642937" cy="5000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20C1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Au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3641725" y="4941888"/>
            <a:ext cx="642938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100000">
                <a:srgbClr val="FFFFF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Hg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2849563" y="4941888"/>
            <a:ext cx="642937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100000">
                <a:srgbClr val="FFFFF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Cu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5" name="Прямоугольник 34"/>
          <p:cNvSpPr>
            <a:spLocks noChangeArrowheads="1"/>
          </p:cNvSpPr>
          <p:nvPr/>
        </p:nvSpPr>
        <p:spPr bwMode="auto">
          <a:xfrm>
            <a:off x="3281363" y="3716338"/>
            <a:ext cx="642937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50000">
                <a:srgbClr val="FFFFFF"/>
              </a:gs>
              <a:gs pos="100000">
                <a:srgbClr val="D20C1F"/>
              </a:gs>
            </a:gsLst>
            <a:lin ang="54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Li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4211638" y="3716338"/>
            <a:ext cx="642937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100000">
                <a:srgbClr val="FFFFFF"/>
              </a:gs>
            </a:gsLst>
            <a:lin ang="54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Hg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5148263" y="3716338"/>
            <a:ext cx="590550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100000">
                <a:srgbClr val="FFFFFF"/>
              </a:gs>
            </a:gsLst>
            <a:lin ang="189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Pt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3929063" y="2571750"/>
            <a:ext cx="642937" cy="428625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50000">
                <a:srgbClr val="FFFFFF"/>
              </a:gs>
              <a:gs pos="100000">
                <a:srgbClr val="D20C1F"/>
              </a:gs>
            </a:gsLst>
            <a:lin ang="54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 err="1">
                <a:solidFill>
                  <a:srgbClr val="000000"/>
                </a:solidFill>
              </a:rPr>
              <a:t>Pb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4792663" y="2571750"/>
            <a:ext cx="642937" cy="4286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20C1F"/>
              </a:gs>
            </a:gsLst>
            <a:lin ang="54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Ag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5715000" y="2636838"/>
            <a:ext cx="642938" cy="357187"/>
          </a:xfrm>
          <a:prstGeom prst="rect">
            <a:avLst/>
          </a:prstGeom>
          <a:gradFill rotWithShape="1">
            <a:gsLst>
              <a:gs pos="0">
                <a:srgbClr val="D20C1F"/>
              </a:gs>
              <a:gs pos="100000">
                <a:srgbClr val="FFFFFF"/>
              </a:gs>
            </a:gsLst>
            <a:lin ang="5400000" scaled="1"/>
          </a:gra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Ni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40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4" grpId="0" animBg="1"/>
      <p:bldP spid="25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r>
              <a:rPr lang="ru-RU" kern="0" dirty="0">
                <a:solidFill>
                  <a:srgbClr val="003366"/>
                </a:solidFill>
                <a:latin typeface="Arial"/>
              </a:rPr>
              <a:t>Посмотрите на рисунок и объясните, почему металлы использованы именно таким образом, а не наоборот.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84984"/>
            <a:ext cx="4531097" cy="3358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56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409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/>
                <a:latin typeface="+mn-lt"/>
              </a:rPr>
              <a:t>Химические свойства</a:t>
            </a:r>
            <a:endParaRPr lang="ru-RU" dirty="0">
              <a:solidFill>
                <a:srgbClr val="C00000"/>
              </a:solidFill>
              <a:effectLst/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836712"/>
            <a:ext cx="8517805" cy="5472648"/>
          </a:xfrm>
        </p:spPr>
        <p:txBody>
          <a:bodyPr/>
          <a:lstStyle/>
          <a:p>
            <a:pPr marL="13716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i="1" dirty="0">
                <a:solidFill>
                  <a:schemeClr val="accent4">
                    <a:lumMod val="50000"/>
                  </a:schemeClr>
                </a:solidFill>
                <a:latin typeface="Tahoma"/>
                <a:ea typeface="Times New Roman"/>
                <a:cs typeface="Times New Roman"/>
              </a:rPr>
              <a:t>«…На рукомойнике моём</a:t>
            </a:r>
            <a:endParaRPr lang="ru-RU" sz="1800" dirty="0">
              <a:solidFill>
                <a:schemeClr val="accent4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3716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i="1" dirty="0">
                <a:solidFill>
                  <a:schemeClr val="accent4">
                    <a:lumMod val="50000"/>
                  </a:schemeClr>
                </a:solidFill>
                <a:latin typeface="Tahoma"/>
                <a:ea typeface="Times New Roman"/>
                <a:cs typeface="Times New Roman"/>
              </a:rPr>
              <a:t>Позеленела медь</a:t>
            </a:r>
            <a:endParaRPr lang="ru-RU" sz="1800" dirty="0">
              <a:solidFill>
                <a:schemeClr val="accent4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3716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i="1" dirty="0">
                <a:solidFill>
                  <a:schemeClr val="accent4">
                    <a:lumMod val="50000"/>
                  </a:schemeClr>
                </a:solidFill>
                <a:latin typeface="Tahoma"/>
                <a:ea typeface="Times New Roman"/>
                <a:cs typeface="Times New Roman"/>
              </a:rPr>
              <a:t>Но так играет луч на нём,</a:t>
            </a:r>
            <a:endParaRPr lang="ru-RU" sz="1800" dirty="0">
              <a:solidFill>
                <a:schemeClr val="accent4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3716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i="1" dirty="0">
                <a:solidFill>
                  <a:schemeClr val="accent4">
                    <a:lumMod val="50000"/>
                  </a:schemeClr>
                </a:solidFill>
                <a:latin typeface="Tahoma"/>
                <a:ea typeface="Times New Roman"/>
                <a:cs typeface="Times New Roman"/>
              </a:rPr>
              <a:t>Что весело глядеть…»</a:t>
            </a:r>
            <a:endParaRPr lang="ru-RU" sz="1800" dirty="0">
              <a:solidFill>
                <a:schemeClr val="accent4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137160" indent="0" algn="r">
              <a:buNone/>
            </a:pP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Содержимое 4" descr="75510347_4000491_ann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342472"/>
            <a:ext cx="2566902" cy="32680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504" y="4837118"/>
            <a:ext cx="44462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Georgia"/>
              </a:rPr>
              <a:t>Ахматова  Анна Андреевна</a:t>
            </a:r>
            <a:b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Georgia"/>
              </a:rPr>
            </a:br>
            <a: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Georgia"/>
              </a:rPr>
              <a:t>23 июня  1889-5 марта 1966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765" y="2766126"/>
            <a:ext cx="3585754" cy="2551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436096" y="534877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srgbClr val="FF0000"/>
                </a:solidFill>
                <a:latin typeface="Georgia"/>
              </a:rPr>
              <a:t>ОПИСАНИЕ ПРОЦЕССА:</a:t>
            </a:r>
          </a:p>
          <a:p>
            <a:pPr lvl="0"/>
            <a:r>
              <a:rPr lang="pl-PL" sz="2400" b="1" dirty="0">
                <a:solidFill>
                  <a:srgbClr val="FF0000"/>
                </a:solidFill>
                <a:latin typeface="Georgia"/>
              </a:rPr>
              <a:t>2Cu+ O</a:t>
            </a:r>
            <a:r>
              <a:rPr lang="pl-PL" sz="1200" b="1" dirty="0">
                <a:solidFill>
                  <a:srgbClr val="FF0000"/>
                </a:solidFill>
                <a:latin typeface="Georgia"/>
              </a:rPr>
              <a:t>2</a:t>
            </a:r>
            <a:r>
              <a:rPr lang="pl-PL" sz="2400" b="1" dirty="0">
                <a:solidFill>
                  <a:srgbClr val="FF0000"/>
                </a:solidFill>
                <a:latin typeface="Georgia"/>
              </a:rPr>
              <a:t>= 2CuO</a:t>
            </a:r>
          </a:p>
          <a:p>
            <a:pPr lvl="0"/>
            <a:r>
              <a:rPr lang="pl-PL" sz="2400" b="1" dirty="0">
                <a:solidFill>
                  <a:srgbClr val="FF0000"/>
                </a:solidFill>
                <a:latin typeface="Georgia"/>
              </a:rPr>
              <a:t>2C</a:t>
            </a:r>
            <a:r>
              <a:rPr lang="en-US" sz="2400" b="1" dirty="0">
                <a:solidFill>
                  <a:srgbClr val="FF0000"/>
                </a:solidFill>
                <a:latin typeface="Georgia"/>
              </a:rPr>
              <a:t>u</a:t>
            </a:r>
            <a:r>
              <a:rPr lang="pl-PL" sz="2400" b="1" dirty="0">
                <a:solidFill>
                  <a:srgbClr val="FF0000"/>
                </a:solidFill>
                <a:latin typeface="Georgia"/>
              </a:rPr>
              <a:t>O + CO</a:t>
            </a:r>
            <a:r>
              <a:rPr lang="pl-PL" sz="1200" b="1" dirty="0">
                <a:solidFill>
                  <a:srgbClr val="FF0000"/>
                </a:solidFill>
                <a:latin typeface="Georgia"/>
              </a:rPr>
              <a:t>2</a:t>
            </a:r>
            <a:r>
              <a:rPr lang="pl-PL" sz="2400" b="1" dirty="0">
                <a:solidFill>
                  <a:srgbClr val="FF0000"/>
                </a:solidFill>
                <a:latin typeface="Georgia"/>
              </a:rPr>
              <a:t> + H</a:t>
            </a:r>
            <a:r>
              <a:rPr lang="pl-PL" sz="1200" b="1" dirty="0">
                <a:solidFill>
                  <a:srgbClr val="FF0000"/>
                </a:solidFill>
                <a:latin typeface="Georgia"/>
              </a:rPr>
              <a:t>2</a:t>
            </a:r>
            <a:r>
              <a:rPr lang="pl-PL" sz="2400" b="1" dirty="0">
                <a:solidFill>
                  <a:srgbClr val="FF0000"/>
                </a:solidFill>
                <a:latin typeface="Georgia"/>
              </a:rPr>
              <a:t>O = (CuOH)</a:t>
            </a:r>
            <a:r>
              <a:rPr lang="pl-PL" sz="1200" b="1" dirty="0">
                <a:solidFill>
                  <a:srgbClr val="FF0000"/>
                </a:solidFill>
                <a:latin typeface="Georgia"/>
              </a:rPr>
              <a:t>2</a:t>
            </a:r>
            <a:r>
              <a:rPr lang="pl-PL" sz="2400" b="1" dirty="0">
                <a:solidFill>
                  <a:srgbClr val="FF0000"/>
                </a:solidFill>
                <a:latin typeface="Georgia"/>
              </a:rPr>
              <a:t>CO</a:t>
            </a:r>
            <a:r>
              <a:rPr lang="pl-PL" sz="1200" b="1" dirty="0">
                <a:solidFill>
                  <a:srgbClr val="FF0000"/>
                </a:solidFill>
                <a:latin typeface="Georgia"/>
              </a:rPr>
              <a:t>3</a:t>
            </a:r>
            <a:r>
              <a:rPr lang="pl-PL" sz="2400" b="1" dirty="0">
                <a:solidFill>
                  <a:srgbClr val="FF0000"/>
                </a:solidFill>
                <a:latin typeface="Georgi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883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lvl="0" indent="0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1.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Ме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+ </a:t>
            </a:r>
            <a:r>
              <a:rPr lang="ru-RU" b="1" dirty="0" err="1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неМе</a:t>
            </a:r>
            <a:endParaRPr lang="ru-RU" b="1" dirty="0">
              <a:solidFill>
                <a:schemeClr val="accent4">
                  <a:lumMod val="50000"/>
                </a:schemeClr>
              </a:solidFill>
              <a:cs typeface="Arial" pitchFamily="34" charset="0"/>
            </a:endParaRPr>
          </a:p>
          <a:p>
            <a:pPr marL="13716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.Ме + вода </a:t>
            </a:r>
          </a:p>
          <a:p>
            <a:pPr marL="0" lvl="0" indent="0" algn="ctr" fontAlgn="base">
              <a:spcAft>
                <a:spcPct val="0"/>
              </a:spcAft>
              <a:buClr>
                <a:srgbClr val="FFFFCC"/>
              </a:buClr>
              <a:buSzPct val="75000"/>
              <a:buNone/>
            </a:pPr>
            <a:r>
              <a:rPr 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Me + H</a:t>
            </a:r>
            <a:r>
              <a:rPr lang="en-US" sz="2400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O </a:t>
            </a: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→ </a:t>
            </a:r>
            <a:r>
              <a:rPr 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H</a:t>
            </a:r>
            <a:r>
              <a:rPr lang="en-US" sz="2400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 + </a:t>
            </a:r>
            <a:r>
              <a:rPr lang="ru-R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основание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lvl="0" indent="0" algn="ctr" fontAlgn="base">
              <a:spcAft>
                <a:spcPct val="0"/>
              </a:spcAft>
              <a:buClr>
                <a:srgbClr val="FFFFCC"/>
              </a:buClr>
              <a:buSzPct val="75000"/>
              <a:buNone/>
            </a:pP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При нагревании</a:t>
            </a:r>
          </a:p>
          <a:p>
            <a:pPr marL="0" lvl="0" indent="0" algn="ctr" fontAlgn="base">
              <a:spcAft>
                <a:spcPct val="0"/>
              </a:spcAft>
              <a:buClr>
                <a:srgbClr val="FFFFCC"/>
              </a:buClr>
              <a:buSzPct val="75000"/>
              <a:buNone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Me + H</a:t>
            </a:r>
            <a:r>
              <a:rPr lang="en-US" sz="24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O → H</a:t>
            </a:r>
            <a:r>
              <a:rPr lang="en-US" sz="24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 + </a:t>
            </a: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оксид</a:t>
            </a:r>
          </a:p>
          <a:p>
            <a:pPr marL="0" lvl="0" indent="0" algn="ctr" fontAlgn="base">
              <a:spcAft>
                <a:spcPct val="0"/>
              </a:spcAft>
              <a:buClr>
                <a:srgbClr val="FFFFCC"/>
              </a:buClr>
              <a:buSzPct val="75000"/>
              <a:buNone/>
            </a:pP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Me + H</a:t>
            </a:r>
            <a:r>
              <a:rPr lang="en-US" sz="24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O ≠</a:t>
            </a:r>
            <a:r>
              <a:rPr lang="en-US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Arial" pitchFamily="34" charset="0"/>
                <a:cs typeface="Arial" pitchFamily="34" charset="0"/>
              </a:rPr>
              <a:t>&gt;</a:t>
            </a:r>
            <a:endParaRPr lang="ru-RU" sz="2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10199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lvl="0" indent="0" fontAlgn="base">
              <a:spcAft>
                <a:spcPct val="0"/>
              </a:spcAft>
              <a:buClr>
                <a:srgbClr val="FFFFCC"/>
              </a:buClr>
              <a:buSzPct val="75000"/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3.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Ме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 + кислота</a:t>
            </a:r>
          </a:p>
          <a:p>
            <a:pPr marL="0" lvl="0" indent="0" fontAlgn="base">
              <a:spcAft>
                <a:spcPct val="0"/>
              </a:spcAft>
              <a:buClr>
                <a:srgbClr val="FFFFCC"/>
              </a:buClr>
              <a:buSzPct val="75000"/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4.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Ме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 + раствор соли</a:t>
            </a:r>
          </a:p>
          <a:p>
            <a:pPr marL="0" lvl="0" indent="0" fontAlgn="base">
              <a:spcAft>
                <a:spcPct val="0"/>
              </a:spcAft>
              <a:buClr>
                <a:srgbClr val="FFFFCC"/>
              </a:buClr>
              <a:buSzPct val="75000"/>
              <a:buNone/>
            </a:pP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51"/>
          <a:stretch/>
        </p:blipFill>
        <p:spPr bwMode="auto">
          <a:xfrm>
            <a:off x="467544" y="221644"/>
            <a:ext cx="8208912" cy="106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90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D20C1F"/>
                </a:solidFill>
              </a:rPr>
              <a:t>Общая характеристика металлов</a:t>
            </a:r>
            <a:endParaRPr lang="en-US" sz="4000" smtClean="0">
              <a:solidFill>
                <a:srgbClr val="D20C1F"/>
              </a:solidFill>
            </a:endParaRP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gray">
          <a:xfrm>
            <a:off x="179388" y="4437063"/>
            <a:ext cx="3097212" cy="2249487"/>
          </a:xfrm>
          <a:prstGeom prst="roundRect">
            <a:avLst>
              <a:gd name="adj" fmla="val 12699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gray">
          <a:xfrm>
            <a:off x="3708400" y="3284538"/>
            <a:ext cx="18002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000000"/>
                </a:solidFill>
                <a:cs typeface="Arial" charset="0"/>
              </a:rPr>
              <a:t>1.Нижний левый угол от В- </a:t>
            </a:r>
            <a:r>
              <a:rPr lang="en-US" sz="1600" b="1" smtClean="0">
                <a:solidFill>
                  <a:srgbClr val="000000"/>
                </a:solidFill>
                <a:cs typeface="Arial" charset="0"/>
              </a:rPr>
              <a:t>At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0000"/>
                </a:solidFill>
                <a:cs typeface="Arial" charset="0"/>
              </a:rPr>
              <a:t>2</a:t>
            </a:r>
            <a:r>
              <a:rPr lang="ru-RU" sz="1600" b="1" smtClean="0">
                <a:solidFill>
                  <a:srgbClr val="000000"/>
                </a:solidFill>
                <a:cs typeface="Arial" charset="0"/>
              </a:rPr>
              <a:t>.Побочные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1600" b="1" smtClean="0">
                <a:solidFill>
                  <a:srgbClr val="000000"/>
                </a:solidFill>
                <a:cs typeface="Arial" charset="0"/>
              </a:rPr>
              <a:t>подгруппы</a:t>
            </a:r>
            <a:endParaRPr lang="en-US" sz="1600" b="1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gray">
          <a:xfrm>
            <a:off x="323850" y="4848225"/>
            <a:ext cx="2824163" cy="16049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solidFill>
                  <a:srgbClr val="000000"/>
                </a:solidFill>
              </a:rPr>
              <a:t>Ме</a:t>
            </a:r>
            <a:r>
              <a:rPr lang="ru-RU" b="1" dirty="0" smtClean="0">
                <a:solidFill>
                  <a:srgbClr val="000000"/>
                </a:solidFill>
              </a:rPr>
              <a:t>-восстановитель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</a:rPr>
              <a:t>+ Неметаллы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</a:rPr>
              <a:t>+ Вода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</a:rPr>
              <a:t>+ Кислоты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b="1" dirty="0" smtClean="0">
                <a:solidFill>
                  <a:srgbClr val="000000"/>
                </a:solidFill>
              </a:rPr>
              <a:t>+ Соли</a:t>
            </a:r>
          </a:p>
        </p:txBody>
      </p:sp>
      <p:sp>
        <p:nvSpPr>
          <p:cNvPr id="8198" name="Text Box 18"/>
          <p:cNvSpPr txBox="1">
            <a:spLocks noChangeArrowheads="1"/>
          </p:cNvSpPr>
          <p:nvPr/>
        </p:nvSpPr>
        <p:spPr bwMode="white">
          <a:xfrm>
            <a:off x="395288" y="4443413"/>
            <a:ext cx="2736850" cy="3968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Химические св - ва</a:t>
            </a:r>
            <a:endParaRPr lang="en-US" sz="2000" b="1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199" name="AutoShape 8"/>
          <p:cNvSpPr>
            <a:spLocks noChangeArrowheads="1"/>
          </p:cNvSpPr>
          <p:nvPr/>
        </p:nvSpPr>
        <p:spPr bwMode="gray">
          <a:xfrm>
            <a:off x="179388" y="1196975"/>
            <a:ext cx="3313112" cy="2447925"/>
          </a:xfrm>
          <a:prstGeom prst="roundRect">
            <a:avLst>
              <a:gd name="adj" fmla="val 12699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00" name="AutoShape 9"/>
          <p:cNvSpPr>
            <a:spLocks noChangeArrowheads="1"/>
          </p:cNvSpPr>
          <p:nvPr/>
        </p:nvSpPr>
        <p:spPr bwMode="gray">
          <a:xfrm>
            <a:off x="395288" y="1628775"/>
            <a:ext cx="3024187" cy="19446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01" name="Text Box 18"/>
          <p:cNvSpPr txBox="1">
            <a:spLocks noChangeArrowheads="1"/>
          </p:cNvSpPr>
          <p:nvPr/>
        </p:nvSpPr>
        <p:spPr bwMode="white">
          <a:xfrm>
            <a:off x="684213" y="1268413"/>
            <a:ext cx="2374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Хим. элемент</a:t>
            </a:r>
            <a:endParaRPr lang="en-US" sz="2000" b="1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202" name="AutoShape 12"/>
          <p:cNvSpPr>
            <a:spLocks noChangeArrowheads="1"/>
          </p:cNvSpPr>
          <p:nvPr/>
        </p:nvSpPr>
        <p:spPr bwMode="gray">
          <a:xfrm>
            <a:off x="5867400" y="4481513"/>
            <a:ext cx="3097213" cy="2260600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03" name="AutoShape 13"/>
          <p:cNvSpPr>
            <a:spLocks noChangeArrowheads="1"/>
          </p:cNvSpPr>
          <p:nvPr/>
        </p:nvSpPr>
        <p:spPr bwMode="gray">
          <a:xfrm>
            <a:off x="6011863" y="4848225"/>
            <a:ext cx="2808287" cy="16049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b="1" smtClean="0">
                <a:solidFill>
                  <a:srgbClr val="000000"/>
                </a:solidFill>
              </a:rPr>
              <a:t>Твердые(искл </a:t>
            </a:r>
            <a:r>
              <a:rPr lang="en-US" b="1" smtClean="0">
                <a:solidFill>
                  <a:srgbClr val="000000"/>
                </a:solidFill>
              </a:rPr>
              <a:t>Hg</a:t>
            </a:r>
            <a:r>
              <a:rPr lang="ru-RU" b="1" smtClean="0">
                <a:solidFill>
                  <a:srgbClr val="000000"/>
                </a:solidFill>
              </a:rPr>
              <a:t>)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b="1" smtClean="0">
                <a:solidFill>
                  <a:srgbClr val="000000"/>
                </a:solidFill>
              </a:rPr>
              <a:t>Металлический блеск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b="1" smtClean="0">
                <a:solidFill>
                  <a:srgbClr val="000000"/>
                </a:solidFill>
              </a:rPr>
              <a:t>Пластичные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b="1" smtClean="0">
                <a:solidFill>
                  <a:srgbClr val="000000"/>
                </a:solidFill>
              </a:rPr>
              <a:t>Ковкие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b="1" smtClean="0">
                <a:solidFill>
                  <a:srgbClr val="000000"/>
                </a:solidFill>
              </a:rPr>
              <a:t>Электропроводные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b="1" smtClean="0">
                <a:solidFill>
                  <a:srgbClr val="000000"/>
                </a:solidFill>
              </a:rPr>
              <a:t>Теплопроводные</a:t>
            </a:r>
          </a:p>
        </p:txBody>
      </p:sp>
      <p:sp>
        <p:nvSpPr>
          <p:cNvPr id="8204" name="Text Box 18"/>
          <p:cNvSpPr txBox="1">
            <a:spLocks noChangeArrowheads="1"/>
          </p:cNvSpPr>
          <p:nvPr/>
        </p:nvSpPr>
        <p:spPr bwMode="white">
          <a:xfrm>
            <a:off x="6011863" y="4443413"/>
            <a:ext cx="28082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Физические св - ва</a:t>
            </a:r>
            <a:endParaRPr lang="en-US" sz="2000" b="1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205" name="AutoShape 16"/>
          <p:cNvSpPr>
            <a:spLocks noChangeArrowheads="1"/>
          </p:cNvSpPr>
          <p:nvPr/>
        </p:nvSpPr>
        <p:spPr bwMode="gray">
          <a:xfrm>
            <a:off x="5940425" y="1196975"/>
            <a:ext cx="3024188" cy="2532063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06" name="AutoShape 17"/>
          <p:cNvSpPr>
            <a:spLocks noChangeArrowheads="1"/>
          </p:cNvSpPr>
          <p:nvPr/>
        </p:nvSpPr>
        <p:spPr bwMode="gray">
          <a:xfrm>
            <a:off x="6073775" y="1700213"/>
            <a:ext cx="2746375" cy="19002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07" name="Text Box 18"/>
          <p:cNvSpPr txBox="1">
            <a:spLocks noChangeArrowheads="1"/>
          </p:cNvSpPr>
          <p:nvPr/>
        </p:nvSpPr>
        <p:spPr bwMode="white">
          <a:xfrm>
            <a:off x="6732588" y="1341438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Строение</a:t>
            </a:r>
            <a:endParaRPr lang="en-US" sz="2000" b="1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208" name="Text Box 9"/>
          <p:cNvSpPr txBox="1">
            <a:spLocks noChangeArrowheads="1"/>
          </p:cNvSpPr>
          <p:nvPr/>
        </p:nvSpPr>
        <p:spPr bwMode="gray">
          <a:xfrm>
            <a:off x="6115050" y="1773238"/>
            <a:ext cx="270510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  <a:cs typeface="Arial" charset="0"/>
              </a:rPr>
              <a:t>1.Вид связи: металлическая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  <a:cs typeface="Arial" charset="0"/>
              </a:rPr>
              <a:t>Ме</a:t>
            </a:r>
            <a:r>
              <a:rPr lang="ru-RU" sz="2000" b="1" baseline="30000" smtClean="0">
                <a:solidFill>
                  <a:srgbClr val="000000"/>
                </a:solidFill>
                <a:cs typeface="Arial" charset="0"/>
              </a:rPr>
              <a:t>0</a:t>
            </a:r>
            <a:r>
              <a:rPr lang="ru-RU" b="1" smtClean="0">
                <a:solidFill>
                  <a:srgbClr val="000000"/>
                </a:solidFill>
                <a:cs typeface="Arial" charset="0"/>
              </a:rPr>
              <a:t> –  </a:t>
            </a:r>
            <a:r>
              <a:rPr lang="en-US" b="1" smtClean="0">
                <a:solidFill>
                  <a:srgbClr val="000000"/>
                </a:solidFill>
                <a:cs typeface="Arial" charset="0"/>
              </a:rPr>
              <a:t>ne</a:t>
            </a:r>
            <a:r>
              <a:rPr lang="ru-RU" b="1" smtClean="0">
                <a:solidFill>
                  <a:srgbClr val="000000"/>
                </a:solidFill>
                <a:cs typeface="Arial" charset="0"/>
              </a:rPr>
              <a:t>  = Ме </a:t>
            </a:r>
            <a:r>
              <a:rPr lang="en-US" sz="2000" b="1" baseline="30000" smtClean="0">
                <a:solidFill>
                  <a:srgbClr val="000000"/>
                </a:solidFill>
                <a:cs typeface="Arial" charset="0"/>
              </a:rPr>
              <a:t>+n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  <a:cs typeface="Arial" charset="0"/>
              </a:rPr>
              <a:t>2.Тип кр. решетки: металлическая</a:t>
            </a:r>
            <a:endParaRPr lang="en-US" b="1" smtClean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8209" name="Group 20"/>
          <p:cNvGrpSpPr>
            <a:grpSpLocks/>
          </p:cNvGrpSpPr>
          <p:nvPr/>
        </p:nvGrpSpPr>
        <p:grpSpPr bwMode="auto">
          <a:xfrm>
            <a:off x="3171825" y="2667000"/>
            <a:ext cx="2819400" cy="2803525"/>
            <a:chOff x="1968" y="1488"/>
            <a:chExt cx="1776" cy="1766"/>
          </a:xfrm>
        </p:grpSpPr>
        <p:sp>
          <p:nvSpPr>
            <p:cNvPr id="3093" name="AutoShape 21"/>
            <p:cNvSpPr>
              <a:spLocks noChangeArrowheads="1"/>
            </p:cNvSpPr>
            <p:nvPr/>
          </p:nvSpPr>
          <p:spPr bwMode="gray">
            <a:xfrm rot="6774404">
              <a:off x="2004" y="157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94" name="AutoShape 22"/>
            <p:cNvSpPr>
              <a:spLocks noChangeArrowheads="1"/>
            </p:cNvSpPr>
            <p:nvPr/>
          </p:nvSpPr>
          <p:spPr bwMode="gray">
            <a:xfrm rot="12174404">
              <a:off x="1968" y="1567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95" name="AutoShape 23"/>
            <p:cNvSpPr>
              <a:spLocks noChangeArrowheads="1"/>
            </p:cNvSpPr>
            <p:nvPr/>
          </p:nvSpPr>
          <p:spPr bwMode="gray">
            <a:xfrm rot="17574404">
              <a:off x="2029" y="150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096" name="AutoShape 24"/>
            <p:cNvSpPr>
              <a:spLocks noChangeArrowheads="1"/>
            </p:cNvSpPr>
            <p:nvPr/>
          </p:nvSpPr>
          <p:spPr bwMode="gray">
            <a:xfrm rot="22974404">
              <a:off x="2056" y="1536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8210" name="AutoShape 25"/>
          <p:cNvSpPr>
            <a:spLocks noChangeArrowheads="1"/>
          </p:cNvSpPr>
          <p:nvPr/>
        </p:nvSpPr>
        <p:spPr bwMode="auto">
          <a:xfrm>
            <a:off x="827088" y="1700213"/>
            <a:ext cx="360362" cy="360362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8211" name="AutoShape 27"/>
          <p:cNvSpPr>
            <a:spLocks/>
          </p:cNvSpPr>
          <p:nvPr/>
        </p:nvSpPr>
        <p:spPr bwMode="auto">
          <a:xfrm>
            <a:off x="1403350" y="1628775"/>
            <a:ext cx="73025" cy="360363"/>
          </a:xfrm>
          <a:prstGeom prst="rightBracket">
            <a:avLst>
              <a:gd name="adj" fmla="val 4112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12" name="AutoShape 28"/>
          <p:cNvSpPr>
            <a:spLocks/>
          </p:cNvSpPr>
          <p:nvPr/>
        </p:nvSpPr>
        <p:spPr bwMode="auto">
          <a:xfrm>
            <a:off x="1692275" y="1628775"/>
            <a:ext cx="73025" cy="360363"/>
          </a:xfrm>
          <a:prstGeom prst="rightBracket">
            <a:avLst>
              <a:gd name="adj" fmla="val 4112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13" name="AutoShape 29"/>
          <p:cNvSpPr>
            <a:spLocks/>
          </p:cNvSpPr>
          <p:nvPr/>
        </p:nvSpPr>
        <p:spPr bwMode="auto">
          <a:xfrm>
            <a:off x="1908175" y="1628775"/>
            <a:ext cx="73025" cy="360363"/>
          </a:xfrm>
          <a:prstGeom prst="rightBracket">
            <a:avLst>
              <a:gd name="adj" fmla="val 4112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14" name="Line 30"/>
          <p:cNvSpPr>
            <a:spLocks noChangeShapeType="1"/>
          </p:cNvSpPr>
          <p:nvPr/>
        </p:nvSpPr>
        <p:spPr bwMode="auto">
          <a:xfrm>
            <a:off x="4211638" y="1484313"/>
            <a:ext cx="12969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15" name="Line 31"/>
          <p:cNvSpPr>
            <a:spLocks noChangeShapeType="1"/>
          </p:cNvSpPr>
          <p:nvPr/>
        </p:nvSpPr>
        <p:spPr bwMode="auto">
          <a:xfrm>
            <a:off x="4211638" y="1557338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16" name="WordArt 3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4356100" y="1196975"/>
            <a:ext cx="723900" cy="247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период</a:t>
            </a:r>
          </a:p>
        </p:txBody>
      </p:sp>
      <p:sp>
        <p:nvSpPr>
          <p:cNvPr id="8217" name="WordArt 33"/>
          <p:cNvSpPr>
            <a:spLocks noChangeArrowheads="1" noChangeShapeType="1" noTextEdit="1"/>
          </p:cNvSpPr>
          <p:nvPr/>
        </p:nvSpPr>
        <p:spPr bwMode="auto">
          <a:xfrm>
            <a:off x="3851275" y="1125538"/>
            <a:ext cx="123825" cy="1543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</a:t>
            </a:r>
          </a:p>
        </p:txBody>
      </p:sp>
      <p:sp>
        <p:nvSpPr>
          <p:cNvPr id="8218" name="Text Box 9"/>
          <p:cNvSpPr txBox="1">
            <a:spLocks noChangeArrowheads="1"/>
          </p:cNvSpPr>
          <p:nvPr/>
        </p:nvSpPr>
        <p:spPr bwMode="gray">
          <a:xfrm>
            <a:off x="357188" y="1700213"/>
            <a:ext cx="30622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1.                       1-3е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00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2.</a:t>
            </a:r>
            <a:r>
              <a:rPr lang="en-US" b="1" dirty="0" smtClean="0">
                <a:solidFill>
                  <a:srgbClr val="000000"/>
                </a:solidFill>
                <a:cs typeface="Arial" charset="0"/>
              </a:rPr>
              <a:t>R</a:t>
            </a: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а(</a:t>
            </a:r>
            <a:r>
              <a:rPr lang="ru-RU" b="1" dirty="0" err="1" smtClean="0">
                <a:solidFill>
                  <a:srgbClr val="000000"/>
                </a:solidFill>
                <a:cs typeface="Arial" charset="0"/>
              </a:rPr>
              <a:t>Ме</a:t>
            </a: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)</a:t>
            </a:r>
            <a:r>
              <a:rPr lang="en-US" b="1" dirty="0" smtClean="0">
                <a:solidFill>
                  <a:srgbClr val="000000"/>
                </a:solidFill>
                <a:cs typeface="Arial" charset="0"/>
              </a:rPr>
              <a:t>&gt;Ra(</a:t>
            </a:r>
            <a:r>
              <a:rPr lang="ru-RU" b="1" dirty="0" err="1" smtClean="0">
                <a:solidFill>
                  <a:srgbClr val="000000"/>
                </a:solidFill>
                <a:cs typeface="Arial" charset="0"/>
              </a:rPr>
              <a:t>Неме</a:t>
            </a: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)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3.Э.О.(</a:t>
            </a:r>
            <a:r>
              <a:rPr lang="ru-RU" b="1" dirty="0" err="1" smtClean="0">
                <a:solidFill>
                  <a:srgbClr val="000000"/>
                </a:solidFill>
                <a:cs typeface="Arial" charset="0"/>
              </a:rPr>
              <a:t>Ме</a:t>
            </a: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)</a:t>
            </a:r>
            <a:r>
              <a:rPr lang="en-US" b="1" dirty="0" smtClean="0">
                <a:solidFill>
                  <a:srgbClr val="000000"/>
                </a:solidFill>
                <a:cs typeface="Arial" charset="0"/>
              </a:rPr>
              <a:t>&lt;</a:t>
            </a: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 Э.О.(</a:t>
            </a:r>
            <a:r>
              <a:rPr lang="ru-RU" b="1" dirty="0" err="1" smtClean="0">
                <a:solidFill>
                  <a:srgbClr val="000000"/>
                </a:solidFill>
                <a:cs typeface="Arial" charset="0"/>
              </a:rPr>
              <a:t>Неме</a:t>
            </a: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)</a:t>
            </a:r>
            <a:endParaRPr lang="en-US" b="1" dirty="0" smtClean="0">
              <a:solidFill>
                <a:srgbClr val="000000"/>
              </a:solidFill>
              <a:cs typeface="Arial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cs typeface="Arial" charset="0"/>
              </a:rPr>
              <a:t>4</a:t>
            </a: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.О-ль или </a:t>
            </a:r>
            <a:r>
              <a:rPr lang="ru-RU" b="1" dirty="0" smtClean="0">
                <a:solidFill>
                  <a:srgbClr val="C00000"/>
                </a:solidFill>
                <a:cs typeface="Arial" charset="0"/>
              </a:rPr>
              <a:t>в –ль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sz="1600" b="1" dirty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03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Тест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ctr">
              <a:buNone/>
            </a:pPr>
            <a:endParaRPr lang="ru-RU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137160" indent="0" algn="ctr">
              <a:buNone/>
            </a:pP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pPr marL="137160" indent="0" algn="ctr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Ключ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1 Вариант                                         2 Вариант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1. 3                                                     1. 4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2. 1                                                     2. 3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3. 3                                                     3. 2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4. 14                                                   4. 12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5. А6 Б3 В1                                       5. А6 Б1 В2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80" y="1268760"/>
            <a:ext cx="820578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446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1" y="116633"/>
            <a:ext cx="8147247" cy="86409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Общая характеристика металлов</a:t>
            </a:r>
            <a:endParaRPr lang="en-US" sz="4000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gray">
          <a:xfrm>
            <a:off x="179388" y="4437063"/>
            <a:ext cx="3097212" cy="2249487"/>
          </a:xfrm>
          <a:prstGeom prst="roundRect">
            <a:avLst>
              <a:gd name="adj" fmla="val 12699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gray">
          <a:xfrm>
            <a:off x="3708400" y="3284538"/>
            <a:ext cx="18002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>
                <a:cs typeface="Arial" charset="0"/>
              </a:rPr>
              <a:t>П.С.Х.Э.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2400" b="1">
                <a:cs typeface="Arial" charset="0"/>
              </a:rPr>
              <a:t>1.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2400" b="1">
                <a:cs typeface="Arial" charset="0"/>
              </a:rPr>
              <a:t>2.</a:t>
            </a:r>
            <a:endParaRPr lang="en-US" sz="2400" b="1">
              <a:cs typeface="Arial" charset="0"/>
            </a:endParaRP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gray">
          <a:xfrm>
            <a:off x="323850" y="4848225"/>
            <a:ext cx="2824163" cy="16049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1.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2. 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3.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4.  </a:t>
            </a:r>
          </a:p>
        </p:txBody>
      </p:sp>
      <p:sp>
        <p:nvSpPr>
          <p:cNvPr id="3078" name="Text Box 18"/>
          <p:cNvSpPr txBox="1">
            <a:spLocks noChangeArrowheads="1"/>
          </p:cNvSpPr>
          <p:nvPr/>
        </p:nvSpPr>
        <p:spPr bwMode="white">
          <a:xfrm>
            <a:off x="395288" y="4443413"/>
            <a:ext cx="2736850" cy="3968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>
                <a:cs typeface="Arial" charset="0"/>
              </a:rPr>
              <a:t>Химические св - ва</a:t>
            </a:r>
            <a:endParaRPr lang="en-US" sz="2000" b="1">
              <a:cs typeface="Arial" charset="0"/>
            </a:endParaRP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gray">
          <a:xfrm>
            <a:off x="179388" y="1196975"/>
            <a:ext cx="3313112" cy="2447925"/>
          </a:xfrm>
          <a:prstGeom prst="roundRect">
            <a:avLst>
              <a:gd name="adj" fmla="val 12699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gray">
          <a:xfrm>
            <a:off x="395288" y="1628775"/>
            <a:ext cx="3024187" cy="19446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Text Box 18"/>
          <p:cNvSpPr txBox="1">
            <a:spLocks noChangeArrowheads="1"/>
          </p:cNvSpPr>
          <p:nvPr/>
        </p:nvSpPr>
        <p:spPr bwMode="white">
          <a:xfrm>
            <a:off x="684213" y="1268413"/>
            <a:ext cx="2374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>
                <a:cs typeface="Arial" charset="0"/>
              </a:rPr>
              <a:t>Хим. элемент</a:t>
            </a:r>
            <a:endParaRPr lang="en-US" sz="2000" b="1">
              <a:cs typeface="Arial" charset="0"/>
            </a:endParaRPr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gray">
          <a:xfrm>
            <a:off x="468313" y="1700213"/>
            <a:ext cx="2951162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b="1" dirty="0">
                <a:cs typeface="Arial" charset="0"/>
              </a:rPr>
              <a:t>1.                        ?</a:t>
            </a:r>
          </a:p>
          <a:p>
            <a:endParaRPr lang="ru-RU" b="1" dirty="0">
              <a:cs typeface="Arial" charset="0"/>
            </a:endParaRPr>
          </a:p>
          <a:p>
            <a:r>
              <a:rPr lang="ru-RU" b="1" dirty="0">
                <a:cs typeface="Arial" charset="0"/>
              </a:rPr>
              <a:t>2.</a:t>
            </a:r>
            <a:r>
              <a:rPr lang="en-US" b="1" dirty="0">
                <a:cs typeface="Arial" charset="0"/>
              </a:rPr>
              <a:t>R</a:t>
            </a:r>
            <a:r>
              <a:rPr lang="ru-RU" b="1" dirty="0">
                <a:cs typeface="Arial" charset="0"/>
              </a:rPr>
              <a:t>а(</a:t>
            </a:r>
            <a:r>
              <a:rPr lang="ru-RU" b="1" dirty="0" err="1">
                <a:cs typeface="Arial" charset="0"/>
              </a:rPr>
              <a:t>Ме</a:t>
            </a:r>
            <a:r>
              <a:rPr lang="ru-RU" b="1" dirty="0">
                <a:cs typeface="Arial" charset="0"/>
              </a:rPr>
              <a:t>)          </a:t>
            </a:r>
            <a:r>
              <a:rPr lang="en-US" b="1" dirty="0">
                <a:cs typeface="Arial" charset="0"/>
              </a:rPr>
              <a:t>Ra(</a:t>
            </a:r>
            <a:r>
              <a:rPr lang="ru-RU" b="1" dirty="0" err="1">
                <a:cs typeface="Arial" charset="0"/>
              </a:rPr>
              <a:t>Неме</a:t>
            </a:r>
            <a:r>
              <a:rPr lang="ru-RU" b="1" dirty="0">
                <a:cs typeface="Arial" charset="0"/>
              </a:rPr>
              <a:t>)</a:t>
            </a:r>
          </a:p>
          <a:p>
            <a:pPr algn="just"/>
            <a:r>
              <a:rPr lang="ru-RU" b="1" dirty="0">
                <a:cs typeface="Arial" charset="0"/>
              </a:rPr>
              <a:t>3.Э.О.(</a:t>
            </a:r>
            <a:r>
              <a:rPr lang="ru-RU" b="1" dirty="0" err="1">
                <a:cs typeface="Arial" charset="0"/>
              </a:rPr>
              <a:t>Ме</a:t>
            </a:r>
            <a:r>
              <a:rPr lang="ru-RU" b="1" dirty="0">
                <a:cs typeface="Arial" charset="0"/>
              </a:rPr>
              <a:t>)      Э.О.(</a:t>
            </a:r>
            <a:r>
              <a:rPr lang="ru-RU" b="1" dirty="0" err="1">
                <a:cs typeface="Arial" charset="0"/>
              </a:rPr>
              <a:t>Неме</a:t>
            </a:r>
            <a:r>
              <a:rPr lang="ru-RU" b="1" dirty="0">
                <a:cs typeface="Arial" charset="0"/>
              </a:rPr>
              <a:t>)</a:t>
            </a:r>
            <a:endParaRPr lang="en-US" b="1" dirty="0">
              <a:cs typeface="Arial" charset="0"/>
            </a:endParaRPr>
          </a:p>
          <a:p>
            <a:pPr algn="just"/>
            <a:r>
              <a:rPr lang="en-US" b="1" dirty="0">
                <a:cs typeface="Arial" charset="0"/>
              </a:rPr>
              <a:t>4</a:t>
            </a:r>
            <a:r>
              <a:rPr lang="ru-RU" b="1" dirty="0">
                <a:cs typeface="Arial" charset="0"/>
              </a:rPr>
              <a:t>.О-ль или в –ль</a:t>
            </a:r>
          </a:p>
          <a:p>
            <a:pPr algn="just"/>
            <a:r>
              <a:rPr lang="ru-RU" b="1" dirty="0">
                <a:cs typeface="Arial" charset="0"/>
              </a:rPr>
              <a:t>5. В  природе:</a:t>
            </a:r>
            <a:endParaRPr lang="en-US" sz="1600" b="1" dirty="0">
              <a:cs typeface="Arial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5867400" y="4481513"/>
            <a:ext cx="3097213" cy="2260600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gray">
          <a:xfrm>
            <a:off x="6011863" y="4848225"/>
            <a:ext cx="2808287" cy="16049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1.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2.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3.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4.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5.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6.</a:t>
            </a:r>
          </a:p>
        </p:txBody>
      </p:sp>
      <p:sp>
        <p:nvSpPr>
          <p:cNvPr id="3085" name="Text Box 18"/>
          <p:cNvSpPr txBox="1">
            <a:spLocks noChangeArrowheads="1"/>
          </p:cNvSpPr>
          <p:nvPr/>
        </p:nvSpPr>
        <p:spPr bwMode="white">
          <a:xfrm>
            <a:off x="6011863" y="4443413"/>
            <a:ext cx="28082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>
                <a:cs typeface="Arial" charset="0"/>
              </a:rPr>
              <a:t>Физические св - ва</a:t>
            </a:r>
            <a:endParaRPr lang="en-US" sz="2000" b="1">
              <a:cs typeface="Arial" charset="0"/>
            </a:endParaRPr>
          </a:p>
        </p:txBody>
      </p:sp>
      <p:sp>
        <p:nvSpPr>
          <p:cNvPr id="3086" name="AutoShape 14"/>
          <p:cNvSpPr>
            <a:spLocks noChangeArrowheads="1"/>
          </p:cNvSpPr>
          <p:nvPr/>
        </p:nvSpPr>
        <p:spPr bwMode="gray">
          <a:xfrm>
            <a:off x="5940425" y="1196975"/>
            <a:ext cx="3024188" cy="2532063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gray">
          <a:xfrm>
            <a:off x="6073775" y="1700213"/>
            <a:ext cx="2746375" cy="19002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8" name="Text Box 18"/>
          <p:cNvSpPr txBox="1">
            <a:spLocks noChangeArrowheads="1"/>
          </p:cNvSpPr>
          <p:nvPr/>
        </p:nvSpPr>
        <p:spPr bwMode="white">
          <a:xfrm>
            <a:off x="6732588" y="1341438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>
                <a:cs typeface="Arial" charset="0"/>
              </a:rPr>
              <a:t>Строение</a:t>
            </a:r>
            <a:endParaRPr lang="en-US" sz="2000" b="1">
              <a:cs typeface="Arial" charset="0"/>
            </a:endParaRPr>
          </a:p>
        </p:txBody>
      </p:sp>
      <p:sp>
        <p:nvSpPr>
          <p:cNvPr id="3089" name="Text Box 9"/>
          <p:cNvSpPr txBox="1">
            <a:spLocks noChangeArrowheads="1"/>
          </p:cNvSpPr>
          <p:nvPr/>
        </p:nvSpPr>
        <p:spPr bwMode="gray">
          <a:xfrm>
            <a:off x="6115050" y="1773238"/>
            <a:ext cx="27051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b="1" dirty="0">
                <a:cs typeface="Arial" charset="0"/>
              </a:rPr>
              <a:t>1.Вид связи: </a:t>
            </a: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cs typeface="Arial" charset="0"/>
              </a:rPr>
              <a:t>1.Вид связи: </a:t>
            </a: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000000"/>
              </a:solidFill>
              <a:cs typeface="Arial" charset="0"/>
            </a:endParaRP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000000"/>
              </a:solidFill>
              <a:cs typeface="Arial" charset="0"/>
            </a:endParaRP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cs typeface="Arial" charset="0"/>
              </a:rPr>
              <a:t>2.Тип </a:t>
            </a:r>
            <a:r>
              <a:rPr lang="ru-RU" b="1" dirty="0" err="1">
                <a:solidFill>
                  <a:srgbClr val="000000"/>
                </a:solidFill>
                <a:cs typeface="Arial" charset="0"/>
              </a:rPr>
              <a:t>кр</a:t>
            </a:r>
            <a:r>
              <a:rPr lang="ru-RU" b="1" dirty="0">
                <a:solidFill>
                  <a:srgbClr val="000000"/>
                </a:solidFill>
                <a:cs typeface="Arial" charset="0"/>
              </a:rPr>
              <a:t>. решетки: </a:t>
            </a:r>
          </a:p>
          <a:p>
            <a:endParaRPr lang="ru-RU" b="1" dirty="0">
              <a:cs typeface="Arial" charset="0"/>
            </a:endParaRPr>
          </a:p>
          <a:p>
            <a:endParaRPr lang="ru-RU" b="1" dirty="0">
              <a:cs typeface="Arial" charset="0"/>
            </a:endParaRPr>
          </a:p>
          <a:p>
            <a:r>
              <a:rPr lang="ru-RU" b="1" dirty="0">
                <a:cs typeface="Arial" charset="0"/>
              </a:rPr>
              <a:t>2.Тип </a:t>
            </a:r>
            <a:r>
              <a:rPr lang="ru-RU" b="1" dirty="0" err="1">
                <a:cs typeface="Arial" charset="0"/>
              </a:rPr>
              <a:t>кр</a:t>
            </a:r>
            <a:r>
              <a:rPr lang="ru-RU" b="1" dirty="0">
                <a:cs typeface="Arial" charset="0"/>
              </a:rPr>
              <a:t>. решетки: </a:t>
            </a:r>
          </a:p>
          <a:p>
            <a:endParaRPr lang="en-US" b="1" dirty="0">
              <a:cs typeface="Arial" charset="0"/>
            </a:endParaRPr>
          </a:p>
        </p:txBody>
      </p:sp>
      <p:grpSp>
        <p:nvGrpSpPr>
          <p:cNvPr id="3090" name="Group 18"/>
          <p:cNvGrpSpPr>
            <a:grpSpLocks/>
          </p:cNvGrpSpPr>
          <p:nvPr/>
        </p:nvGrpSpPr>
        <p:grpSpPr bwMode="auto">
          <a:xfrm>
            <a:off x="3171825" y="2667000"/>
            <a:ext cx="2819400" cy="2803525"/>
            <a:chOff x="1968" y="1488"/>
            <a:chExt cx="1776" cy="1766"/>
          </a:xfrm>
        </p:grpSpPr>
        <p:sp>
          <p:nvSpPr>
            <p:cNvPr id="27667" name="AutoShape 19"/>
            <p:cNvSpPr>
              <a:spLocks noChangeArrowheads="1"/>
            </p:cNvSpPr>
            <p:nvPr/>
          </p:nvSpPr>
          <p:spPr bwMode="gray">
            <a:xfrm rot="6774404">
              <a:off x="2004" y="157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668" name="AutoShape 20"/>
            <p:cNvSpPr>
              <a:spLocks noChangeArrowheads="1"/>
            </p:cNvSpPr>
            <p:nvPr/>
          </p:nvSpPr>
          <p:spPr bwMode="gray">
            <a:xfrm rot="12174404">
              <a:off x="1968" y="1567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669" name="AutoShape 21"/>
            <p:cNvSpPr>
              <a:spLocks noChangeArrowheads="1"/>
            </p:cNvSpPr>
            <p:nvPr/>
          </p:nvSpPr>
          <p:spPr bwMode="gray">
            <a:xfrm rot="17574404">
              <a:off x="2029" y="150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670" name="AutoShape 22"/>
            <p:cNvSpPr>
              <a:spLocks noChangeArrowheads="1"/>
            </p:cNvSpPr>
            <p:nvPr/>
          </p:nvSpPr>
          <p:spPr bwMode="gray">
            <a:xfrm rot="22974404">
              <a:off x="2056" y="1536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091" name="AutoShape 23"/>
          <p:cNvSpPr>
            <a:spLocks noChangeArrowheads="1"/>
          </p:cNvSpPr>
          <p:nvPr/>
        </p:nvSpPr>
        <p:spPr bwMode="auto">
          <a:xfrm>
            <a:off x="827088" y="1700213"/>
            <a:ext cx="360362" cy="360362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+</a:t>
            </a:r>
          </a:p>
        </p:txBody>
      </p:sp>
      <p:sp>
        <p:nvSpPr>
          <p:cNvPr id="3092" name="AutoShape 24"/>
          <p:cNvSpPr>
            <a:spLocks/>
          </p:cNvSpPr>
          <p:nvPr/>
        </p:nvSpPr>
        <p:spPr bwMode="auto">
          <a:xfrm>
            <a:off x="1403350" y="1628775"/>
            <a:ext cx="73025" cy="360363"/>
          </a:xfrm>
          <a:prstGeom prst="rightBracket">
            <a:avLst>
              <a:gd name="adj" fmla="val 4112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AutoShape 25"/>
          <p:cNvSpPr>
            <a:spLocks/>
          </p:cNvSpPr>
          <p:nvPr/>
        </p:nvSpPr>
        <p:spPr bwMode="auto">
          <a:xfrm>
            <a:off x="1692275" y="1628775"/>
            <a:ext cx="73025" cy="360363"/>
          </a:xfrm>
          <a:prstGeom prst="rightBracket">
            <a:avLst>
              <a:gd name="adj" fmla="val 4112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4" name="AutoShape 26"/>
          <p:cNvSpPr>
            <a:spLocks/>
          </p:cNvSpPr>
          <p:nvPr/>
        </p:nvSpPr>
        <p:spPr bwMode="auto">
          <a:xfrm>
            <a:off x="1908175" y="1628775"/>
            <a:ext cx="73025" cy="360363"/>
          </a:xfrm>
          <a:prstGeom prst="rightBracket">
            <a:avLst>
              <a:gd name="adj" fmla="val 4112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5" name="Line 27"/>
          <p:cNvSpPr>
            <a:spLocks noChangeShapeType="1"/>
          </p:cNvSpPr>
          <p:nvPr/>
        </p:nvSpPr>
        <p:spPr bwMode="auto">
          <a:xfrm>
            <a:off x="4211638" y="1484313"/>
            <a:ext cx="12969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96" name="Line 28"/>
          <p:cNvSpPr>
            <a:spLocks noChangeShapeType="1"/>
          </p:cNvSpPr>
          <p:nvPr/>
        </p:nvSpPr>
        <p:spPr bwMode="auto">
          <a:xfrm>
            <a:off x="4211638" y="1557338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97" name="WordArt 29"/>
          <p:cNvSpPr>
            <a:spLocks noChangeArrowheads="1" noChangeShapeType="1" noTextEdit="1"/>
          </p:cNvSpPr>
          <p:nvPr/>
        </p:nvSpPr>
        <p:spPr bwMode="auto">
          <a:xfrm>
            <a:off x="4356100" y="1196975"/>
            <a:ext cx="723900" cy="2476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период</a:t>
            </a:r>
          </a:p>
        </p:txBody>
      </p:sp>
      <p:sp>
        <p:nvSpPr>
          <p:cNvPr id="3098" name="WordArt 30"/>
          <p:cNvSpPr>
            <a:spLocks noChangeArrowheads="1" noChangeShapeType="1" noTextEdit="1"/>
          </p:cNvSpPr>
          <p:nvPr/>
        </p:nvSpPr>
        <p:spPr bwMode="auto">
          <a:xfrm>
            <a:off x="3851275" y="1125538"/>
            <a:ext cx="123825" cy="154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</a:t>
            </a:r>
          </a:p>
          <a:p>
            <a:pPr algn="ctr"/>
            <a:r>
              <a:rPr lang="ru-RU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</a:t>
            </a:r>
          </a:p>
          <a:p>
            <a:pPr algn="ctr"/>
            <a:r>
              <a:rPr lang="ru-RU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</a:t>
            </a:r>
          </a:p>
          <a:p>
            <a:pPr algn="ctr"/>
            <a:r>
              <a:rPr lang="ru-RU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</a:t>
            </a:r>
          </a:p>
          <a:p>
            <a:pPr algn="ctr"/>
            <a:r>
              <a:rPr lang="ru-RU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</a:t>
            </a:r>
          </a:p>
          <a:p>
            <a:pPr algn="ctr"/>
            <a:r>
              <a:rPr lang="ru-RU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82"/>
          <a:stretch/>
        </p:blipFill>
        <p:spPr bwMode="auto">
          <a:xfrm>
            <a:off x="365919" y="1647107"/>
            <a:ext cx="3011487" cy="145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авая круглая скобка 2"/>
          <p:cNvSpPr/>
          <p:nvPr/>
        </p:nvSpPr>
        <p:spPr>
          <a:xfrm>
            <a:off x="1187450" y="1628775"/>
            <a:ext cx="189909" cy="504081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76376" y="1660836"/>
            <a:ext cx="248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авая круглая скобка 4"/>
          <p:cNvSpPr/>
          <p:nvPr/>
        </p:nvSpPr>
        <p:spPr>
          <a:xfrm>
            <a:off x="1476376" y="1628775"/>
            <a:ext cx="197572" cy="504081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авая круглая скобка 5"/>
          <p:cNvSpPr/>
          <p:nvPr/>
        </p:nvSpPr>
        <p:spPr>
          <a:xfrm>
            <a:off x="1763714" y="1628775"/>
            <a:ext cx="180974" cy="504081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16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Положение металлов в ПСХЭ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mendeleev_tab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1124744"/>
            <a:ext cx="7272808" cy="5533233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411760" y="2060848"/>
            <a:ext cx="3816424" cy="2736304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5253963" y="2566525"/>
            <a:ext cx="720080" cy="936104"/>
          </a:xfrm>
          <a:prstGeom prst="straightConnector1">
            <a:avLst/>
          </a:prstGeom>
          <a:ln w="8255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612" y="1686790"/>
            <a:ext cx="1139825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 flipV="1">
            <a:off x="3347864" y="3573016"/>
            <a:ext cx="745232" cy="720080"/>
          </a:xfrm>
          <a:prstGeom prst="straightConnector1">
            <a:avLst/>
          </a:prstGeom>
          <a:ln w="1174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78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112078" cy="720080"/>
          </a:xfrm>
        </p:spPr>
        <p:txBody>
          <a:bodyPr>
            <a:normAutofit/>
          </a:bodyPr>
          <a:lstStyle/>
          <a:p>
            <a:r>
              <a:rPr lang="ru-RU" sz="2800" i="1" kern="0" cap="none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Особенности </a:t>
            </a:r>
            <a:r>
              <a:rPr lang="ru-RU" sz="2800" i="1" kern="0" cap="none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строения атомов </a:t>
            </a:r>
            <a:r>
              <a:rPr lang="ru-RU" sz="2800" i="1" kern="0" cap="none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металлов</a:t>
            </a:r>
            <a:endParaRPr lang="ru-RU" sz="28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772816"/>
            <a:ext cx="7632848" cy="4896544"/>
          </a:xfrm>
        </p:spPr>
        <p:txBody>
          <a:bodyPr>
            <a:normAutofit/>
          </a:bodyPr>
          <a:lstStyle/>
          <a:p>
            <a:pPr lvl="0" algn="l" fontAlgn="base">
              <a:spcAft>
                <a:spcPct val="0"/>
              </a:spcAft>
              <a:buClr>
                <a:srgbClr val="003366"/>
              </a:buClr>
              <a:buSzPct val="75000"/>
            </a:pPr>
            <a:endParaRPr lang="ru-RU" kern="0" dirty="0" smtClean="0">
              <a:solidFill>
                <a:srgbClr val="003366"/>
              </a:solidFill>
              <a:latin typeface="Arial"/>
            </a:endParaRPr>
          </a:p>
          <a:p>
            <a:pPr lvl="0" algn="l" fontAlgn="base">
              <a:spcAft>
                <a:spcPct val="0"/>
              </a:spcAft>
              <a:buClr>
                <a:srgbClr val="003366"/>
              </a:buClr>
              <a:buSzPct val="75000"/>
            </a:pPr>
            <a:endParaRPr lang="ru-RU" kern="0" dirty="0">
              <a:solidFill>
                <a:srgbClr val="003366"/>
              </a:solidFill>
              <a:latin typeface="Arial"/>
            </a:endParaRPr>
          </a:p>
          <a:p>
            <a:pPr marL="342900" lvl="0" indent="-342900" algn="l" fontAlgn="base"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endParaRPr lang="ru-RU" kern="0" dirty="0" smtClean="0">
              <a:solidFill>
                <a:srgbClr val="003366"/>
              </a:solidFill>
              <a:latin typeface="Arial"/>
            </a:endParaRPr>
          </a:p>
          <a:p>
            <a:pPr marL="342900" lvl="0" indent="-342900" algn="l" fontAlgn="base"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endParaRPr lang="ru-RU" kern="0" dirty="0">
              <a:solidFill>
                <a:srgbClr val="003366"/>
              </a:solidFill>
              <a:latin typeface="Arial"/>
            </a:endParaRPr>
          </a:p>
          <a:p>
            <a:pPr marL="342900" lvl="0" indent="-342900" algn="l" fontAlgn="base"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r>
              <a:rPr lang="ru-RU" kern="0" dirty="0" smtClean="0">
                <a:solidFill>
                  <a:srgbClr val="003366"/>
                </a:solidFill>
                <a:latin typeface="Arial"/>
              </a:rPr>
              <a:t>На внешнем уровне 1 – 3 электрона</a:t>
            </a:r>
          </a:p>
          <a:p>
            <a:pPr marL="342900" lvl="0" indent="-342900" algn="l" fontAlgn="base"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r>
              <a:rPr lang="ru-RU" kern="0" dirty="0" smtClean="0">
                <a:solidFill>
                  <a:srgbClr val="003366"/>
                </a:solidFill>
                <a:latin typeface="Arial"/>
              </a:rPr>
              <a:t>Большие </a:t>
            </a:r>
            <a:r>
              <a:rPr lang="ru-RU" kern="0" dirty="0">
                <a:solidFill>
                  <a:srgbClr val="003366"/>
                </a:solidFill>
                <a:latin typeface="Arial"/>
              </a:rPr>
              <a:t>атомные радиусы</a:t>
            </a:r>
          </a:p>
          <a:p>
            <a:pPr marL="342900" lvl="0" indent="-342900" algn="l" fontAlgn="base"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Char char="l"/>
            </a:pPr>
            <a:r>
              <a:rPr lang="ru-RU" kern="0" dirty="0">
                <a:solidFill>
                  <a:srgbClr val="003366"/>
                </a:solidFill>
                <a:latin typeface="Arial"/>
              </a:rPr>
              <a:t>Легко отдают валентные электроны (восстановительная способность)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5589240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Me</a:t>
            </a:r>
            <a:r>
              <a:rPr kumimoji="0" lang="en-US" sz="54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0</a:t>
            </a: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 - </a:t>
            </a:r>
            <a:r>
              <a:rPr kumimoji="0" lang="en-US" sz="5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nē</a:t>
            </a:r>
            <a:r>
              <a:rPr kumimoji="0" 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 → </a:t>
            </a:r>
            <a:r>
              <a:rPr kumimoji="0" lang="en-US" sz="5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Me</a:t>
            </a:r>
            <a:r>
              <a:rPr kumimoji="0" lang="en-US" sz="5400" b="1" i="0" u="none" strike="noStrike" kern="0" cap="none" spc="0" normalizeH="0" baseline="3000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+n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04" y="1124744"/>
            <a:ext cx="3316287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997" y="1359694"/>
            <a:ext cx="30607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351" y="1700808"/>
            <a:ext cx="3011487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23"/>
          <p:cNvSpPr>
            <a:spLocks noChangeArrowheads="1"/>
          </p:cNvSpPr>
          <p:nvPr/>
        </p:nvSpPr>
        <p:spPr bwMode="auto">
          <a:xfrm>
            <a:off x="3419872" y="1682887"/>
            <a:ext cx="360362" cy="396204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+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234" y="1607997"/>
            <a:ext cx="1952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07996"/>
            <a:ext cx="1952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831" y="1607995"/>
            <a:ext cx="1952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782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930226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/>
                <a:latin typeface="+mn-lt"/>
              </a:rPr>
              <a:t>Задание. </a:t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/>
                <a:latin typeface="+mn-lt"/>
              </a:rPr>
              <a:t>Какой из металлов более активен и почему?</a:t>
            </a:r>
            <a:endParaRPr lang="ru-RU" sz="4000" dirty="0">
              <a:solidFill>
                <a:schemeClr val="accent4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48880"/>
            <a:ext cx="8219256" cy="3960480"/>
          </a:xfrm>
        </p:spPr>
        <p:txBody>
          <a:bodyPr>
            <a:normAutofit fontScale="92500" lnSpcReduction="20000"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По группе</a:t>
            </a:r>
            <a:r>
              <a:rPr lang="en-US" dirty="0" smtClean="0">
                <a:solidFill>
                  <a:srgbClr val="C00000"/>
                </a:solidFill>
              </a:rPr>
              <a:t>                       </a:t>
            </a:r>
            <a:r>
              <a:rPr lang="ru-RU" dirty="0" smtClean="0">
                <a:solidFill>
                  <a:srgbClr val="C00000"/>
                </a:solidFill>
              </a:rPr>
              <a:t>По периоду</a:t>
            </a:r>
          </a:p>
          <a:p>
            <a:pPr marL="137160" indent="0">
              <a:buNone/>
            </a:pP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                                      </a:t>
            </a:r>
          </a:p>
          <a:p>
            <a:pPr marL="13716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   </a:t>
            </a: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Li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                       </a:t>
            </a: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Na    Mg    Al</a:t>
            </a:r>
          </a:p>
          <a:p>
            <a:pPr marL="137160" indent="0">
              <a:buNone/>
            </a:pPr>
            <a:r>
              <a:rPr lang="en-US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Na </a:t>
            </a:r>
          </a:p>
          <a:p>
            <a:pPr marL="137160" indent="0">
              <a:buNone/>
            </a:pPr>
            <a:r>
              <a:rPr lang="en-US" sz="4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  K</a:t>
            </a:r>
          </a:p>
          <a:p>
            <a:pPr marL="137160" indent="0">
              <a:buNone/>
            </a:pP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</a:p>
          <a:p>
            <a:pPr marL="137160" indent="0">
              <a:buNone/>
            </a:pP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      Ra                                  </a:t>
            </a:r>
            <a:r>
              <a:rPr lang="en-US" sz="4000" b="1" dirty="0" err="1" smtClean="0">
                <a:solidFill>
                  <a:schemeClr val="accent4">
                    <a:lumMod val="50000"/>
                  </a:schemeClr>
                </a:solidFill>
              </a:rPr>
              <a:t>Ra</a:t>
            </a: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en-US" sz="4000" b="1" dirty="0">
              <a:solidFill>
                <a:schemeClr val="accent4">
                  <a:lumMod val="50000"/>
                </a:schemeClr>
              </a:solidFill>
            </a:endParaRPr>
          </a:p>
          <a:p>
            <a:pPr marL="137160" indent="0">
              <a:buNone/>
            </a:pPr>
            <a:endParaRPr lang="en-US" sz="4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83568" y="2996952"/>
            <a:ext cx="0" cy="216024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995936" y="3140968"/>
            <a:ext cx="3240360" cy="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804248" y="5404340"/>
            <a:ext cx="0" cy="529208"/>
          </a:xfrm>
          <a:prstGeom prst="straightConnector1">
            <a:avLst/>
          </a:prstGeom>
          <a:ln w="508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195736" y="5337212"/>
            <a:ext cx="0" cy="504056"/>
          </a:xfrm>
          <a:prstGeom prst="straightConnector1">
            <a:avLst/>
          </a:prstGeom>
          <a:ln w="508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88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kern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+mn-lt"/>
              </a:rPr>
              <a:t>Физические свойства металлов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Твердые (кроме ртути)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Металлический блеск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Пластичные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Ковкие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Электропроводные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Теплопроводные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99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2794322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C00000"/>
                </a:solidFill>
                <a:effectLst/>
                <a:latin typeface="Times New Roman" pitchFamily="18" charset="0"/>
              </a:rPr>
              <a:t>Металлическая связь 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</a:rPr>
              <a:t>–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</a:rPr>
              <a:t>это 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</a:rPr>
              <a:t>химическая связь между атом-ионами металла, осуществляемая посредством общих свободно перемещающихся электронов, принадлежащих всем атомам </a:t>
            </a:r>
            <a:endParaRPr lang="ru-RU" sz="2800" dirty="0"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3380953" cy="3019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925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42617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3200" dirty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</a:rPr>
              <a:t>Веществам с металлической связью присущи </a:t>
            </a:r>
            <a:br>
              <a:rPr lang="ru-RU" sz="3200" dirty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металлические кристаллические решётки.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2856"/>
            <a:ext cx="7059780" cy="432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552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/>
                <a:latin typeface="+mn-lt"/>
              </a:rPr>
              <a:t>ФИЗКУЛЬТМИНУТКА</a:t>
            </a:r>
            <a:endParaRPr lang="ru-RU" sz="3600" dirty="0">
              <a:solidFill>
                <a:schemeClr val="accent4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36912"/>
            <a:ext cx="5256584" cy="384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638092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</a:rPr>
              <a:t>Среди пчел (аналогия структуры металла)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3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BFBFBF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664</TotalTime>
  <Words>479</Words>
  <Application>Microsoft Office PowerPoint</Application>
  <PresentationFormat>Экран (4:3)</PresentationFormat>
  <Paragraphs>170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Апекс</vt:lpstr>
      <vt:lpstr>Оформление по умолчанию</vt:lpstr>
      <vt:lpstr>1_Оформление по умолчанию</vt:lpstr>
      <vt:lpstr>Презентация PowerPoint</vt:lpstr>
      <vt:lpstr>Общая характеристика металлов</vt:lpstr>
      <vt:lpstr>Положение металлов в ПСХЭ</vt:lpstr>
      <vt:lpstr>Особенности строения атомов металлов</vt:lpstr>
      <vt:lpstr>Задание.  Какой из металлов более активен и почему?</vt:lpstr>
      <vt:lpstr>Физические свойства металлов</vt:lpstr>
      <vt:lpstr>Металлическая связь – это химическая связь между атом-ионами металла, осуществляемая посредством общих свободно перемещающихся электронов, принадлежащих всем атомам </vt:lpstr>
      <vt:lpstr>Веществам с металлической связью присущи  металлические кристаллические решётки.</vt:lpstr>
      <vt:lpstr>ФИЗКУЛЬТМИНУТКА</vt:lpstr>
      <vt:lpstr>Самый, самый, самый…</vt:lpstr>
      <vt:lpstr>Презентация PowerPoint</vt:lpstr>
      <vt:lpstr>Химические свойства</vt:lpstr>
      <vt:lpstr>Презентация PowerPoint</vt:lpstr>
      <vt:lpstr>Общая характеристика металлов</vt:lpstr>
      <vt:lpstr>Тест</vt:lpstr>
    </vt:vector>
  </TitlesOfParts>
  <Company>7DVD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25</cp:revision>
  <dcterms:created xsi:type="dcterms:W3CDTF">2017-04-01T13:51:24Z</dcterms:created>
  <dcterms:modified xsi:type="dcterms:W3CDTF">2017-04-06T18:13:33Z</dcterms:modified>
</cp:coreProperties>
</file>