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  <p:sldMasterId id="2147483700" r:id="rId2"/>
  </p:sldMasterIdLst>
  <p:notesMasterIdLst>
    <p:notesMasterId r:id="rId16"/>
  </p:notesMasterIdLst>
  <p:sldIdLst>
    <p:sldId id="256" r:id="rId3"/>
    <p:sldId id="284" r:id="rId4"/>
    <p:sldId id="286" r:id="rId5"/>
    <p:sldId id="285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4615" autoAdjust="0"/>
  </p:normalViewPr>
  <p:slideViewPr>
    <p:cSldViewPr>
      <p:cViewPr>
        <p:scale>
          <a:sx n="72" d="100"/>
          <a:sy n="72" d="100"/>
        </p:scale>
        <p:origin x="-2760" y="-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4000" dirty="0">
                <a:latin typeface="Monotype Corsiva" pitchFamily="66" charset="0"/>
              </a:rPr>
              <a:t>Ракушки – это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Ракушки – это </c:v>
                </c:pt>
              </c:strCache>
            </c:strRef>
          </c:tx>
          <c:explosion val="25"/>
          <c:dLbls>
            <c:showPercent val="1"/>
          </c:dLbls>
          <c:cat>
            <c:strRef>
              <c:f>Лист1!$A$2:$A$4</c:f>
              <c:strCache>
                <c:ptCount val="3"/>
                <c:pt idx="0">
                  <c:v>морские камушки</c:v>
                </c:pt>
                <c:pt idx="1">
                  <c:v>дом моллюска</c:v>
                </c:pt>
                <c:pt idx="2">
                  <c:v>отдельный вид кораллов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sz="2800">
              <a:latin typeface="Monotype Corsiva" pitchFamily="66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3200">
                <a:latin typeface="Monotype Corsiva" pitchFamily="66" charset="0"/>
              </a:defRPr>
            </a:pPr>
            <a:r>
              <a:rPr lang="ru-RU" sz="4000" dirty="0">
                <a:latin typeface="Monotype Corsiva" pitchFamily="66" charset="0"/>
              </a:rPr>
              <a:t>Есть ли у тебя дома сувенир из ракушек? 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у тебя дома сувенир из ракушек?  </c:v>
                </c:pt>
              </c:strCache>
            </c:strRef>
          </c:tx>
          <c:explosion val="27"/>
          <c:dLbls>
            <c:showPercent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15.8</c:v>
                </c:pt>
                <c:pt idx="1">
                  <c:v>2.9</c:v>
                </c:pt>
                <c:pt idx="2">
                  <c:v>1.4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3600" dirty="0">
                <a:latin typeface="Monotype Corsiva" pitchFamily="66" charset="0"/>
              </a:rPr>
              <a:t>Как ты думаешь, что можно сделать из ракушек?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236274893207388"/>
          <c:y val="0.37173948367420556"/>
          <c:w val="0.83297485109199232"/>
          <c:h val="0.510785952281468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ты думаешь, что можно сделать из ракушек?</c:v>
                </c:pt>
              </c:strCache>
            </c:strRef>
          </c:tx>
          <c:explosion val="25"/>
          <c:dLbls>
            <c:showPercent val="1"/>
          </c:dLbls>
          <c:cat>
            <c:strRef>
              <c:f>Лист1!$A$2:$A$5</c:f>
              <c:strCache>
                <c:ptCount val="4"/>
                <c:pt idx="0">
                  <c:v>сувенир</c:v>
                </c:pt>
                <c:pt idx="1">
                  <c:v>картина</c:v>
                </c:pt>
                <c:pt idx="2">
                  <c:v>не знаю</c:v>
                </c:pt>
                <c:pt idx="3">
                  <c:v>грунт для цветов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B4E99-ADC0-4D79-BC9C-44502F8B28B2}" type="datetimeFigureOut">
              <a:rPr lang="ru-RU" smtClean="0"/>
              <a:pPr/>
              <a:t>19.04.2023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6AEF0-1D37-45F8-BC7A-1B87CD23B9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2362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6AEF0-1D37-45F8-BC7A-1B87CD23B92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3535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6AEF0-1D37-45F8-BC7A-1B87CD23B92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3498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8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8880" cy="53071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502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1331640" y="764704"/>
            <a:ext cx="4465784" cy="216024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5400" b="1" dirty="0" smtClean="0">
                <a:solidFill>
                  <a:srgbClr val="002060"/>
                </a:solidFill>
                <a:latin typeface="Monotype Corsiva"/>
              </a:rPr>
              <a:t>«Из чего состоят </a:t>
            </a:r>
          </a:p>
          <a:p>
            <a:pPr algn="ctr">
              <a:lnSpc>
                <a:spcPct val="100000"/>
              </a:lnSpc>
            </a:pPr>
            <a:r>
              <a:rPr lang="ru-RU" sz="5400" b="1" dirty="0">
                <a:solidFill>
                  <a:srgbClr val="002060"/>
                </a:solidFill>
                <a:latin typeface="Monotype Corsiva"/>
              </a:rPr>
              <a:t>р</a:t>
            </a:r>
            <a:r>
              <a:rPr lang="ru-RU" sz="5400" b="1" dirty="0" smtClean="0">
                <a:solidFill>
                  <a:srgbClr val="002060"/>
                </a:solidFill>
                <a:latin typeface="Monotype Corsiva"/>
              </a:rPr>
              <a:t>акушки»</a:t>
            </a:r>
            <a:endParaRPr dirty="0"/>
          </a:p>
        </p:txBody>
      </p:sp>
      <p:pic>
        <p:nvPicPr>
          <p:cNvPr id="137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861" y="188640"/>
            <a:ext cx="9219600" cy="685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8" name="CustomShape 2"/>
          <p:cNvSpPr/>
          <p:nvPr/>
        </p:nvSpPr>
        <p:spPr>
          <a:xfrm>
            <a:off x="3779912" y="2940158"/>
            <a:ext cx="2520280" cy="488842"/>
          </a:xfrm>
          <a:prstGeom prst="ellipse">
            <a:avLst/>
          </a:prstGeom>
          <a:blipFill>
            <a:blip r:embed="rId3" cstate="print"/>
            <a:tile/>
          </a:blipFill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b="1" i="1" dirty="0" smtClean="0">
                <a:solidFill>
                  <a:srgbClr val="002060"/>
                </a:solidFill>
                <a:latin typeface="Calibri"/>
              </a:rPr>
              <a:t>Автор:</a:t>
            </a:r>
          </a:p>
          <a:p>
            <a:pPr algn="ctr">
              <a:lnSpc>
                <a:spcPct val="100000"/>
              </a:lnSpc>
            </a:pPr>
            <a:r>
              <a:rPr lang="ru-RU" b="1" i="1" dirty="0" err="1" smtClean="0">
                <a:solidFill>
                  <a:srgbClr val="002060"/>
                </a:solidFill>
                <a:latin typeface="Calibri"/>
              </a:rPr>
              <a:t>Ерзылёва</a:t>
            </a:r>
            <a:r>
              <a:rPr lang="ru-RU" b="1" i="1" dirty="0" smtClean="0">
                <a:solidFill>
                  <a:srgbClr val="002060"/>
                </a:solidFill>
                <a:latin typeface="Calibri"/>
              </a:rPr>
              <a:t> Таисия Александровна</a:t>
            </a:r>
          </a:p>
          <a:p>
            <a:pPr algn="ctr">
              <a:lnSpc>
                <a:spcPct val="100000"/>
              </a:lnSpc>
            </a:pPr>
            <a:r>
              <a:rPr lang="ru-RU" b="1" i="1" dirty="0" err="1" smtClean="0">
                <a:solidFill>
                  <a:srgbClr val="002060"/>
                </a:solidFill>
                <a:latin typeface="Calibri"/>
              </a:rPr>
              <a:t>Г.Гаджиево</a:t>
            </a:r>
            <a:r>
              <a:rPr lang="ru-RU" b="1" i="1" dirty="0" smtClean="0">
                <a:solidFill>
                  <a:srgbClr val="002060"/>
                </a:solidFill>
                <a:latin typeface="Calibri"/>
              </a:rPr>
              <a:t>, МБУ «СОШ№276»,1 «Г»</a:t>
            </a:r>
          </a:p>
          <a:p>
            <a:pPr algn="ctr">
              <a:lnSpc>
                <a:spcPct val="100000"/>
              </a:lnSpc>
            </a:pPr>
            <a:endParaRPr lang="ru-RU" b="1" i="1" dirty="0" smtClean="0">
              <a:solidFill>
                <a:srgbClr val="00206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lang="ru-RU" b="1" i="1" dirty="0" smtClean="0">
                <a:solidFill>
                  <a:srgbClr val="002060"/>
                </a:solidFill>
                <a:latin typeface="Calibri"/>
              </a:rPr>
              <a:t> Научный»</a:t>
            </a:r>
            <a:endParaRPr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680"/>
            <a:ext cx="9191284" cy="7577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4956" y="1844824"/>
            <a:ext cx="7029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tx2"/>
                </a:solidFill>
              </a:rPr>
              <a:t>«</a:t>
            </a:r>
            <a:r>
              <a:rPr lang="ru-RU" sz="4800" b="1" i="1" dirty="0" smtClean="0">
                <a:solidFill>
                  <a:schemeClr val="tx2"/>
                </a:solidFill>
                <a:latin typeface="Monotype Corsiva" pitchFamily="66" charset="0"/>
              </a:rPr>
              <a:t>Из чего состоят ракушки»</a:t>
            </a:r>
            <a:endParaRPr lang="ru-RU" sz="4800" b="1" i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9" y="3068960"/>
            <a:ext cx="45365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Автор: </a:t>
            </a:r>
          </a:p>
          <a:p>
            <a:pPr algn="r"/>
            <a:r>
              <a:rPr lang="ru-RU" sz="2400" b="1" dirty="0" err="1" smtClean="0">
                <a:solidFill>
                  <a:schemeClr val="tx2"/>
                </a:solidFill>
                <a:latin typeface="Monotype Corsiva" pitchFamily="66" charset="0"/>
              </a:rPr>
              <a:t>Ерзылёва</a:t>
            </a: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 Таисия Александровна,</a:t>
            </a: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МБОУ «СОШ №276» , 1 «Г»</a:t>
            </a:r>
          </a:p>
          <a:p>
            <a:pPr algn="r"/>
            <a:endParaRPr lang="ru-RU" sz="2400" b="1" dirty="0">
              <a:solidFill>
                <a:schemeClr val="tx2"/>
              </a:solidFill>
              <a:latin typeface="Monotype Corsiva" pitchFamily="66" charset="0"/>
            </a:endParaRP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Научный руководитель:</a:t>
            </a: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Павлова Марина Викторовна,</a:t>
            </a: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учитель начальных классов</a:t>
            </a:r>
          </a:p>
          <a:p>
            <a:pPr algn="r"/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МБОУ «СОШ №276»</a:t>
            </a:r>
            <a:endParaRPr lang="ru-RU" sz="24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016" y="133903"/>
            <a:ext cx="9144000" cy="6858000"/>
          </a:xfrm>
          <a:prstGeom prst="rect">
            <a:avLst/>
          </a:prstGeom>
        </p:spPr>
      </p:pic>
      <p:pic>
        <p:nvPicPr>
          <p:cNvPr id="6" name="Рисунок 5" descr="C:\Users\user\AppData\Local\Temp\Temp1_09-04-2023_12-00-31.zip\IMG-20230408-WA002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52" y="35985"/>
            <a:ext cx="4436436" cy="332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87825" y="3301293"/>
            <a:ext cx="1460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Фото№3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39461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 descr="C:\Users\user\Downloads\IMG-20230408-WA0024_edit_51835993048037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5952"/>
            <a:ext cx="4320480" cy="3137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444208" y="3123765"/>
            <a:ext cx="1460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Фото</a:t>
            </a:r>
            <a:r>
              <a:rPr lang="ru-RU" sz="2800" dirty="0" smtClean="0">
                <a:latin typeface="Monotype Corsiva" pitchFamily="66" charset="0"/>
              </a:rPr>
              <a:t>№4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4869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2" name="Рисунок 11" descr="C:\Users\user\Downloads\IMG-20230408-WA0024_edit_51835993048037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548" y="3485959"/>
            <a:ext cx="4320479" cy="2763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5921474" y="6249820"/>
            <a:ext cx="2106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Фото</a:t>
            </a:r>
            <a:r>
              <a:rPr lang="ru-RU" sz="2800" dirty="0" smtClean="0">
                <a:latin typeface="Monotype Corsiva" pitchFamily="66" charset="0"/>
              </a:rPr>
              <a:t>№5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067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7413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3039" y="620688"/>
            <a:ext cx="5878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Прошло 48 часов от начала эксперимента</a:t>
            </a:r>
          </a:p>
        </p:txBody>
      </p:sp>
      <p:pic>
        <p:nvPicPr>
          <p:cNvPr id="7" name="Рисунок 6" descr="C:\Users\user\AppData\Local\Temp\Temp1_09-04-2023_12-22-41.zip\IMG-20230409-WA000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6342"/>
            <a:ext cx="4842305" cy="305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user\AppData\Local\Temp\Temp1_09-04-2023_12-22-41.zip\IMG-20230409-WA0010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2852936"/>
            <a:ext cx="4211961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903039" y="4216046"/>
            <a:ext cx="1460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Фото№6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6124654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Фото №7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18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7147192"/>
          </a:xfrm>
          <a:prstGeom prst="rect">
            <a:avLst/>
          </a:prstGeom>
        </p:spPr>
      </p:pic>
      <p:pic>
        <p:nvPicPr>
          <p:cNvPr id="7" name="Рисунок 6" descr="C:\Users\user\AppData\Local\Temp\Temp1_09-04-2023_12-22-41.zip\IMG-20230409-WA001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" y="476672"/>
            <a:ext cx="5139274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user\AppData\Local\Temp\Temp1_09-04-2023_12-22-41.zip\IMG-20230409-WA0012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60948"/>
            <a:ext cx="4717774" cy="297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488336" y="4509120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Фото №8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8244" y="5949280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Фото №9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086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1097640" y="2204864"/>
            <a:ext cx="8046360" cy="39776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7413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5736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72684" y="764704"/>
            <a:ext cx="711574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Monotype Corsiva" pitchFamily="66" charset="0"/>
              </a:rPr>
              <a:t>Выводы моих наблюдений:</a:t>
            </a:r>
            <a:r>
              <a:rPr lang="ru-RU" sz="2800" dirty="0">
                <a:latin typeface="Monotype Corsiva" pitchFamily="66" charset="0"/>
              </a:rPr>
              <a:t> </a:t>
            </a:r>
            <a:endParaRPr lang="ru-RU" sz="2800" dirty="0" smtClean="0">
              <a:latin typeface="Monotype Corsiva" pitchFamily="66" charset="0"/>
            </a:endParaRPr>
          </a:p>
          <a:p>
            <a:endParaRPr lang="ru-RU" sz="2800" dirty="0">
              <a:latin typeface="Monotype Corsiva" pitchFamily="66" charset="0"/>
            </a:endParaRPr>
          </a:p>
          <a:p>
            <a:r>
              <a:rPr lang="ru-RU" sz="2800" dirty="0">
                <a:latin typeface="Monotype Corsiva" pitchFamily="66" charset="0"/>
              </a:rPr>
              <a:t>1)  Морская ракушка  - это часть  тела моллюсков.</a:t>
            </a:r>
          </a:p>
          <a:p>
            <a:r>
              <a:rPr lang="ru-RU" sz="2800" dirty="0">
                <a:latin typeface="Monotype Corsiva" pitchFamily="66" charset="0"/>
              </a:rPr>
              <a:t>2)  Песчинка, попадающая под раковину моллюска, превращается,  в прекрасную жемчужину.</a:t>
            </a:r>
          </a:p>
          <a:p>
            <a:r>
              <a:rPr lang="ru-RU" sz="2800" dirty="0">
                <a:latin typeface="Monotype Corsiva" pitchFamily="66" charset="0"/>
              </a:rPr>
              <a:t>3)  Ракушки - это  не только пища  для людей, но </a:t>
            </a:r>
            <a:r>
              <a:rPr lang="ru-RU" sz="2800" dirty="0" smtClean="0">
                <a:latin typeface="Monotype Corsiva" pitchFamily="66" charset="0"/>
              </a:rPr>
              <a:t>ещё</a:t>
            </a:r>
            <a:r>
              <a:rPr lang="ru-RU" sz="2800" dirty="0">
                <a:latin typeface="Monotype Corsiva" pitchFamily="66" charset="0"/>
              </a:rPr>
              <a:t> предметы украшения,  коллекционирование.</a:t>
            </a:r>
          </a:p>
          <a:p>
            <a:r>
              <a:rPr lang="ru-RU" sz="2800" dirty="0">
                <a:latin typeface="Monotype Corsiva" pitchFamily="66" charset="0"/>
              </a:rPr>
              <a:t>4)  Морские существа,  так же как и мы люди, строят себе жилища,  защищаются  от опасностей и также  страдают, если окружающая  среда загрязнена.</a:t>
            </a:r>
          </a:p>
          <a:p>
            <a:r>
              <a:rPr lang="ru-RU" sz="2800" dirty="0">
                <a:latin typeface="Monotype Corsiva" pitchFamily="66" charset="0"/>
              </a:rPr>
              <a:t>5)  Всё, что создано природой, не случайно, а значит  нужно.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558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6632"/>
            <a:ext cx="9144001" cy="67413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989" y="692696"/>
            <a:ext cx="741840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i="1" dirty="0">
                <a:solidFill>
                  <a:schemeClr val="tx2"/>
                </a:solidFill>
                <a:latin typeface="Monotype Corsiva" pitchFamily="66" charset="0"/>
              </a:rPr>
              <a:t>Цель проекта:</a:t>
            </a:r>
            <a:endParaRPr lang="ru-RU" sz="2800" b="1" dirty="0">
              <a:solidFill>
                <a:schemeClr val="tx2"/>
              </a:solidFill>
              <a:latin typeface="Monotype Corsiva" pitchFamily="66" charset="0"/>
            </a:endParaRPr>
          </a:p>
          <a:p>
            <a:pPr algn="just">
              <a:lnSpc>
                <a:spcPct val="100000"/>
              </a:lnSpc>
            </a:pPr>
            <a:r>
              <a:rPr lang="ru-RU" sz="2800" i="1" dirty="0">
                <a:solidFill>
                  <a:schemeClr val="tx2"/>
                </a:solidFill>
                <a:latin typeface="Monotype Corsiva" pitchFamily="66" charset="0"/>
              </a:rPr>
              <a:t>Знакомство детей с разнообразием ракушек,  как частью природного мира. </a:t>
            </a:r>
          </a:p>
          <a:p>
            <a:pPr algn="just">
              <a:lnSpc>
                <a:spcPct val="100000"/>
              </a:lnSpc>
            </a:pP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b="1" i="1" dirty="0">
                <a:solidFill>
                  <a:schemeClr val="tx2"/>
                </a:solidFill>
                <a:latin typeface="Monotype Corsiva" pitchFamily="66" charset="0"/>
              </a:rPr>
              <a:t>Задачи проекта:</a:t>
            </a:r>
            <a:endParaRPr lang="ru-RU" sz="2800" b="1" dirty="0">
              <a:solidFill>
                <a:schemeClr val="tx2"/>
              </a:solidFill>
              <a:latin typeface="Monotype Corsiva" pitchFamily="66" charset="0"/>
            </a:endParaRPr>
          </a:p>
          <a:p>
            <a:pPr algn="just">
              <a:lnSpc>
                <a:spcPct val="100000"/>
              </a:lnSpc>
              <a:buSzPct val="80000"/>
              <a:buFont typeface="Wingdings" charset="2"/>
              <a:buChar char=""/>
            </a:pPr>
            <a:r>
              <a:rPr lang="ru-RU" sz="2800" i="1" dirty="0">
                <a:solidFill>
                  <a:schemeClr val="tx2"/>
                </a:solidFill>
                <a:latin typeface="Monotype Corsiva" pitchFamily="66" charset="0"/>
              </a:rPr>
              <a:t>познакомить детей с разнообразием ракушек, как  частью природного мира, использованием ракушек  в жизни человека;</a:t>
            </a:r>
          </a:p>
          <a:p>
            <a:pPr algn="just">
              <a:lnSpc>
                <a:spcPct val="100000"/>
              </a:lnSpc>
              <a:buSzPct val="80000"/>
              <a:buFont typeface="Wingdings" charset="2"/>
              <a:buChar char=""/>
            </a:pP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изучить информацию о ракушках и способах их вторичного использования;</a:t>
            </a:r>
          </a:p>
          <a:p>
            <a:pPr algn="just">
              <a:buSzPct val="80000"/>
              <a:buFont typeface="Wingdings" charset="2"/>
              <a:buChar char=""/>
            </a:pP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провести опрос своих одноклассников;</a:t>
            </a:r>
          </a:p>
          <a:p>
            <a:pPr algn="just">
              <a:buSzPct val="80000"/>
              <a:buFont typeface="Wingdings" charset="2"/>
              <a:buChar char=""/>
            </a:pP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исследовать ракушки с применением химических реактивов </a:t>
            </a:r>
          </a:p>
          <a:p>
            <a:endParaRPr lang="ru-RU" sz="28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231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8" y="34212"/>
            <a:ext cx="9144000" cy="69043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404664"/>
            <a:ext cx="4493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Monotype Corsiva" pitchFamily="66" charset="0"/>
              </a:rPr>
              <a:t>Кто же такие моллюски</a:t>
            </a:r>
            <a:endParaRPr lang="ru-RU" sz="36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5" y="773996"/>
            <a:ext cx="676875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just"/>
            <a:r>
              <a:rPr lang="ru-RU" sz="3200" dirty="0" smtClean="0">
                <a:solidFill>
                  <a:schemeClr val="tx2"/>
                </a:solidFill>
                <a:latin typeface="Monotype Corsiva" pitchFamily="66" charset="0"/>
              </a:rPr>
              <a:t>Моллюски </a:t>
            </a:r>
            <a:r>
              <a:rPr lang="ru-RU" sz="3200" dirty="0">
                <a:solidFill>
                  <a:schemeClr val="tx2"/>
                </a:solidFill>
                <a:latin typeface="Monotype Corsiva" pitchFamily="66" charset="0"/>
              </a:rPr>
              <a:t>— один из многочисленных и процветающих типов животного царства. По количеству видов (более 130 тысяч!) они уступают лишь членистоногим. У большинства моллюсков мягкое </a:t>
            </a:r>
            <a:r>
              <a:rPr lang="ru-RU" sz="3200" dirty="0" smtClean="0">
                <a:solidFill>
                  <a:schemeClr val="tx2"/>
                </a:solidFill>
                <a:latin typeface="Monotype Corsiva" pitchFamily="66" charset="0"/>
              </a:rPr>
              <a:t>тело, </a:t>
            </a:r>
            <a:r>
              <a:rPr lang="ru-RU" sz="3200" dirty="0">
                <a:solidFill>
                  <a:schemeClr val="tx2"/>
                </a:solidFill>
                <a:latin typeface="Monotype Corsiva" pitchFamily="66" charset="0"/>
              </a:rPr>
              <a:t>но есть и группы с внутренней раковиной, а некоторые и вовсе обходятся без неё.  </a:t>
            </a:r>
          </a:p>
        </p:txBody>
      </p:sp>
    </p:spTree>
    <p:extLst>
      <p:ext uri="{BB962C8B-B14F-4D97-AF65-F5344CB8AC3E}">
        <p14:creationId xmlns="" xmlns:p14="http://schemas.microsoft.com/office/powerpoint/2010/main" val="148605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17496" cy="67413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548680"/>
            <a:ext cx="770485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i="1" dirty="0">
                <a:solidFill>
                  <a:srgbClr val="002060"/>
                </a:solidFill>
                <a:latin typeface="Monotype Corsiva" pitchFamily="66" charset="0"/>
              </a:rPr>
              <a:t>Раковина моллюсков</a:t>
            </a: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 — наружное скелетное образование, покрывающее тело большинства моллюсков и выполняющее защитную и опорную функции.</a:t>
            </a:r>
            <a:endParaRPr lang="ru-RU" sz="2800" dirty="0">
              <a:latin typeface="Monotype Corsiva" pitchFamily="66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Раковины моллюсков использовались как материал для изготовления различных инструментов: рыболовных крючков, резцов, скребков, насадок для мотыги. Сами раковины употреблялись в качестве сосудов, а также музыкальных инструментов (</a:t>
            </a:r>
            <a:r>
              <a:rPr lang="ru-RU" sz="2800" i="1" dirty="0" err="1">
                <a:solidFill>
                  <a:srgbClr val="002060"/>
                </a:solidFill>
                <a:latin typeface="Monotype Corsiva" pitchFamily="66" charset="0"/>
              </a:rPr>
              <a:t>конх</a:t>
            </a: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) и украшений.</a:t>
            </a:r>
            <a:endParaRPr lang="ru-RU" sz="2800" dirty="0">
              <a:latin typeface="Monotype Corsiva" pitchFamily="66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Добываемый из раковин перламутр используется для изготовления различных изделий, например, пуговиц.</a:t>
            </a:r>
            <a:endParaRPr lang="ru-RU" sz="2800" dirty="0">
              <a:latin typeface="Monotype Corsiva" pitchFamily="66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В некоторых местностях раковины служили деньгами— к примеру, раковины каури на островах Океании.</a:t>
            </a:r>
            <a:endParaRPr lang="ru-RU" sz="2800" dirty="0">
              <a:latin typeface="Monotype Corsiva" pitchFamily="66" charset="0"/>
            </a:endParaRPr>
          </a:p>
          <a:p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52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214322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2845" y="404664"/>
            <a:ext cx="5545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Monotype Corsiva" pitchFamily="66" charset="0"/>
              </a:rPr>
              <a:t>Анкета – опрос </a:t>
            </a:r>
            <a:endParaRPr lang="ru-RU" sz="40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4017170382"/>
              </p:ext>
            </p:extLst>
          </p:nvPr>
        </p:nvGraphicFramePr>
        <p:xfrm>
          <a:off x="2483768" y="1112550"/>
          <a:ext cx="6408712" cy="4526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1812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794" y="-99391"/>
            <a:ext cx="9573322" cy="6957392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971475898"/>
              </p:ext>
            </p:extLst>
          </p:nvPr>
        </p:nvGraphicFramePr>
        <p:xfrm>
          <a:off x="2279305" y="764704"/>
          <a:ext cx="685259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94439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4269845033"/>
              </p:ext>
            </p:extLst>
          </p:nvPr>
        </p:nvGraphicFramePr>
        <p:xfrm>
          <a:off x="1979712" y="476672"/>
          <a:ext cx="700844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942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5262" cy="68996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620688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Эксперимент </a:t>
            </a:r>
            <a:r>
              <a:rPr lang="ru-RU" sz="4000" b="1" dirty="0">
                <a:latin typeface="Monotype Corsiva" pitchFamily="66" charset="0"/>
              </a:rPr>
              <a:t>«Влияние воды и уксуса на ракушки»</a:t>
            </a:r>
            <a:endParaRPr lang="ru-RU" sz="4000" dirty="0">
              <a:latin typeface="Monotype Corsiva" pitchFamily="66" charset="0"/>
            </a:endParaRPr>
          </a:p>
          <a:p>
            <a:pPr algn="just"/>
            <a:endParaRPr lang="ru-RU" sz="4000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1844824"/>
            <a:ext cx="396044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- Для </a:t>
            </a: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опыта понадобится </a:t>
            </a:r>
          </a:p>
          <a:p>
            <a:pPr lvl="0" fontAlgn="base"/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- Чашки </a:t>
            </a: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( 2 штуки)</a:t>
            </a:r>
          </a:p>
          <a:p>
            <a:pPr lvl="0" fontAlgn="base"/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- Пресная </a:t>
            </a: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вода</a:t>
            </a:r>
          </a:p>
          <a:p>
            <a:pPr lvl="0" fontAlgn="base"/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- Уксус</a:t>
            </a: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  <a:p>
            <a:pPr lvl="0" fontAlgn="base"/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- Пара </a:t>
            </a:r>
            <a:r>
              <a:rPr lang="ru-RU" sz="2800" dirty="0">
                <a:solidFill>
                  <a:schemeClr val="tx2"/>
                </a:solidFill>
                <a:latin typeface="Monotype Corsiva" pitchFamily="66" charset="0"/>
              </a:rPr>
              <a:t>ракушек, одинакового цвета и размера</a:t>
            </a:r>
          </a:p>
          <a:p>
            <a:pPr lvl="0" fontAlgn="base"/>
            <a:r>
              <a:rPr lang="ru-RU" sz="2800" dirty="0" smtClean="0">
                <a:solidFill>
                  <a:schemeClr val="tx2"/>
                </a:solidFill>
                <a:latin typeface="Monotype Corsiva" pitchFamily="66" charset="0"/>
              </a:rPr>
              <a:t>- Молоток</a:t>
            </a:r>
            <a:endParaRPr lang="ru-RU" sz="2800" dirty="0">
              <a:solidFill>
                <a:schemeClr val="tx2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079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36"/>
            <a:ext cx="9144000" cy="6874618"/>
          </a:xfrm>
          <a:prstGeom prst="rect">
            <a:avLst/>
          </a:prstGeom>
        </p:spPr>
      </p:pic>
      <p:pic>
        <p:nvPicPr>
          <p:cNvPr id="6" name="Рисунок 5" descr="C:\Users\user\AppData\Local\Temp\Temp1_09-04-2023_12-00-31.zip\IMG-20230408-WA0015(1)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3786"/>
            <a:ext cx="4824536" cy="3471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60387" y="3704553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Фото №1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9" name="Рисунок 8" descr="C:\Users\user\AppData\Local\Temp\Temp1_09-04-2023_12-00-31.zip\IMG-20230408-WA0018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07158"/>
            <a:ext cx="3981806" cy="4486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732240" y="6237312"/>
            <a:ext cx="15392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Фото №2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030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272</Words>
  <Application>Microsoft Office PowerPoint</Application>
  <PresentationFormat>Экран (4:3)</PresentationFormat>
  <Paragraphs>62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Office Theme</vt:lpstr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Пользователь Windows</cp:lastModifiedBy>
  <cp:revision>55</cp:revision>
  <cp:lastPrinted>2020-11-15T14:10:18Z</cp:lastPrinted>
  <dcterms:modified xsi:type="dcterms:W3CDTF">2023-04-19T11:52:08Z</dcterms:modified>
</cp:coreProperties>
</file>