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74" r:id="rId3"/>
    <p:sldId id="275" r:id="rId4"/>
    <p:sldId id="257" r:id="rId5"/>
    <p:sldId id="277" r:id="rId6"/>
    <p:sldId id="278" r:id="rId7"/>
    <p:sldId id="281" r:id="rId8"/>
    <p:sldId id="284" r:id="rId9"/>
    <p:sldId id="286" r:id="rId10"/>
    <p:sldId id="288" r:id="rId11"/>
    <p:sldId id="302" r:id="rId12"/>
    <p:sldId id="299" r:id="rId13"/>
    <p:sldId id="300" r:id="rId14"/>
    <p:sldId id="306" r:id="rId15"/>
    <p:sldId id="258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 smtClean="0"/>
            </a:lvl1pPr>
          </a:lstStyle>
          <a:p>
            <a:pPr>
              <a:defRPr/>
            </a:pPr>
            <a:fld id="{E395AD56-2402-4925-91A8-A35F0AFDD583}" type="datetimeFigureOut">
              <a:rPr lang="ru-RU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 smtClean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879DD23B-7BCC-4F7C-8614-43E2E6029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67477-E93A-4D2D-851D-A5F8AC03FAF5}" type="datetimeFigureOut">
              <a:rPr lang="ru-RU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69CDB-9482-4F07-8A2D-223A15E1EA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9401F-5165-4BC9-889B-41B79FF4ED07}" type="datetimeFigureOut">
              <a:rPr lang="ru-RU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7398A-F661-454C-B7CF-F469BCDB0F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6355-304B-44C0-96AA-E26088CDE993}" type="datetimeFigureOut">
              <a:rPr lang="ru-RU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C0E9A-23E2-4FC5-A1A8-D685DA7D4E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A250C-B130-45B8-8C54-6A743AFC0A95}" type="datetimeFigureOut">
              <a:rPr lang="ru-RU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833B0-38ED-4EFF-A07B-BC597B3526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3D37A-77FC-479B-9EB2-6E0618F3B143}" type="datetimeFigureOut">
              <a:rPr lang="ru-RU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CCB83-E6F7-4720-AB42-E9700C050B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01DB2-5C87-402C-B622-26F41E0B37F3}" type="datetimeFigureOut">
              <a:rPr lang="ru-RU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B8DF7-ECD8-47A6-ADCD-AF0D349C9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7804C-3EF7-44D9-A183-D4AEB033C36B}" type="datetimeFigureOut">
              <a:rPr lang="ru-RU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09FA4-EBDC-4DC3-AA07-8B1204A672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B0F57-61EA-4BFA-BF77-4D38C8F2F565}" type="datetimeFigureOut">
              <a:rPr lang="ru-RU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633FC-F556-4CE9-8BF2-83478ED690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11CCB-5DF6-49A0-94F4-4101CEC91DA5}" type="datetimeFigureOut">
              <a:rPr lang="ru-RU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C946C-1465-49BA-BBA1-830777460A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23F8D-ADCD-4604-B2D1-097132351858}" type="datetimeFigureOut">
              <a:rPr lang="ru-RU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A9015-62A8-4F57-BC1B-8A5C25466C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D5C7A6-DA91-4537-B743-0DFB37E2EE63}" type="datetimeFigureOut">
              <a:rPr lang="ru-RU"/>
              <a:pPr>
                <a:defRPr/>
              </a:pPr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673238-0E26-4027-B4DC-2669014EF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899" r:id="rId2"/>
    <p:sldLayoutId id="2147483898" r:id="rId3"/>
    <p:sldLayoutId id="2147483897" r:id="rId4"/>
    <p:sldLayoutId id="2147483896" r:id="rId5"/>
    <p:sldLayoutId id="2147483895" r:id="rId6"/>
    <p:sldLayoutId id="2147483894" r:id="rId7"/>
    <p:sldLayoutId id="2147483901" r:id="rId8"/>
    <p:sldLayoutId id="2147483902" r:id="rId9"/>
    <p:sldLayoutId id="2147483893" r:id="rId10"/>
    <p:sldLayoutId id="214748389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4716463" y="2276475"/>
            <a:ext cx="3330575" cy="2305050"/>
          </a:xfrm>
        </p:spPr>
        <p:txBody>
          <a:bodyPr/>
          <a:lstStyle/>
          <a:p>
            <a:r>
              <a:rPr lang="ru-RU" smtClean="0">
                <a:solidFill>
                  <a:schemeClr val="tx1"/>
                </a:solidFill>
              </a:rPr>
              <a:t>Жизненный цикл клетки. Митоз. Амитоз.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>
          <a:xfrm>
            <a:off x="323850" y="115888"/>
            <a:ext cx="7024688" cy="1143000"/>
          </a:xfrm>
        </p:spPr>
        <p:txBody>
          <a:bodyPr/>
          <a:lstStyle/>
          <a:p>
            <a:r>
              <a:rPr lang="ru-RU" sz="3200" smtClean="0">
                <a:solidFill>
                  <a:schemeClr val="tx1"/>
                </a:solidFill>
                <a:latin typeface="Arial" charset="0"/>
              </a:rPr>
              <a:t>Фазы митоза. Анафаза</a:t>
            </a:r>
            <a:r>
              <a:rPr lang="ru-RU" sz="3200" smtClean="0">
                <a:latin typeface="Arial" charset="0"/>
              </a:rPr>
              <a:t>.</a:t>
            </a:r>
          </a:p>
        </p:txBody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>
          <a:xfrm>
            <a:off x="684213" y="1268413"/>
            <a:ext cx="7632700" cy="35083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1800" smtClean="0">
                <a:latin typeface="Arial" charset="0"/>
              </a:rPr>
              <a:t>   </a:t>
            </a:r>
            <a:r>
              <a:rPr lang="ru-RU" i="1" smtClean="0">
                <a:solidFill>
                  <a:schemeClr val="tx1"/>
                </a:solidFill>
                <a:latin typeface="Arial" charset="0"/>
              </a:rPr>
              <a:t>Процессы, происходящие на стадии АНАФАЗА: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Arial" charset="0"/>
              </a:rPr>
              <a:t>    центромеры делятся, сестринские хроматиды всех хромосом одновременно отделяются друг от друга и расходятся к противоположным полюсам клетки.</a:t>
            </a:r>
          </a:p>
        </p:txBody>
      </p:sp>
      <p:pic>
        <p:nvPicPr>
          <p:cNvPr id="48132" name="Picture 4" descr="7_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414713"/>
            <a:ext cx="8459788" cy="3443287"/>
          </a:xfrm>
          <a:prstGeom prst="rect">
            <a:avLst/>
          </a:prstGeom>
          <a:solidFill>
            <a:schemeClr val="bg2"/>
          </a:solidFill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/>
          </p:nvPr>
        </p:nvSpPr>
        <p:spPr>
          <a:xfrm>
            <a:off x="468313" y="476250"/>
            <a:ext cx="7024687" cy="850900"/>
          </a:xfrm>
        </p:spPr>
        <p:txBody>
          <a:bodyPr/>
          <a:lstStyle/>
          <a:p>
            <a:r>
              <a:rPr lang="ru-RU" sz="3200" smtClean="0">
                <a:solidFill>
                  <a:schemeClr val="tx1"/>
                </a:solidFill>
                <a:latin typeface="Arial" charset="0"/>
              </a:rPr>
              <a:t>Фазы митоза. Телофаза.</a:t>
            </a:r>
          </a:p>
        </p:txBody>
      </p:sp>
      <p:sp>
        <p:nvSpPr>
          <p:cNvPr id="62467" name="Rectangle 3"/>
          <p:cNvSpPr>
            <a:spLocks noGrp="1"/>
          </p:cNvSpPr>
          <p:nvPr>
            <p:ph type="body" idx="1"/>
          </p:nvPr>
        </p:nvSpPr>
        <p:spPr>
          <a:xfrm>
            <a:off x="468313" y="1268413"/>
            <a:ext cx="8229600" cy="266541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i="1" smtClean="0">
                <a:latin typeface="Arial" charset="0"/>
              </a:rPr>
              <a:t>Процессы, происходящие на стадии ТЕЛОФАЗА:</a:t>
            </a:r>
          </a:p>
          <a:p>
            <a:r>
              <a:rPr lang="ru-RU" smtClean="0">
                <a:latin typeface="Arial" charset="0"/>
              </a:rPr>
              <a:t>формируется оболочка новых ядер(завершается кариокинез);</a:t>
            </a:r>
          </a:p>
          <a:p>
            <a:r>
              <a:rPr lang="ru-RU" smtClean="0">
                <a:latin typeface="Arial" charset="0"/>
              </a:rPr>
              <a:t> деспирализуются хромосомы и восстанавливается ядрышко; </a:t>
            </a:r>
          </a:p>
          <a:p>
            <a:r>
              <a:rPr lang="ru-RU" smtClean="0">
                <a:latin typeface="Arial" charset="0"/>
              </a:rPr>
              <a:t>происходит разделение клетки на две дочерние (цитокинез).</a:t>
            </a:r>
            <a:r>
              <a:rPr lang="ru-RU" sz="1800" smtClean="0"/>
              <a:t> </a:t>
            </a:r>
          </a:p>
        </p:txBody>
      </p:sp>
      <p:pic>
        <p:nvPicPr>
          <p:cNvPr id="62468" name="Picture 4" descr="7_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3644900"/>
            <a:ext cx="7380287" cy="31146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939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9396" name="Picture 4" descr="slide-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8207375" cy="6119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Picture 4" descr="slide-26"/>
          <p:cNvPicPr>
            <a:picLocks noChangeAspect="1" noChangeArrowheads="1"/>
          </p:cNvPicPr>
          <p:nvPr/>
        </p:nvPicPr>
        <p:blipFill>
          <a:blip r:embed="rId2"/>
          <a:srcRect l="18550" r="17526" b="-1630"/>
          <a:stretch>
            <a:fillRect/>
          </a:stretch>
        </p:blipFill>
        <p:spPr bwMode="auto">
          <a:xfrm>
            <a:off x="1042988" y="692150"/>
            <a:ext cx="6913562" cy="52562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/>
          </p:nvPr>
        </p:nvSpPr>
        <p:spPr>
          <a:xfrm>
            <a:off x="684213" y="404813"/>
            <a:ext cx="7024687" cy="1143000"/>
          </a:xfrm>
        </p:spPr>
        <p:txBody>
          <a:bodyPr/>
          <a:lstStyle/>
          <a:p>
            <a:r>
              <a:rPr lang="ru-RU" sz="3600" smtClean="0">
                <a:solidFill>
                  <a:schemeClr val="tx1"/>
                </a:solidFill>
                <a:latin typeface="Arial" charset="0"/>
              </a:rPr>
              <a:t>Биологический смысл митоза</a:t>
            </a:r>
          </a:p>
        </p:txBody>
      </p:sp>
      <p:sp>
        <p:nvSpPr>
          <p:cNvPr id="66563" name="Rectangle 3"/>
          <p:cNvSpPr>
            <a:spLocks noGrp="1"/>
          </p:cNvSpPr>
          <p:nvPr>
            <p:ph type="body" sz="half" idx="4294967295"/>
          </p:nvPr>
        </p:nvSpPr>
        <p:spPr bwMode="auto">
          <a:xfrm>
            <a:off x="539750" y="1557338"/>
            <a:ext cx="3887788" cy="4824412"/>
          </a:xfrm>
          <a:prstGeom prst="rect">
            <a:avLst/>
          </a:prstGeo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Arial" charset="0"/>
              </a:rPr>
              <a:t>   Митоз обеспечивает </a:t>
            </a:r>
            <a:r>
              <a:rPr lang="ru-RU" sz="2000" u="sng" smtClean="0">
                <a:solidFill>
                  <a:schemeClr val="tx1"/>
                </a:solidFill>
                <a:latin typeface="Arial" charset="0"/>
              </a:rPr>
              <a:t>равномерное распределение наследственного материала между дочерними клетками</a:t>
            </a:r>
            <a:r>
              <a:rPr lang="ru-RU" sz="2000" smtClean="0">
                <a:solidFill>
                  <a:schemeClr val="tx1"/>
                </a:solidFill>
                <a:latin typeface="Arial" charset="0"/>
              </a:rPr>
              <a:t>.                                                                                                            Митоз имеет универсальный характер - он протекает  одинаково у всех видов, клетки которых имеют ядро.</a:t>
            </a:r>
          </a:p>
          <a:p>
            <a:pPr>
              <a:buFont typeface="Wingdings 2" pitchFamily="18" charset="2"/>
              <a:buNone/>
            </a:pPr>
            <a:r>
              <a:rPr lang="ru-RU" sz="2000" smtClean="0">
                <a:solidFill>
                  <a:schemeClr val="tx1"/>
                </a:solidFill>
                <a:latin typeface="Arial" charset="0"/>
              </a:rPr>
              <a:t>    Увеличение числа клеток в организме – один из механизмов роста.</a:t>
            </a:r>
          </a:p>
        </p:txBody>
      </p:sp>
      <p:pic>
        <p:nvPicPr>
          <p:cNvPr id="66565" name="Picture 5" descr="20_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557338"/>
            <a:ext cx="3959225" cy="4968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znaew.ru/images/200/199/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76250"/>
            <a:ext cx="7993062" cy="589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/>
          </p:cNvSpPr>
          <p:nvPr>
            <p:ph type="title"/>
          </p:nvPr>
        </p:nvSpPr>
        <p:spPr>
          <a:xfrm>
            <a:off x="755650" y="1027113"/>
            <a:ext cx="7312025" cy="4273550"/>
          </a:xfrm>
        </p:spPr>
        <p:txBody>
          <a:bodyPr/>
          <a:lstStyle/>
          <a:p>
            <a:r>
              <a:rPr lang="ru-RU" b="1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ru-RU" sz="3600" b="1" smtClean="0">
                <a:solidFill>
                  <a:schemeClr val="tx1"/>
                </a:solidFill>
                <a:latin typeface="Arial" charset="0"/>
              </a:rPr>
              <a:t>Клеточный цикл</a:t>
            </a:r>
            <a:r>
              <a:rPr lang="ru-RU" sz="3600" smtClean="0">
                <a:solidFill>
                  <a:schemeClr val="tx1"/>
                </a:solidFill>
                <a:latin typeface="Arial" charset="0"/>
              </a:rPr>
              <a:t> – это период существования клетки от момента ее образования путем деления материнской клетки (включая само деление) до собственного деления или смерти.</a:t>
            </a:r>
            <a:r>
              <a:rPr lang="ru-RU" sz="3600" smtClean="0">
                <a:latin typeface="Arial" charset="0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20" name="Picture 4" descr="slide-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33375"/>
            <a:ext cx="8280400" cy="619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s://fs00.infourok.ru/images/doc/225/31560/2/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765175"/>
            <a:ext cx="7345362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1042988" y="1027113"/>
            <a:ext cx="7024687" cy="706437"/>
          </a:xfrm>
        </p:spPr>
        <p:txBody>
          <a:bodyPr/>
          <a:lstStyle/>
          <a:p>
            <a:r>
              <a:rPr lang="ru-RU" sz="3600" smtClean="0">
                <a:solidFill>
                  <a:schemeClr val="tx1"/>
                </a:solidFill>
                <a:latin typeface="Arial" charset="0"/>
              </a:rPr>
              <a:t>Интерфаза</a:t>
            </a:r>
          </a:p>
        </p:txBody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>
          <a:xfrm>
            <a:off x="457200" y="2205038"/>
            <a:ext cx="8229600" cy="2592387"/>
          </a:xfrm>
        </p:spPr>
        <p:txBody>
          <a:bodyPr/>
          <a:lstStyle/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en-US" sz="1800" b="1" smtClean="0">
              <a:latin typeface="Arial" charset="0"/>
            </a:endParaRP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1800" b="1" smtClean="0">
                <a:latin typeface="Arial" charset="0"/>
              </a:rPr>
              <a:t>               </a:t>
            </a:r>
            <a:r>
              <a:rPr lang="ru-RU" sz="1800" b="1" smtClean="0">
                <a:solidFill>
                  <a:schemeClr val="tx1"/>
                </a:solidFill>
                <a:latin typeface="Arial" charset="0"/>
              </a:rPr>
              <a:t>ИНТЕРФАЗА</a:t>
            </a:r>
            <a:r>
              <a:rPr lang="ru-RU" sz="1800" smtClean="0">
                <a:solidFill>
                  <a:schemeClr val="tx1"/>
                </a:solidFill>
                <a:latin typeface="Arial" charset="0"/>
              </a:rPr>
              <a:t>-период подготовки клетки к делению, она включает следующие периоды:                      </a:t>
            </a:r>
            <a:endParaRPr lang="ru-RU" sz="1800" b="1" smtClean="0">
              <a:solidFill>
                <a:schemeClr val="tx1"/>
              </a:solidFill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sz="1800" b="1" smtClean="0">
                <a:solidFill>
                  <a:schemeClr val="tx1"/>
                </a:solidFill>
                <a:latin typeface="Arial" charset="0"/>
              </a:rPr>
              <a:t>Пресинтетический период (</a:t>
            </a:r>
            <a:r>
              <a:rPr lang="en-US" sz="1800" b="1" smtClean="0">
                <a:solidFill>
                  <a:schemeClr val="tx1"/>
                </a:solidFill>
                <a:latin typeface="Arial" charset="0"/>
              </a:rPr>
              <a:t>G1)</a:t>
            </a:r>
            <a:r>
              <a:rPr lang="ru-RU" sz="1800" b="1" smtClean="0">
                <a:solidFill>
                  <a:schemeClr val="tx1"/>
                </a:solidFill>
                <a:latin typeface="Arial" charset="0"/>
              </a:rPr>
              <a:t> -    </a:t>
            </a:r>
            <a:r>
              <a:rPr lang="ru-RU" sz="1800" smtClean="0">
                <a:solidFill>
                  <a:schemeClr val="tx1"/>
                </a:solidFill>
                <a:latin typeface="Arial" charset="0"/>
              </a:rPr>
              <a:t>синтез РНК, формирование рибосом, синтез АТФ, белков, формирование одномембранных органоидов.</a:t>
            </a:r>
            <a:endParaRPr lang="ru-RU" sz="1800" b="1" smtClean="0">
              <a:solidFill>
                <a:schemeClr val="tx1"/>
              </a:solidFill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sz="1800" b="1" smtClean="0">
                <a:solidFill>
                  <a:schemeClr val="tx1"/>
                </a:solidFill>
                <a:latin typeface="Arial" charset="0"/>
              </a:rPr>
              <a:t>Синтетический период</a:t>
            </a:r>
            <a:r>
              <a:rPr lang="ru-RU" sz="180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sz="1800" smtClean="0">
                <a:solidFill>
                  <a:schemeClr val="tx1"/>
                </a:solidFill>
                <a:latin typeface="Arial" charset="0"/>
              </a:rPr>
              <a:t>(S) </a:t>
            </a:r>
            <a:r>
              <a:rPr lang="ru-RU" sz="1800" smtClean="0">
                <a:solidFill>
                  <a:schemeClr val="tx1"/>
                </a:solidFill>
                <a:latin typeface="Arial" charset="0"/>
              </a:rPr>
              <a:t>-   удвоение ДНК (хромосомы состоят из 2-х хроматид), синтез белков.</a:t>
            </a:r>
            <a:endParaRPr lang="ru-RU" sz="1800" b="1" smtClean="0">
              <a:solidFill>
                <a:schemeClr val="tx1"/>
              </a:solidFill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sz="1800" b="1" smtClean="0">
                <a:solidFill>
                  <a:schemeClr val="tx1"/>
                </a:solidFill>
                <a:latin typeface="Arial" charset="0"/>
              </a:rPr>
              <a:t>Постсинтетический период</a:t>
            </a:r>
            <a:r>
              <a:rPr lang="en-US" sz="1800" b="1" smtClean="0">
                <a:solidFill>
                  <a:schemeClr val="tx1"/>
                </a:solidFill>
                <a:latin typeface="Arial" charset="0"/>
              </a:rPr>
              <a:t> (G2) - </a:t>
            </a:r>
            <a:r>
              <a:rPr lang="ru-RU" sz="1800" b="1" smtClean="0">
                <a:solidFill>
                  <a:schemeClr val="tx1"/>
                </a:solidFill>
                <a:latin typeface="Arial" charset="0"/>
              </a:rPr>
              <a:t>  </a:t>
            </a:r>
            <a:r>
              <a:rPr lang="ru-RU" sz="1800" smtClean="0">
                <a:solidFill>
                  <a:schemeClr val="tx1"/>
                </a:solidFill>
                <a:latin typeface="Arial" charset="0"/>
              </a:rPr>
              <a:t>синтез АТФ, удвоение массы</a:t>
            </a:r>
            <a:r>
              <a:rPr lang="ru-RU" sz="1800" b="1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ru-RU" sz="1800" smtClean="0">
                <a:solidFill>
                  <a:schemeClr val="tx1"/>
                </a:solidFill>
                <a:latin typeface="Arial" charset="0"/>
              </a:rPr>
              <a:t>цитоплазмы, увеличение объёма ядра.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7892" name="Picture 4" descr="007"/>
          <p:cNvPicPr>
            <a:picLocks noChangeAspect="1" noChangeArrowheads="1"/>
          </p:cNvPicPr>
          <p:nvPr/>
        </p:nvPicPr>
        <p:blipFill>
          <a:blip r:embed="rId2"/>
          <a:srcRect b="17226"/>
          <a:stretch>
            <a:fillRect/>
          </a:stretch>
        </p:blipFill>
        <p:spPr bwMode="auto">
          <a:xfrm>
            <a:off x="468313" y="333375"/>
            <a:ext cx="8207375" cy="619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>
          <a:xfrm>
            <a:off x="539750" y="0"/>
            <a:ext cx="7024688" cy="1117600"/>
          </a:xfrm>
        </p:spPr>
        <p:txBody>
          <a:bodyPr/>
          <a:lstStyle/>
          <a:p>
            <a:r>
              <a:rPr lang="ru-RU" sz="3200" smtClean="0">
                <a:solidFill>
                  <a:schemeClr val="tx1"/>
                </a:solidFill>
                <a:latin typeface="Arial" charset="0"/>
              </a:rPr>
              <a:t>Фазы митоза.Профаза</a:t>
            </a:r>
          </a:p>
        </p:txBody>
      </p:sp>
      <p:pic>
        <p:nvPicPr>
          <p:cNvPr id="40963" name="Picture 3" descr="7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6625" y="3141663"/>
            <a:ext cx="8207375" cy="3443287"/>
          </a:xfrm>
          <a:prstGeom prst="rect">
            <a:avLst/>
          </a:prstGeom>
          <a:noFill/>
        </p:spPr>
      </p:pic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611188" y="1268413"/>
            <a:ext cx="777557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i="1"/>
              <a:t>Процессы, происходящие на стадии ПРОФАЗЫ</a:t>
            </a:r>
            <a:r>
              <a:rPr lang="ru-RU" sz="2400"/>
              <a:t>:</a:t>
            </a:r>
          </a:p>
          <a:p>
            <a:pPr>
              <a:buFontTx/>
              <a:buChar char="•"/>
            </a:pPr>
            <a:r>
              <a:rPr lang="ru-RU" sz="2400"/>
              <a:t>спирализация хромосом (укорачиваются),</a:t>
            </a:r>
          </a:p>
          <a:p>
            <a:pPr>
              <a:buFontTx/>
              <a:buChar char="•"/>
            </a:pPr>
            <a:r>
              <a:rPr lang="ru-RU" sz="2400"/>
              <a:t> ядерная оболочка и ядрышко распадаются</a:t>
            </a:r>
          </a:p>
          <a:p>
            <a:pPr>
              <a:buFontTx/>
              <a:buChar char="•"/>
            </a:pPr>
            <a:r>
              <a:rPr lang="ru-RU" sz="2400"/>
              <a:t> центриоли расходятся к полюсам и формируется веретено деления.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/>
          </p:cNvSpPr>
          <p:nvPr>
            <p:ph type="body" idx="1"/>
          </p:nvPr>
        </p:nvSpPr>
        <p:spPr>
          <a:xfrm>
            <a:off x="395288" y="1196975"/>
            <a:ext cx="8064500" cy="46355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Arial" charset="0"/>
              </a:rPr>
              <a:t>    </a:t>
            </a:r>
            <a:r>
              <a:rPr lang="ru-RU" i="1" smtClean="0">
                <a:solidFill>
                  <a:schemeClr val="tx1"/>
                </a:solidFill>
                <a:latin typeface="Arial" charset="0"/>
              </a:rPr>
              <a:t>Процессы, происходящие на стадии МЕТАФАЗА: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Arial" charset="0"/>
              </a:rPr>
              <a:t>    хромосомы выстраиваются в плоскости  экватора клетки, состоят из двух сестринских хроматид,                            соединённых центромерой (перетяжкой).</a:t>
            </a:r>
          </a:p>
          <a:p>
            <a:pPr>
              <a:buFont typeface="Wingdings 2" pitchFamily="18" charset="2"/>
              <a:buNone/>
            </a:pPr>
            <a:r>
              <a:rPr lang="ru-RU" sz="1800" smtClean="0">
                <a:latin typeface="Arial" charset="0"/>
              </a:rPr>
              <a:t> </a:t>
            </a:r>
            <a:endParaRPr lang="ru-RU" smtClean="0"/>
          </a:p>
        </p:txBody>
      </p:sp>
      <p:pic>
        <p:nvPicPr>
          <p:cNvPr id="44036" name="Picture 4" descr="7_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141663"/>
            <a:ext cx="7334250" cy="2790825"/>
          </a:xfrm>
          <a:prstGeom prst="rect">
            <a:avLst/>
          </a:prstGeom>
          <a:noFill/>
        </p:spPr>
      </p:pic>
      <p:sp>
        <p:nvSpPr>
          <p:cNvPr id="44037" name="Rectangle 5"/>
          <p:cNvSpPr>
            <a:spLocks/>
          </p:cNvSpPr>
          <p:nvPr/>
        </p:nvSpPr>
        <p:spPr bwMode="auto">
          <a:xfrm>
            <a:off x="468313" y="2603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/>
              <a:t>Фазы митоза. Метафаза</a:t>
            </a:r>
            <a:r>
              <a:rPr lang="ru-RU" sz="400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>
                <a:latin typeface="Arial" charset="0"/>
              </a:rPr>
              <a:t>Строение хромосом на стадии метафазы</a:t>
            </a:r>
          </a:p>
        </p:txBody>
      </p:sp>
      <p:pic>
        <p:nvPicPr>
          <p:cNvPr id="46083" name="Рисунок 4" descr="http://files.school-collection.edu.ru/dlrstore/ede7d114-b7dd-66d0-bdea-850e08e71cd0/33112.jpg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30313" y="2513013"/>
            <a:ext cx="6464300" cy="3043237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162</TotalTime>
  <Words>208</Words>
  <Application>Microsoft Office PowerPoint</Application>
  <PresentationFormat>Экран (4:3)</PresentationFormat>
  <Paragraphs>29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Century Gothic</vt:lpstr>
      <vt:lpstr>Arial</vt:lpstr>
      <vt:lpstr>Wingdings 2</vt:lpstr>
      <vt:lpstr>Calibri</vt:lpstr>
      <vt:lpstr>Остин</vt:lpstr>
      <vt:lpstr>Остин</vt:lpstr>
      <vt:lpstr>Остин</vt:lpstr>
      <vt:lpstr>Остин</vt:lpstr>
      <vt:lpstr>Жизненный цикл клетки. Митоз. Амитоз.</vt:lpstr>
      <vt:lpstr> Клеточный цикл – это период существования клетки от момента ее образования путем деления материнской клетки (включая само деление) до собственного деления или смерти. </vt:lpstr>
      <vt:lpstr>Слайд 3</vt:lpstr>
      <vt:lpstr>Слайд 4</vt:lpstr>
      <vt:lpstr>Интерфаза</vt:lpstr>
      <vt:lpstr>Слайд 6</vt:lpstr>
      <vt:lpstr>Фазы митоза.Профаза</vt:lpstr>
      <vt:lpstr>Слайд 8</vt:lpstr>
      <vt:lpstr>Строение хромосом на стадии метафазы</vt:lpstr>
      <vt:lpstr>Фазы митоза. Анафаза.</vt:lpstr>
      <vt:lpstr>Фазы митоза. Телофаза.</vt:lpstr>
      <vt:lpstr>Слайд 12</vt:lpstr>
      <vt:lpstr>Слайд 13</vt:lpstr>
      <vt:lpstr>Биологический смысл митоза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Ильнур</cp:lastModifiedBy>
  <cp:revision>12</cp:revision>
  <dcterms:created xsi:type="dcterms:W3CDTF">2017-01-24T06:03:35Z</dcterms:created>
  <dcterms:modified xsi:type="dcterms:W3CDTF">2020-01-27T21:22:18Z</dcterms:modified>
</cp:coreProperties>
</file>