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4" r:id="rId7"/>
    <p:sldId id="262" r:id="rId8"/>
    <p:sldId id="26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mage-from-rawpixel-id-2351306-jpe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330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RaNV4maXx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285728"/>
            <a:ext cx="2303876" cy="3071834"/>
          </a:xfrm>
          <a:prstGeom prst="rect">
            <a:avLst/>
          </a:prstGeom>
        </p:spPr>
      </p:pic>
      <p:pic>
        <p:nvPicPr>
          <p:cNvPr id="5" name="Рисунок 4" descr="image-from-rawpixel-id-3111788-jpe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928670"/>
            <a:ext cx="2859446" cy="1908476"/>
          </a:xfrm>
          <a:prstGeom prst="rect">
            <a:avLst/>
          </a:prstGeom>
        </p:spPr>
      </p:pic>
      <p:pic>
        <p:nvPicPr>
          <p:cNvPr id="6" name="Рисунок 5" descr="image-from-rawpixel-id-3111803-jpe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6" y="3214686"/>
            <a:ext cx="3929793" cy="2622856"/>
          </a:xfrm>
          <a:prstGeom prst="rect">
            <a:avLst/>
          </a:prstGeom>
        </p:spPr>
      </p:pic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9322" y="3571876"/>
            <a:ext cx="3071827" cy="3071827"/>
          </a:xfrm>
          <a:prstGeom prst="rect">
            <a:avLst/>
          </a:prstGeom>
        </p:spPr>
      </p:pic>
      <p:pic>
        <p:nvPicPr>
          <p:cNvPr id="8" name="Рисунок 7" descr="image-from-rawpixel-id-869636-jpe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28926" y="1857364"/>
            <a:ext cx="4143372" cy="248602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928926" y="1857364"/>
            <a:ext cx="4143404" cy="2428892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intere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006" y="-1"/>
            <a:ext cx="4714076" cy="8384137"/>
          </a:xfrm>
          <a:prstGeom prst="rect">
            <a:avLst/>
          </a:prstGeom>
        </p:spPr>
      </p:pic>
      <p:pic>
        <p:nvPicPr>
          <p:cNvPr id="6" name="Содержимое 3" descr="1947 Dior bar Suit Jacket Shawl Collar _ 1957 Dior - Ets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-1"/>
            <a:ext cx="3428992" cy="513485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643042" y="285728"/>
            <a:ext cx="5500726" cy="121444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1571612"/>
            <a:ext cx="3786214" cy="52863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 chez les </a:t>
            </a:r>
            <a:r>
              <a:rPr lang="en-US" dirty="0" err="1"/>
              <a:t>jeunes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3829048" cy="5257800"/>
          </a:xfrm>
          <a:ln w="57150">
            <a:solidFill>
              <a:srgbClr val="C00000"/>
            </a:solidFill>
          </a:ln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L’attention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La mode</a:t>
            </a: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Un v</a:t>
            </a:r>
            <a:r>
              <a:rPr lang="fr-FR" dirty="0">
                <a:latin typeface="Arial Black" pitchFamily="34" charset="0"/>
              </a:rPr>
              <a:t>ê</a:t>
            </a:r>
            <a:r>
              <a:rPr lang="en-US" dirty="0" err="1">
                <a:latin typeface="Arial Black" pitchFamily="34" charset="0"/>
              </a:rPr>
              <a:t>tement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S’habiller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Une</a:t>
            </a:r>
            <a:r>
              <a:rPr lang="en-US" dirty="0">
                <a:latin typeface="Arial Black" pitchFamily="34" charset="0"/>
              </a:rPr>
              <a:t> </a:t>
            </a:r>
            <a:r>
              <a:rPr lang="en-US" dirty="0" err="1">
                <a:latin typeface="Arial Black" pitchFamily="34" charset="0"/>
              </a:rPr>
              <a:t>marque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Un </a:t>
            </a:r>
            <a:r>
              <a:rPr lang="en-US" dirty="0" err="1">
                <a:latin typeface="Arial Black" pitchFamily="34" charset="0"/>
              </a:rPr>
              <a:t>esclave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L’importance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S’interesser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La </a:t>
            </a:r>
            <a:r>
              <a:rPr lang="en-US" dirty="0" err="1">
                <a:latin typeface="Arial Black" pitchFamily="34" charset="0"/>
              </a:rPr>
              <a:t>qualit</a:t>
            </a:r>
            <a:r>
              <a:rPr lang="fr-FR" dirty="0">
                <a:latin typeface="Arial Black" pitchFamily="34" charset="0"/>
              </a:rPr>
              <a:t>é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La r</a:t>
            </a:r>
            <a:r>
              <a:rPr lang="fr-FR" dirty="0">
                <a:latin typeface="Arial Black" pitchFamily="34" charset="0"/>
              </a:rPr>
              <a:t>é</a:t>
            </a:r>
            <a:r>
              <a:rPr lang="en-US" dirty="0" err="1">
                <a:latin typeface="Arial Black" pitchFamily="34" charset="0"/>
              </a:rPr>
              <a:t>putation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Une</a:t>
            </a:r>
            <a:r>
              <a:rPr lang="en-US" dirty="0">
                <a:latin typeface="Arial Black" pitchFamily="34" charset="0"/>
              </a:rPr>
              <a:t> </a:t>
            </a:r>
            <a:r>
              <a:rPr lang="en-US" dirty="0" err="1">
                <a:latin typeface="Arial Black" pitchFamily="34" charset="0"/>
              </a:rPr>
              <a:t>fa</a:t>
            </a:r>
            <a:r>
              <a:rPr lang="fr-FR" dirty="0">
                <a:latin typeface="Arial Black" pitchFamily="34" charset="0"/>
              </a:rPr>
              <a:t>ç</a:t>
            </a:r>
            <a:r>
              <a:rPr lang="en-US" dirty="0">
                <a:latin typeface="Arial Black" pitchFamily="34" charset="0"/>
              </a:rPr>
              <a:t>on</a:t>
            </a: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L’identit</a:t>
            </a:r>
            <a:r>
              <a:rPr lang="fr-FR" dirty="0">
                <a:latin typeface="Arial Black" pitchFamily="34" charset="0"/>
              </a:rPr>
              <a:t>é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Personnellement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Des lunettes</a:t>
            </a: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Un sac</a:t>
            </a: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L’ad</a:t>
            </a:r>
            <a:r>
              <a:rPr lang="fr-FR" dirty="0">
                <a:latin typeface="Arial Black" pitchFamily="34" charset="0"/>
              </a:rPr>
              <a:t>é</a:t>
            </a:r>
            <a:r>
              <a:rPr lang="en-US" dirty="0" err="1">
                <a:latin typeface="Arial Black" pitchFamily="34" charset="0"/>
              </a:rPr>
              <a:t>quation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intere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006" y="-1"/>
            <a:ext cx="4714076" cy="8384137"/>
          </a:xfrm>
          <a:prstGeom prst="rect">
            <a:avLst/>
          </a:prstGeom>
        </p:spPr>
      </p:pic>
      <p:pic>
        <p:nvPicPr>
          <p:cNvPr id="6" name="Содержимое 3" descr="1947 Dior bar Suit Jacket Shawl Collar _ 1957 Dior - Ets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-1"/>
            <a:ext cx="3428992" cy="513485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643042" y="285728"/>
            <a:ext cx="5500726" cy="121444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1571612"/>
            <a:ext cx="3786214" cy="52863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 chez les </a:t>
            </a:r>
            <a:r>
              <a:rPr lang="en-US" dirty="0" err="1"/>
              <a:t>jeunes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3829048" cy="5257800"/>
          </a:xfrm>
          <a:ln w="57150">
            <a:solidFill>
              <a:srgbClr val="C00000"/>
            </a:solidFill>
          </a:ln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L’impression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La </a:t>
            </a:r>
            <a:r>
              <a:rPr lang="en-US" dirty="0" err="1">
                <a:latin typeface="Arial Black" pitchFamily="34" charset="0"/>
              </a:rPr>
              <a:t>personalit</a:t>
            </a:r>
            <a:r>
              <a:rPr lang="fr-FR" dirty="0">
                <a:latin typeface="Arial Black" pitchFamily="34" charset="0"/>
              </a:rPr>
              <a:t>é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Le style</a:t>
            </a: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S’habiller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Propre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Porter</a:t>
            </a: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Une</a:t>
            </a:r>
            <a:r>
              <a:rPr lang="en-US" dirty="0">
                <a:latin typeface="Arial Black" pitchFamily="34" charset="0"/>
              </a:rPr>
              <a:t> robe</a:t>
            </a: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Aimer-d</a:t>
            </a:r>
            <a:r>
              <a:rPr lang="fr-FR" dirty="0">
                <a:latin typeface="Arial Black" pitchFamily="34" charset="0"/>
              </a:rPr>
              <a:t>é</a:t>
            </a:r>
            <a:r>
              <a:rPr lang="en-US" dirty="0">
                <a:latin typeface="Arial Black" pitchFamily="34" charset="0"/>
              </a:rPr>
              <a:t>tester</a:t>
            </a: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Une</a:t>
            </a:r>
            <a:r>
              <a:rPr lang="en-US" dirty="0">
                <a:latin typeface="Arial Black" pitchFamily="34" charset="0"/>
              </a:rPr>
              <a:t> pens</a:t>
            </a:r>
            <a:r>
              <a:rPr lang="fr-FR" dirty="0">
                <a:latin typeface="Arial Black" pitchFamily="34" charset="0"/>
              </a:rPr>
              <a:t>é</a:t>
            </a:r>
            <a:r>
              <a:rPr lang="en-US" dirty="0">
                <a:latin typeface="Arial Black" pitchFamily="34" charset="0"/>
              </a:rPr>
              <a:t>e</a:t>
            </a:r>
          </a:p>
          <a:p>
            <a:pPr algn="ctr">
              <a:buNone/>
            </a:pPr>
            <a:r>
              <a:rPr lang="en-US" dirty="0" err="1">
                <a:latin typeface="Arial Black" pitchFamily="34" charset="0"/>
              </a:rPr>
              <a:t>L’apparence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Cr</a:t>
            </a:r>
            <a:r>
              <a:rPr lang="fr-FR" dirty="0">
                <a:latin typeface="Arial Black" pitchFamily="34" charset="0"/>
              </a:rPr>
              <a:t>é</a:t>
            </a:r>
            <a:r>
              <a:rPr lang="en-US" dirty="0" err="1">
                <a:latin typeface="Arial Black" pitchFamily="34" charset="0"/>
              </a:rPr>
              <a:t>er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D</a:t>
            </a:r>
            <a:r>
              <a:rPr lang="fr-FR" dirty="0">
                <a:latin typeface="Arial Black" pitchFamily="34" charset="0"/>
              </a:rPr>
              <a:t>é</a:t>
            </a:r>
            <a:r>
              <a:rPr lang="en-US" dirty="0" err="1">
                <a:latin typeface="Arial Black" pitchFamily="34" charset="0"/>
              </a:rPr>
              <a:t>velopper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Personnel</a:t>
            </a:r>
          </a:p>
          <a:p>
            <a:pPr algn="ctr">
              <a:buNone/>
            </a:pPr>
            <a:r>
              <a:rPr lang="en-US" dirty="0">
                <a:latin typeface="Arial Black" pitchFamily="34" charset="0"/>
              </a:rPr>
              <a:t>Un jean bleu </a:t>
            </a:r>
            <a:r>
              <a:rPr lang="en-US" dirty="0" err="1">
                <a:latin typeface="Arial Black" pitchFamily="34" charset="0"/>
              </a:rPr>
              <a:t>fonc</a:t>
            </a:r>
            <a:r>
              <a:rPr lang="fr-FR" dirty="0">
                <a:latin typeface="Arial Black" pitchFamily="34" charset="0"/>
              </a:rPr>
              <a:t>é</a:t>
            </a:r>
            <a:endParaRPr lang="en-US" dirty="0">
              <a:latin typeface="Arial Black" pitchFamily="34" charset="0"/>
            </a:endParaRPr>
          </a:p>
          <a:p>
            <a:pPr algn="ctr">
              <a:buNone/>
            </a:pPr>
            <a:endParaRPr lang="ru-RU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05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-from-rawpixel-id-2351306-jpe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347" y="0"/>
            <a:ext cx="457330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1571611"/>
            <a:ext cx="3817436" cy="4554551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pPr algn="l"/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757610" cy="4525963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>
                <a:latin typeface="Arial Black" pitchFamily="34" charset="0"/>
              </a:rPr>
              <a:t>Bizarre</a:t>
            </a:r>
          </a:p>
          <a:p>
            <a:pPr>
              <a:buNone/>
            </a:pPr>
            <a:r>
              <a:rPr lang="en-US" dirty="0">
                <a:latin typeface="Arial Black" pitchFamily="34" charset="0"/>
              </a:rPr>
              <a:t>Une </a:t>
            </a:r>
            <a:r>
              <a:rPr lang="en-US" dirty="0" err="1">
                <a:latin typeface="Arial Black" pitchFamily="34" charset="0"/>
              </a:rPr>
              <a:t>posibilit</a:t>
            </a:r>
            <a:r>
              <a:rPr lang="fr-FR" dirty="0">
                <a:latin typeface="Arial Black" pitchFamily="34" charset="0"/>
              </a:rPr>
              <a:t>é</a:t>
            </a:r>
            <a:endParaRPr lang="en-US" dirty="0">
              <a:latin typeface="Arial Black" pitchFamily="34" charset="0"/>
            </a:endParaRPr>
          </a:p>
          <a:p>
            <a:pPr>
              <a:buNone/>
            </a:pPr>
            <a:r>
              <a:rPr lang="en-US" dirty="0">
                <a:latin typeface="Arial Black" pitchFamily="34" charset="0"/>
              </a:rPr>
              <a:t>Une </a:t>
            </a:r>
            <a:r>
              <a:rPr lang="en-US" dirty="0" err="1">
                <a:latin typeface="Arial Black" pitchFamily="34" charset="0"/>
              </a:rPr>
              <a:t>garde</a:t>
            </a:r>
            <a:r>
              <a:rPr lang="en-US" dirty="0">
                <a:latin typeface="Arial Black" pitchFamily="34" charset="0"/>
              </a:rPr>
              <a:t>-robe</a:t>
            </a:r>
          </a:p>
          <a:p>
            <a:pPr>
              <a:buNone/>
            </a:pPr>
            <a:r>
              <a:rPr lang="en-US" dirty="0">
                <a:latin typeface="Arial Black" pitchFamily="34" charset="0"/>
              </a:rPr>
              <a:t>D</a:t>
            </a:r>
            <a:r>
              <a:rPr lang="fr-FR" dirty="0">
                <a:latin typeface="Arial Black" pitchFamily="34" charset="0"/>
              </a:rPr>
              <a:t>é</a:t>
            </a:r>
            <a:r>
              <a:rPr lang="en-US" dirty="0" err="1">
                <a:latin typeface="Arial Black" pitchFamily="34" charset="0"/>
              </a:rPr>
              <a:t>penser</a:t>
            </a:r>
            <a:endParaRPr lang="en-US" dirty="0">
              <a:latin typeface="Arial Black" pitchFamily="34" charset="0"/>
            </a:endParaRPr>
          </a:p>
          <a:p>
            <a:pPr>
              <a:buNone/>
            </a:pPr>
            <a:r>
              <a:rPr lang="en-US" dirty="0">
                <a:latin typeface="Arial Black" pitchFamily="34" charset="0"/>
              </a:rPr>
              <a:t>De temps </a:t>
            </a:r>
            <a:r>
              <a:rPr lang="en-US" dirty="0" err="1">
                <a:latin typeface="Arial Black" pitchFamily="34" charset="0"/>
              </a:rPr>
              <a:t>en</a:t>
            </a:r>
            <a:r>
              <a:rPr lang="en-US" dirty="0">
                <a:latin typeface="Arial Black" pitchFamily="34" charset="0"/>
              </a:rPr>
              <a:t> temps</a:t>
            </a:r>
          </a:p>
          <a:p>
            <a:pPr>
              <a:buNone/>
            </a:pPr>
            <a:r>
              <a:rPr lang="en-US" dirty="0">
                <a:latin typeface="Arial Black" pitchFamily="34" charset="0"/>
              </a:rPr>
              <a:t>Une r</a:t>
            </a:r>
            <a:r>
              <a:rPr lang="fr-FR" dirty="0">
                <a:latin typeface="Arial Black" pitchFamily="34" charset="0"/>
              </a:rPr>
              <a:t>é</a:t>
            </a:r>
            <a:r>
              <a:rPr lang="en-US" dirty="0" err="1">
                <a:latin typeface="Arial Black" pitchFamily="34" charset="0"/>
              </a:rPr>
              <a:t>ponse</a:t>
            </a:r>
            <a:endParaRPr lang="en-US" dirty="0">
              <a:latin typeface="Arial Black" pitchFamily="34" charset="0"/>
            </a:endParaRPr>
          </a:p>
          <a:p>
            <a:pPr>
              <a:buNone/>
            </a:pPr>
            <a:r>
              <a:rPr lang="en-US" dirty="0">
                <a:latin typeface="Arial Black" pitchFamily="34" charset="0"/>
              </a:rPr>
              <a:t>La v</a:t>
            </a:r>
            <a:r>
              <a:rPr lang="fr-FR" dirty="0">
                <a:latin typeface="Arial Black" pitchFamily="34" charset="0"/>
              </a:rPr>
              <a:t>é</a:t>
            </a:r>
            <a:r>
              <a:rPr lang="en-US" dirty="0" err="1">
                <a:latin typeface="Arial Black" pitchFamily="34" charset="0"/>
              </a:rPr>
              <a:t>rit</a:t>
            </a:r>
            <a:r>
              <a:rPr lang="fr-FR" dirty="0">
                <a:latin typeface="Arial Black" pitchFamily="34" charset="0"/>
              </a:rPr>
              <a:t>é</a:t>
            </a:r>
          </a:p>
          <a:p>
            <a:pPr>
              <a:buNone/>
            </a:pPr>
            <a:r>
              <a:rPr lang="fr-FR" dirty="0">
                <a:latin typeface="Arial Black" pitchFamily="34" charset="0"/>
              </a:rPr>
              <a:t>L’armoire </a:t>
            </a:r>
            <a:endParaRPr lang="en-US" dirty="0">
              <a:latin typeface="Arial Black" pitchFamily="34" charset="0"/>
            </a:endParaRPr>
          </a:p>
          <a:p>
            <a:pPr>
              <a:buNone/>
            </a:pPr>
            <a:endParaRPr lang="en-US" dirty="0">
              <a:latin typeface="Arial Black" pitchFamily="34" charset="0"/>
            </a:endParaRPr>
          </a:p>
        </p:txBody>
      </p:sp>
      <p:pic>
        <p:nvPicPr>
          <p:cNvPr id="8" name="Рисунок 7" descr="image-from-rawpixel-id-2035859-origina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46032" y="0"/>
            <a:ext cx="489796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F48C88B-4961-4303-925E-3EC113069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-30138"/>
            <a:ext cx="3863662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D5AF799-1816-4BA7-ADFC-FDDA7DFDF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860640"/>
            <a:ext cx="4516085" cy="599736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8013FE2A-14FB-4D95-A890-25D0F4F0AD57}"/>
              </a:ext>
            </a:extLst>
          </p:cNvPr>
          <p:cNvSpPr/>
          <p:nvPr/>
        </p:nvSpPr>
        <p:spPr>
          <a:xfrm>
            <a:off x="323528" y="1556792"/>
            <a:ext cx="4896544" cy="410445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D57610E-6320-41B8-9B26-DDB1CEFFF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>
                <a:latin typeface="Bahnschrift" panose="020B0502040204020203" pitchFamily="34" charset="0"/>
              </a:rPr>
              <a:t>Pour </a:t>
            </a:r>
            <a:r>
              <a:rPr lang="en-US" dirty="0" err="1">
                <a:latin typeface="Bahnschrift" panose="020B0502040204020203" pitchFamily="34" charset="0"/>
              </a:rPr>
              <a:t>exprimer</a:t>
            </a:r>
            <a:r>
              <a:rPr lang="en-US" dirty="0">
                <a:latin typeface="Bahnschrift" panose="020B0502040204020203" pitchFamily="34" charset="0"/>
              </a:rPr>
              <a:t> la cause et la cons</a:t>
            </a:r>
            <a:r>
              <a:rPr lang="fr-FR" dirty="0">
                <a:latin typeface="Bahnschrift" panose="020B0502040204020203" pitchFamily="34" charset="0"/>
              </a:rPr>
              <a:t>équence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FBEDDDB-B3B0-48D2-981E-95D44E041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>
                <a:latin typeface="Bahnschrift" panose="020B0502040204020203" pitchFamily="34" charset="0"/>
              </a:rPr>
              <a:t>Parce</a:t>
            </a:r>
            <a:r>
              <a:rPr lang="en-US" dirty="0">
                <a:latin typeface="Bahnschrift" panose="020B0502040204020203" pitchFamily="34" charset="0"/>
              </a:rPr>
              <a:t> que ; car</a:t>
            </a:r>
          </a:p>
          <a:p>
            <a:pPr marL="0" indent="0">
              <a:buNone/>
            </a:pPr>
            <a:r>
              <a:rPr lang="en-US" dirty="0" err="1">
                <a:latin typeface="Bahnschrift" panose="020B0502040204020203" pitchFamily="34" charset="0"/>
              </a:rPr>
              <a:t>Puisque</a:t>
            </a:r>
            <a:endParaRPr lang="en-US" dirty="0">
              <a:latin typeface="Bahnschrift" panose="020B0502040204020203" pitchFamily="34" charset="0"/>
            </a:endParaRPr>
          </a:p>
          <a:p>
            <a:pPr marL="0" indent="0">
              <a:buNone/>
            </a:pPr>
            <a:r>
              <a:rPr lang="en-US" dirty="0">
                <a:latin typeface="Bahnschrift" panose="020B0502040204020203" pitchFamily="34" charset="0"/>
              </a:rPr>
              <a:t>Comme</a:t>
            </a:r>
          </a:p>
          <a:p>
            <a:pPr marL="0" indent="0">
              <a:buNone/>
            </a:pPr>
            <a:r>
              <a:rPr lang="en-US" dirty="0" err="1">
                <a:latin typeface="Bahnschrift" panose="020B0502040204020203" pitchFamily="34" charset="0"/>
              </a:rPr>
              <a:t>C’est</a:t>
            </a:r>
            <a:r>
              <a:rPr lang="en-US" dirty="0">
                <a:latin typeface="Bahnschrift" panose="020B0502040204020203" pitchFamily="34" charset="0"/>
              </a:rPr>
              <a:t> </a:t>
            </a:r>
            <a:r>
              <a:rPr lang="en-US" dirty="0" err="1">
                <a:latin typeface="Bahnschrift" panose="020B0502040204020203" pitchFamily="34" charset="0"/>
              </a:rPr>
              <a:t>pourquoi</a:t>
            </a:r>
            <a:endParaRPr lang="en-US" dirty="0">
              <a:latin typeface="Bahnschrift" panose="020B0502040204020203" pitchFamily="34" charset="0"/>
            </a:endParaRPr>
          </a:p>
          <a:p>
            <a:pPr marL="0" indent="0">
              <a:buNone/>
            </a:pPr>
            <a:r>
              <a:rPr lang="en-US" dirty="0" err="1">
                <a:latin typeface="Bahnschrift" panose="020B0502040204020203" pitchFamily="34" charset="0"/>
              </a:rPr>
              <a:t>C’est</a:t>
            </a:r>
            <a:r>
              <a:rPr lang="en-US" dirty="0">
                <a:latin typeface="Bahnschrift" panose="020B0502040204020203" pitchFamily="34" charset="0"/>
              </a:rPr>
              <a:t> pour </a:t>
            </a:r>
            <a:r>
              <a:rPr lang="fr-FR" altLang="ru-RU" dirty="0">
                <a:latin typeface="Arial Unicode MS"/>
              </a:rPr>
              <a:t>Ç</a:t>
            </a:r>
            <a:r>
              <a:rPr lang="en-US" dirty="0">
                <a:latin typeface="Bahnschrift" panose="020B0502040204020203" pitchFamily="34" charset="0"/>
              </a:rPr>
              <a:t>a que</a:t>
            </a:r>
          </a:p>
          <a:p>
            <a:pPr marL="0" indent="0">
              <a:buNone/>
            </a:pPr>
            <a:r>
              <a:rPr lang="en-US" dirty="0">
                <a:latin typeface="Bahnschrift" panose="020B0502040204020203" pitchFamily="34" charset="0"/>
              </a:rPr>
              <a:t>Ce </a:t>
            </a:r>
            <a:r>
              <a:rPr lang="en-US" dirty="0" err="1">
                <a:latin typeface="Bahnschrift" panose="020B0502040204020203" pitchFamily="34" charset="0"/>
              </a:rPr>
              <a:t>n’est</a:t>
            </a:r>
            <a:r>
              <a:rPr lang="en-US" dirty="0">
                <a:latin typeface="Bahnschrift" panose="020B0502040204020203" pitchFamily="34" charset="0"/>
              </a:rPr>
              <a:t> pas </a:t>
            </a:r>
            <a:r>
              <a:rPr lang="en-US" dirty="0" err="1">
                <a:latin typeface="Bahnschrift" panose="020B0502040204020203" pitchFamily="34" charset="0"/>
              </a:rPr>
              <a:t>parce</a:t>
            </a:r>
            <a:r>
              <a:rPr lang="en-US" dirty="0">
                <a:latin typeface="Bahnschrift" panose="020B0502040204020203" pitchFamily="34" charset="0"/>
              </a:rPr>
              <a:t> que</a:t>
            </a:r>
          </a:p>
        </p:txBody>
      </p:sp>
      <p:sp>
        <p:nvSpPr>
          <p:cNvPr id="9" name="Rectangle 1">
            <a:extLst>
              <a:ext uri="{FF2B5EF4-FFF2-40B4-BE49-F238E27FC236}">
                <a16:creationId xmlns="" xmlns:a16="http://schemas.microsoft.com/office/drawing/2014/main" id="{E0991266-B8E2-48BA-9A78-389488329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3184"/>
            <a:ext cx="21031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ru-RU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="" xmlns:a16="http://schemas.microsoft.com/office/drawing/2014/main" id="{5AABD112-C1DF-4661-8BDA-7CF172D7D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65584"/>
            <a:ext cx="21031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="" xmlns:a16="http://schemas.microsoft.com/office/drawing/2014/main" id="{D5674ACE-7FCA-4F4F-8B5C-4215D2607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17984"/>
            <a:ext cx="21031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ru-RU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539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F48C88B-4961-4303-925E-3EC113069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-30138"/>
            <a:ext cx="3863662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D5AF799-1816-4BA7-ADFC-FDDA7DFDF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860640"/>
            <a:ext cx="4516085" cy="599736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8013FE2A-14FB-4D95-A890-25D0F4F0AD57}"/>
              </a:ext>
            </a:extLst>
          </p:cNvPr>
          <p:cNvSpPr/>
          <p:nvPr/>
        </p:nvSpPr>
        <p:spPr>
          <a:xfrm>
            <a:off x="323528" y="113184"/>
            <a:ext cx="4896544" cy="671467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D57610E-6320-41B8-9B26-DDB1CEFFF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FBEDDDB-B3B0-48D2-981E-95D44E041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242" y="496416"/>
            <a:ext cx="7866886" cy="636158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Плакать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Хотеть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Требовать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Застегивать-расстегивать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Мечтать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Чувствовать себя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Одеваться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Добавлять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Думать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Решить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Объяснить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Писать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Спрашивать </a:t>
            </a:r>
          </a:p>
          <a:p>
            <a:pPr marL="0" indent="0">
              <a:buNone/>
            </a:pPr>
            <a:r>
              <a:rPr lang="ru-RU" dirty="0" smtClean="0">
                <a:latin typeface="Bahnschrift" panose="020B0502040204020203" pitchFamily="34" charset="0"/>
              </a:rPr>
              <a:t>Искать</a:t>
            </a:r>
          </a:p>
          <a:p>
            <a:pPr marL="0" indent="0">
              <a:buNone/>
            </a:pPr>
            <a:r>
              <a:rPr lang="ru-RU" smtClean="0">
                <a:latin typeface="Bahnschrift" panose="020B0502040204020203" pitchFamily="34" charset="0"/>
              </a:rPr>
              <a:t>Находить </a:t>
            </a:r>
            <a:endParaRPr lang="ru-RU" dirty="0" smtClean="0">
              <a:latin typeface="Bahnschrift" panose="020B0502040204020203" pitchFamily="34" charset="0"/>
            </a:endParaRPr>
          </a:p>
          <a:p>
            <a:pPr marL="0" indent="0">
              <a:buNone/>
            </a:pPr>
            <a:endParaRPr lang="en-US" dirty="0">
              <a:latin typeface="Bahnschrift" panose="020B0502040204020203" pitchFamily="34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="" xmlns:a16="http://schemas.microsoft.com/office/drawing/2014/main" id="{E0991266-B8E2-48BA-9A78-389488329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3184"/>
            <a:ext cx="21031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ru-RU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="" xmlns:a16="http://schemas.microsoft.com/office/drawing/2014/main" id="{5AABD112-C1DF-4661-8BDA-7CF172D7D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65584"/>
            <a:ext cx="21031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="" xmlns:a16="http://schemas.microsoft.com/office/drawing/2014/main" id="{D5674ACE-7FCA-4F4F-8B5C-4215D2607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17984"/>
            <a:ext cx="21031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ru-RU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094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713"/>
            <a:ext cx="3863662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519" y="0"/>
            <a:ext cx="3855988" cy="6858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619672" y="404664"/>
            <a:ext cx="5904656" cy="86409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Bahnschrift" panose="020B0502040204020203" pitchFamily="34" charset="0"/>
              </a:rPr>
              <a:t>La tenue (</a:t>
            </a:r>
            <a:r>
              <a:rPr lang="en-US" dirty="0" err="1" smtClean="0">
                <a:latin typeface="Bahnschrift" panose="020B0502040204020203" pitchFamily="34" charset="0"/>
              </a:rPr>
              <a:t>l’uniforme</a:t>
            </a:r>
            <a:r>
              <a:rPr lang="en-US" dirty="0" smtClean="0">
                <a:latin typeface="Bahnschrift" panose="020B0502040204020203" pitchFamily="34" charset="0"/>
              </a:rPr>
              <a:t>)</a:t>
            </a:r>
            <a:endParaRPr lang="ru-RU" dirty="0">
              <a:latin typeface="Bahnschrift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03" y="1734908"/>
            <a:ext cx="6984776" cy="5013073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264105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654" y="0"/>
            <a:ext cx="3855988" cy="6858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08" y="-16737"/>
            <a:ext cx="3863662" cy="685800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827584" y="1196752"/>
            <a:ext cx="3168352" cy="4929411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69228" y="1196751"/>
            <a:ext cx="3168352" cy="4929411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-1538536" y="-53455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Bahnschrift" panose="020B0502040204020203" pitchFamily="34" charset="0"/>
              </a:rPr>
              <a:t>La tenue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525031" y="1252347"/>
            <a:ext cx="4040188" cy="639762"/>
          </a:xfrm>
        </p:spPr>
        <p:txBody>
          <a:bodyPr/>
          <a:lstStyle/>
          <a:p>
            <a:pPr algn="ctr"/>
            <a:r>
              <a:rPr lang="en-US" u="sng" dirty="0" smtClean="0">
                <a:latin typeface="Bahnschrift" panose="020B0502040204020203" pitchFamily="34" charset="0"/>
              </a:rPr>
              <a:t>Au </a:t>
            </a:r>
            <a:r>
              <a:rPr lang="en-US" u="sng" dirty="0" err="1" smtClean="0">
                <a:latin typeface="Bahnschrift" panose="020B0502040204020203" pitchFamily="34" charset="0"/>
              </a:rPr>
              <a:t>coll</a:t>
            </a:r>
            <a:r>
              <a:rPr lang="fr-FR" altLang="ru-RU" u="sng" dirty="0" smtClean="0">
                <a:solidFill>
                  <a:srgbClr val="202124"/>
                </a:solidFill>
                <a:latin typeface="Bahnschrift" panose="020B0502040204020203" pitchFamily="34" charset="0"/>
              </a:rPr>
              <a:t>è</a:t>
            </a:r>
            <a:r>
              <a:rPr lang="en-US" u="sng" dirty="0" err="1" smtClean="0">
                <a:latin typeface="Bahnschrift" panose="020B0502040204020203" pitchFamily="34" charset="0"/>
              </a:rPr>
              <a:t>ge</a:t>
            </a:r>
            <a:endParaRPr lang="ru-RU" u="sng" dirty="0">
              <a:latin typeface="Bahnschrift" panose="020B0502040204020203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1000100" y="1928802"/>
            <a:ext cx="2928958" cy="419736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Можно одеваться, как хочешь, но не выходить за рамки</a:t>
            </a:r>
          </a:p>
          <a:p>
            <a:pPr>
              <a:buNone/>
            </a:pPr>
            <a:r>
              <a:rPr lang="ru-RU" dirty="0" smtClean="0"/>
              <a:t>Это слишком вызывающе</a:t>
            </a:r>
          </a:p>
          <a:p>
            <a:pPr>
              <a:buNone/>
            </a:pPr>
            <a:r>
              <a:rPr lang="ru-RU" dirty="0" smtClean="0"/>
              <a:t>Это хорошо, что штаны с низкой посадкой, туфли на высоком каблуке и мини-юбки нельзя надевать в коллеж</a:t>
            </a:r>
          </a:p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832517" y="1143206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en-US" u="sng" dirty="0" smtClean="0">
                <a:latin typeface="Bahnschrift" panose="020B0502040204020203" pitchFamily="34" charset="0"/>
              </a:rPr>
              <a:t>Au </a:t>
            </a:r>
            <a:r>
              <a:rPr lang="en-US" u="sng" dirty="0" err="1" smtClean="0">
                <a:latin typeface="Bahnschrift" panose="020B0502040204020203" pitchFamily="34" charset="0"/>
              </a:rPr>
              <a:t>lyc</a:t>
            </a:r>
            <a:r>
              <a:rPr lang="fr-FR" u="sng" dirty="0" smtClean="0">
                <a:latin typeface="Bahnschrift" panose="020B0502040204020203" pitchFamily="34" charset="0"/>
              </a:rPr>
              <a:t>é</a:t>
            </a:r>
            <a:r>
              <a:rPr lang="en-US" u="sng" dirty="0" smtClean="0">
                <a:latin typeface="Bahnschrift" panose="020B0502040204020203" pitchFamily="34" charset="0"/>
              </a:rPr>
              <a:t>e</a:t>
            </a:r>
            <a:endParaRPr lang="ru-RU" u="sng" dirty="0">
              <a:latin typeface="Bahnschrift" panose="020B0502040204020203" pitchFamily="34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5286380" y="1785926"/>
            <a:ext cx="3286148" cy="434023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Руководство старшей школы диктует учащимся правила стиля одежды.</a:t>
            </a:r>
          </a:p>
          <a:p>
            <a:pPr marL="0" indent="0" algn="ctr">
              <a:buNone/>
            </a:pPr>
            <a:r>
              <a:rPr lang="ru-RU" dirty="0" smtClean="0"/>
              <a:t>200 учащихся пришли на учебу в шортах и мини-юбках</a:t>
            </a:r>
          </a:p>
          <a:p>
            <a:pPr marL="0" indent="0" algn="ctr">
              <a:buNone/>
            </a:pPr>
            <a:r>
              <a:rPr lang="ru-RU" dirty="0" smtClean="0"/>
              <a:t>Выпускница старшей школы была вызвана к директору.</a:t>
            </a:r>
          </a:p>
          <a:p>
            <a:pPr marL="0" indent="0" algn="ctr">
              <a:buNone/>
            </a:pPr>
            <a:r>
              <a:rPr lang="ru-RU" dirty="0" smtClean="0"/>
              <a:t>Никаких мини-юбок и шорт в школе! Это кредо нового директора </a:t>
            </a:r>
          </a:p>
          <a:p>
            <a:pPr marL="0" indent="0" algn="ctr">
              <a:buNone/>
            </a:pPr>
            <a:r>
              <a:rPr lang="ru-RU" dirty="0" smtClean="0"/>
              <a:t>Надо бы вернуть школьную форму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0" y="184672"/>
            <a:ext cx="22442" cy="87856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281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27" y="811697"/>
            <a:ext cx="9144000" cy="6102967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2843808" y="-79920"/>
            <a:ext cx="3384376" cy="1485800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638793" y="1220475"/>
            <a:ext cx="1739652" cy="1668454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749040" y="1224132"/>
            <a:ext cx="1954433" cy="1766478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810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Bahnschrift" panose="020B0502040204020203" pitchFamily="34" charset="0"/>
              </a:rPr>
              <a:t>Et </a:t>
            </a:r>
            <a:r>
              <a:rPr lang="en-US" dirty="0" err="1" smtClean="0">
                <a:latin typeface="Bahnschrift" panose="020B0502040204020203" pitchFamily="34" charset="0"/>
              </a:rPr>
              <a:t>vous</a:t>
            </a:r>
            <a:r>
              <a:rPr lang="ru-RU" dirty="0" smtClean="0">
                <a:latin typeface="Bahnschrift" panose="020B0502040204020203" pitchFamily="34" charset="0"/>
              </a:rPr>
              <a:t>?</a:t>
            </a:r>
            <a:br>
              <a:rPr lang="ru-RU" dirty="0" smtClean="0">
                <a:latin typeface="Bahnschrift" panose="020B0502040204020203" pitchFamily="34" charset="0"/>
              </a:rPr>
            </a:br>
            <a:r>
              <a:rPr lang="en-US" dirty="0" err="1" smtClean="0">
                <a:latin typeface="Bahnschrift" panose="020B0502040204020203" pitchFamily="34" charset="0"/>
              </a:rPr>
              <a:t>Vous</a:t>
            </a:r>
            <a:r>
              <a:rPr lang="en-US" dirty="0" smtClean="0">
                <a:latin typeface="Bahnschrift" panose="020B0502040204020203" pitchFamily="34" charset="0"/>
              </a:rPr>
              <a:t> </a:t>
            </a:r>
            <a:r>
              <a:rPr lang="en-US" dirty="0" err="1" smtClean="0">
                <a:latin typeface="Bahnschrift" panose="020B0502040204020203" pitchFamily="34" charset="0"/>
              </a:rPr>
              <a:t>etes</a:t>
            </a:r>
            <a:r>
              <a:rPr lang="en-US" dirty="0" smtClean="0">
                <a:latin typeface="Bahnschrift" panose="020B0502040204020203" pitchFamily="34" charset="0"/>
              </a:rPr>
              <a:t> 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Bahnschrift" panose="020B0502040204020203" pitchFamily="34" charset="0"/>
              </a:rPr>
              <a:t>«</a:t>
            </a:r>
            <a:r>
              <a:rPr lang="en-US" dirty="0" smtClean="0">
                <a:latin typeface="Bahnschrift" panose="020B0502040204020203" pitchFamily="34" charset="0"/>
              </a:rPr>
              <a:t>Pour</a:t>
            </a:r>
            <a:r>
              <a:rPr lang="ru-RU" dirty="0" smtClean="0">
                <a:latin typeface="Bahnschrift" panose="020B0502040204020203" pitchFamily="34" charset="0"/>
              </a:rPr>
              <a:t>»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Bahnschrift" panose="020B0502040204020203" pitchFamily="34" charset="0"/>
              </a:rPr>
              <a:t>«</a:t>
            </a:r>
            <a:r>
              <a:rPr lang="en-US" dirty="0" err="1" smtClean="0">
                <a:latin typeface="Bahnschrift" panose="020B0502040204020203" pitchFamily="34" charset="0"/>
              </a:rPr>
              <a:t>Contre</a:t>
            </a:r>
            <a:r>
              <a:rPr lang="ru-RU" dirty="0" smtClean="0">
                <a:latin typeface="Bahnschrift" panose="020B0502040204020203" pitchFamily="34" charset="0"/>
              </a:rPr>
              <a:t>»</a:t>
            </a:r>
            <a:endParaRPr lang="ru-RU" dirty="0">
              <a:latin typeface="Bahnschrift" panose="020B0502040204020203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860032" y="1405880"/>
            <a:ext cx="792088" cy="51095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779912" y="1420180"/>
            <a:ext cx="762372" cy="496652"/>
          </a:xfrm>
          <a:prstGeom prst="straightConnector1">
            <a:avLst/>
          </a:prstGeom>
          <a:ln w="381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0309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245</Words>
  <Application>Microsoft Office PowerPoint</Application>
  <PresentationFormat>Экран (4:3)</PresentationFormat>
  <Paragraphs>84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Mode chez les jeunes</vt:lpstr>
      <vt:lpstr>Mode chez les jeunes</vt:lpstr>
      <vt:lpstr>Слайд 4</vt:lpstr>
      <vt:lpstr>Pour exprimer la cause et la conséquence</vt:lpstr>
      <vt:lpstr>Слайд 6</vt:lpstr>
      <vt:lpstr>La tenue (l’uniforme)</vt:lpstr>
      <vt:lpstr>La tenue</vt:lpstr>
      <vt:lpstr>Et vous? Vous etes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23</cp:revision>
  <dcterms:created xsi:type="dcterms:W3CDTF">2023-01-29T16:55:32Z</dcterms:created>
  <dcterms:modified xsi:type="dcterms:W3CDTF">2023-10-01T15:00:22Z</dcterms:modified>
</cp:coreProperties>
</file>