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Playfair Display"/>
      <p:regular r:id="rId15"/>
      <p:bold r:id="rId16"/>
      <p:italic r:id="rId17"/>
      <p:boldItalic r:id="rId18"/>
    </p:embeddedFont>
    <p:embeddedFont>
      <p:font typeface="Montserrat"/>
      <p:regular r:id="rId19"/>
      <p:bold r:id="rId20"/>
      <p:italic r:id="rId21"/>
      <p:boldItalic r:id="rId22"/>
    </p:embeddedFont>
    <p:embeddedFont>
      <p:font typeface="Oswald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.fntdata"/><Relationship Id="rId11" Type="http://schemas.openxmlformats.org/officeDocument/2006/relationships/slide" Target="slides/slide6.xml"/><Relationship Id="rId22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21" Type="http://schemas.openxmlformats.org/officeDocument/2006/relationships/font" Target="fonts/Montserrat-italic.fntdata"/><Relationship Id="rId13" Type="http://schemas.openxmlformats.org/officeDocument/2006/relationships/slide" Target="slides/slide8.xml"/><Relationship Id="rId24" Type="http://schemas.openxmlformats.org/officeDocument/2006/relationships/font" Target="fonts/Oswald-bold.fntdata"/><Relationship Id="rId12" Type="http://schemas.openxmlformats.org/officeDocument/2006/relationships/slide" Target="slides/slide7.xml"/><Relationship Id="rId23" Type="http://schemas.openxmlformats.org/officeDocument/2006/relationships/font" Target="fonts/Oswald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PlayfairDisplay-regular.fntdata"/><Relationship Id="rId14" Type="http://schemas.openxmlformats.org/officeDocument/2006/relationships/slide" Target="slides/slide9.xml"/><Relationship Id="rId17" Type="http://schemas.openxmlformats.org/officeDocument/2006/relationships/font" Target="fonts/PlayfairDisplay-italic.fntdata"/><Relationship Id="rId16" Type="http://schemas.openxmlformats.org/officeDocument/2006/relationships/font" Target="fonts/PlayfairDisplay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ontserrat-regular.fntdata"/><Relationship Id="rId6" Type="http://schemas.openxmlformats.org/officeDocument/2006/relationships/slide" Target="slides/slide1.xml"/><Relationship Id="rId18" Type="http://schemas.openxmlformats.org/officeDocument/2006/relationships/font" Target="fonts/PlayfairDisplay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c6f90357f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c6f90357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c6f90357f_0_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c6f90357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c6f90357f_0_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c6f90357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c6f90357f_0_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c6f90357f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c6f90357f_0_1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c6f90357f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c6f90357f_0_2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c6f90357f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c6f90357f_0_3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c6f90357f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c6f90357f_0_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c6f90357f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c6f90357f_0_4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c6f90357f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4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Масса и размер атомов и молекул.</a:t>
            </a:r>
            <a:endParaRPr/>
          </a:p>
        </p:txBody>
      </p:sp>
      <p:sp>
        <p:nvSpPr>
          <p:cNvPr id="59" name="Google Shape;59;p13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8 класс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0" y="0"/>
            <a:ext cx="9177000" cy="26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700"/>
              <a:t>Молекулярно-кинетическая теория основывается на положении, что все вещества состоят из мельчайших неделимых частиц — молекул. Важнейшим вопросом при этом является вопрос о размерах и массе одной молекулы.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8250" y="1390650"/>
            <a:ext cx="6667500" cy="3752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2033"/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ct val="54098"/>
              <a:buFont typeface="Arial"/>
              <a:buNone/>
            </a:pPr>
            <a:r>
              <a:rPr lang="ru" sz="2033"/>
              <a:t>Доказательства существования молекул</a:t>
            </a:r>
            <a:endParaRPr sz="2033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76744"/>
              <a:buFont typeface="Arial"/>
              <a:buNone/>
            </a:pPr>
            <a:r>
              <a:rPr b="0" lang="ru" sz="1433"/>
              <a:t>Идея о том, что все тела состоят из мельчайших неделимых частиц, высказывалась еще в античности. В эпоху Возрождения эта точка зрения стала находить все больше подтверждений. При этом появилась разница между понятиями «атом» — неделимая мельчайшая частица элемента, — и «молекула» — мельчайшая частица вещества, сохраняющая свойства всего вещества, которая состоит из одного или нескольких атомов.</a:t>
            </a:r>
            <a:endParaRPr b="0" sz="1433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idx="1" type="subTitle"/>
          </p:nvPr>
        </p:nvSpPr>
        <p:spPr>
          <a:xfrm>
            <a:off x="473700" y="863299"/>
            <a:ext cx="3837000" cy="340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323749"/>
                </a:solidFill>
              </a:rPr>
              <a:t>Первыми косвенными доказательствами существования молекул являются распространение запахов веществ и явление постепенного смешивания жидкостей.</a:t>
            </a:r>
            <a:endParaRPr sz="2800"/>
          </a:p>
        </p:txBody>
      </p:sp>
      <p:sp>
        <p:nvSpPr>
          <p:cNvPr id="76" name="Google Shape;76;p16"/>
          <p:cNvSpPr txBox="1"/>
          <p:nvPr>
            <p:ph idx="2" type="body"/>
          </p:nvPr>
        </p:nvSpPr>
        <p:spPr>
          <a:xfrm>
            <a:off x="4759000" y="319200"/>
            <a:ext cx="4185900" cy="449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1300"/>
              <a:t>Более серьезным доказательством молекул является закон постоянных отношений Д. Дальтона, согласно которому отношение масс веществ, участвующих в химических реакциях, всегда имеет постоянные целые пропорции. Это возможно лишь только если допустить, что молекулы всех веществ состоят из определенного целого числа атомов.</a:t>
            </a:r>
            <a:endParaRPr sz="13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1300"/>
              <a:t>Наконец, еще одним доказательством не бесконечности делимости веществ является конечное растекание масла по поверхности воды. Если бы вещество делилось неограниченно, капля масла бы всегда растекалась на всю возможную поверхность. А реально такому растеканию есть предел.</a:t>
            </a:r>
            <a:endParaRPr sz="13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10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ct val="60736"/>
              <a:buFont typeface="Arial"/>
              <a:buNone/>
            </a:pPr>
            <a:r>
              <a:rPr b="1" lang="ru" sz="1811">
                <a:latin typeface="Playfair Display"/>
                <a:ea typeface="Playfair Display"/>
                <a:cs typeface="Playfair Display"/>
                <a:sym typeface="Playfair Display"/>
              </a:rPr>
              <a:t>Размеры молекул</a:t>
            </a:r>
            <a:endParaRPr b="1" sz="1811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97775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500"/>
              <a:t>И</a:t>
            </a:r>
            <a:r>
              <a:rPr lang="ru" sz="1500"/>
              <a:t>з последнего опыта можно оценить средний размер молекулы масла. Исходя из того, что масло перестает растекаться тогда, когда его слой имеет толщину в одну молекулу, и зная объем капли, по площади растекания можно оценить толщину слоя, а значит, и размер молекулы.</a:t>
            </a:r>
            <a:endParaRPr sz="1500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500"/>
              <a:t>Расчеты дают величины порядка</a:t>
            </a:r>
            <a:r>
              <a:rPr lang="ru" sz="1516">
                <a:solidFill>
                  <a:srgbClr val="323749"/>
                </a:solidFill>
              </a:rPr>
              <a:t> </a:t>
            </a:r>
            <a:endParaRPr sz="1516">
              <a:solidFill>
                <a:srgbClr val="323749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000">
              <a:highlight>
                <a:schemeClr val="dk1"/>
              </a:highlight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67506" y="342525"/>
            <a:ext cx="3064794" cy="1993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1500" y="2336175"/>
            <a:ext cx="4330799" cy="288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2725" y="3400925"/>
            <a:ext cx="1346950" cy="30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966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966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55932"/>
              <a:buFont typeface="Arial"/>
              <a:buNone/>
            </a:pPr>
            <a:r>
              <a:rPr b="0" lang="ru" sz="1966"/>
              <a:t>Более точно размер молекул был определен в опыте Ж. Перрена, использующем параметры броуновского движения в 1908 г. Одновременно в этом опыте была определено значение важной физической константы — постоянной Авогадро, то есть количества молекул, содержащихся в одном моле вещества.</a:t>
            </a:r>
            <a:endParaRPr b="0" sz="1966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t/>
            </a:r>
            <a:endParaRPr b="0" sz="110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0025" y="2604350"/>
            <a:ext cx="3580950" cy="253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0" y="0"/>
            <a:ext cx="7635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1900"/>
              <a:t>Наконец, с изобретением электронного микроскопа стало возможным оценить размеры молекул разных веществ непосредственно. Электронный микроскоп обладает увеличением до  </a:t>
            </a:r>
            <a:r>
              <a:rPr lang="ru" sz="2100"/>
              <a:t>10⁸</a:t>
            </a:r>
            <a:r>
              <a:rPr lang="ru" sz="1900"/>
              <a:t>раз, поэтому он может различить молекулы и даже отдельные атомы. Например, размер молекулы воды оказался равен примерно 3х 10 ⁻ ¹⁰, и она имеет структуру равнобедренного треугольника с углом в вершине (атоме кислорода) 105⁰.</a:t>
            </a:r>
            <a:endParaRPr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97" name="Google Shape;9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2000" y="2807375"/>
            <a:ext cx="3605226" cy="229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177800" rtl="0" algn="l">
              <a:lnSpc>
                <a:spcPct val="1375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>
                <a:solidFill>
                  <a:srgbClr val="333333"/>
                </a:solidFill>
                <a:highlight>
                  <a:srgbClr val="FFFFFF"/>
                </a:highlight>
              </a:rPr>
              <a:t>Электронный микроскоп – это микроскоп, который использует электронные лучи в качестве основного источника освещения</a:t>
            </a:r>
            <a:endParaRPr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177800" rtl="0" algn="l">
              <a:lnSpc>
                <a:spcPct val="1375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>
                <a:solidFill>
                  <a:srgbClr val="333333"/>
                </a:solidFill>
                <a:highlight>
                  <a:srgbClr val="FFFFFF"/>
                </a:highlight>
              </a:rPr>
              <a:t>ЭМ использует те же принципы оптического микроскопа, но вместо фотонов или частиц света он концентрирует на объекте электроны, заряженные частицы, расположенные снаружи атомов</a:t>
            </a:r>
            <a:endParaRPr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b="1" sz="1800"/>
          </a:p>
        </p:txBody>
      </p:sp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Электронный микроскоп.</a:t>
            </a:r>
            <a:endParaRPr/>
          </a:p>
        </p:txBody>
      </p:sp>
      <p:pic>
        <p:nvPicPr>
          <p:cNvPr id="104" name="Google Shape;10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69700" y="843675"/>
            <a:ext cx="4527601" cy="33912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Что мы узнали?</a:t>
            </a:r>
            <a:endParaRPr/>
          </a:p>
        </p:txBody>
      </p:sp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200"/>
              <a:t>Размеры молекул начинаются от долей нанометров. Наименьшие размеры у простых молекул, наибольшие — у биополимеров. Впервые достаточно точные цифры были получены в опыте Ж. Перрена в 1908 г. Одновременно было определено значение постоянной Авогадро. По этим же данным стало возможным оценить и массы молекул.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10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1AFD1"/>
      </a:accent4>
      <a:accent5>
        <a:srgbClr val="0F9D58"/>
      </a:accent5>
      <a:accent6>
        <a:srgbClr val="9C27B0"/>
      </a:accent6>
      <a:hlink>
        <a:srgbClr val="0F9D58"/>
      </a:hlink>
      <a:folHlink>
        <a:srgbClr val="0F9D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