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B65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C9648-40D3-4571-BEAB-136390E11DC4}" type="datetimeFigureOut">
              <a:rPr lang="ru-RU" smtClean="0"/>
              <a:t>01.06.2023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5EB45B7-E030-4906-B9C1-06F084CFF32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1676401"/>
            <a:ext cx="9980612" cy="1731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Тема: «Самостоятельные и служебные части речи».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530" y="4777105"/>
            <a:ext cx="8915400" cy="160210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Презентация к уроку в 5 а классе</a:t>
            </a:r>
          </a:p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Составила учитель русского языка и литературы</a:t>
            </a:r>
          </a:p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 МБОУ «СОШ № 53» г.Грозного</a:t>
            </a:r>
          </a:p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  <a:sym typeface="+mn-ea"/>
              </a:rPr>
              <a:t>Ибрагимова Петимат Рамзановна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2" nodeType="clickEffect">
                                  <p:stCondLst>
                                    <p:cond delay="25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18" y="624110"/>
            <a:ext cx="9925193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</a:rPr>
              <a:t>?</a:t>
            </a:r>
            <a:br>
              <a:rPr lang="ru-RU" sz="8000" b="1" dirty="0">
                <a:solidFill>
                  <a:srgbClr val="C00000"/>
                </a:solidFill>
              </a:rPr>
            </a:br>
            <a:r>
              <a:rPr lang="ru-RU" sz="7300" b="1" dirty="0">
                <a:solidFill>
                  <a:srgbClr val="0070C0"/>
                </a:solidFill>
              </a:rPr>
              <a:t>Чем служебные части речи отличаются от самостоятельных ?</a:t>
            </a:r>
            <a:br>
              <a:rPr lang="ru-RU" sz="7300" b="1" dirty="0">
                <a:solidFill>
                  <a:srgbClr val="0070C0"/>
                </a:solidFill>
              </a:rPr>
            </a:br>
            <a:endParaRPr lang="ru-RU" sz="73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565" y="624110"/>
            <a:ext cx="9939048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solidFill>
                  <a:srgbClr val="00B050"/>
                </a:solidFill>
              </a:rPr>
              <a:t>Самостоятельная часть речи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1" y="2133600"/>
            <a:ext cx="11720946" cy="3777622"/>
          </a:xfrm>
        </p:spPr>
        <p:txBody>
          <a:bodyPr>
            <a:normAutofit/>
          </a:bodyPr>
          <a:lstStyle/>
          <a:p>
            <a:pPr lvl="0"/>
            <a:r>
              <a:rPr lang="ru-RU" sz="4800" b="1" dirty="0">
                <a:solidFill>
                  <a:srgbClr val="002060"/>
                </a:solidFill>
              </a:rPr>
              <a:t>отвечает на вопросы</a:t>
            </a:r>
            <a:r>
              <a:rPr lang="ru-RU" sz="4800" dirty="0">
                <a:solidFill>
                  <a:srgbClr val="002060"/>
                </a:solidFill>
              </a:rPr>
              <a:t>…</a:t>
            </a:r>
          </a:p>
          <a:p>
            <a:pPr lvl="0"/>
            <a:r>
              <a:rPr lang="ru-RU" sz="4800" b="1" dirty="0">
                <a:solidFill>
                  <a:srgbClr val="002060"/>
                </a:solidFill>
              </a:rPr>
              <a:t>обозначает</a:t>
            </a:r>
            <a:r>
              <a:rPr lang="ru-RU" sz="4800" dirty="0">
                <a:solidFill>
                  <a:srgbClr val="002060"/>
                </a:solidFill>
              </a:rPr>
              <a:t>… </a:t>
            </a:r>
          </a:p>
          <a:p>
            <a:pPr lvl="0"/>
            <a:r>
              <a:rPr lang="ru-RU" sz="4800" b="1" dirty="0">
                <a:solidFill>
                  <a:srgbClr val="002060"/>
                </a:solidFill>
              </a:rPr>
              <a:t>выполняет синтаксическую роль…</a:t>
            </a:r>
            <a:endParaRPr lang="ru-RU" sz="4800" dirty="0">
              <a:solidFill>
                <a:srgbClr val="002060"/>
              </a:solidFill>
            </a:endParaRPr>
          </a:p>
          <a:p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0036" y="504975"/>
            <a:ext cx="9869775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Самостоятельные и служебные части речи </a:t>
            </a:r>
            <a:br>
              <a:rPr lang="ru-RU" b="1" dirty="0">
                <a:solidFill>
                  <a:srgbClr val="00B050"/>
                </a:solidFill>
              </a:rPr>
            </a:br>
            <a:r>
              <a:rPr lang="ru-RU" b="1" dirty="0">
                <a:solidFill>
                  <a:srgbClr val="00B050"/>
                </a:solidFill>
              </a:rPr>
              <a:t>и их признаки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255" y="1972703"/>
            <a:ext cx="3297382" cy="576262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Самостоятельные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</p:nvPr>
        </p:nvGraphicFramePr>
        <p:xfrm>
          <a:off x="540328" y="2729344"/>
          <a:ext cx="5389417" cy="3671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89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074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1.Имеют лексическое и грамматическое значение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74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2.Изменяются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(кроме наречий и деепричастий)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74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3.Являются членами предложения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90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4.Употребляются самостоятельно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880764" y="1969475"/>
            <a:ext cx="2624866" cy="576262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Служебные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</p:nvPr>
        </p:nvGraphicFramePr>
        <p:xfrm>
          <a:off x="6830291" y="2729347"/>
          <a:ext cx="5029200" cy="35360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98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1.Не</a:t>
                      </a:r>
                      <a:r>
                        <a:rPr lang="ru-RU" sz="2400" baseline="0" dirty="0">
                          <a:solidFill>
                            <a:srgbClr val="00B050"/>
                          </a:solidFill>
                          <a:effectLst/>
                        </a:rPr>
                        <a:t> и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меют лексическое и грамматическое значение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5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2.Не</a:t>
                      </a:r>
                      <a:r>
                        <a:rPr lang="ru-RU" sz="2400" baseline="0" dirty="0">
                          <a:solidFill>
                            <a:srgbClr val="00B050"/>
                          </a:solidFill>
                          <a:effectLst/>
                        </a:rPr>
                        <a:t> и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зменяются 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7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3.Не</a:t>
                      </a:r>
                      <a:r>
                        <a:rPr lang="ru-RU" sz="2400" baseline="0" dirty="0">
                          <a:solidFill>
                            <a:srgbClr val="00B050"/>
                          </a:solidFill>
                          <a:effectLst/>
                        </a:rPr>
                        <a:t> я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вляются членами предложения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7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4.Не</a:t>
                      </a:r>
                      <a:r>
                        <a:rPr lang="ru-RU" sz="2400" baseline="0" dirty="0">
                          <a:solidFill>
                            <a:srgbClr val="00B050"/>
                          </a:solidFill>
                          <a:effectLst/>
                        </a:rPr>
                        <a:t> у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effectLst/>
                        </a:rPr>
                        <a:t>потребляются самостоятельно</a:t>
                      </a:r>
                      <a:endParaRPr lang="ru-RU" sz="2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0070C0"/>
                </a:solidFill>
              </a:rPr>
              <a:t>Физкультминутка «Найди друга».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9491" y="1482436"/>
            <a:ext cx="5860473" cy="442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rgbClr val="00B050"/>
                </a:solidFill>
              </a:rPr>
              <a:t>Слова, закреплённые на кафедре: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сочинительный союз,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подчинительный союз,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формообразующая частица,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отрицательная частица,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модальная частица,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производный предлог,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непроизводный предлог.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3200" y="1482436"/>
            <a:ext cx="5320145" cy="4421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>
                <a:solidFill>
                  <a:srgbClr val="00B050"/>
                </a:solidFill>
              </a:rPr>
              <a:t>Слова на карточках: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бы,             пусть,              не,    чтобы,        неужели,        зато,    -то,        за,       в,      в течение,     же,    давай, ни…ни,       ли,     тоже,    и,    под, вследствие,   но,   потому что, на,    даже,    не только,      всё-таки,      или.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               </a:t>
            </a:r>
            <a:r>
              <a:rPr lang="ru-RU" b="1" i="1" u="sng" dirty="0">
                <a:solidFill>
                  <a:srgbClr val="C00000"/>
                </a:solidFill>
              </a:rPr>
              <a:t>Ключ: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055" y="2133600"/>
            <a:ext cx="5555672" cy="37776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сочинительный союз – 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подчинительный союз –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формообразующая частица –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отрицательная частица –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модальная частица- 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70C0"/>
                </a:solidFill>
              </a:rPr>
              <a:t>производный предлог-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непроизводный предлог-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34545" y="2272144"/>
            <a:ext cx="5583382" cy="363169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ru-RU" sz="2600" b="1" dirty="0">
                <a:solidFill>
                  <a:srgbClr val="00B050"/>
                </a:solidFill>
              </a:rPr>
              <a:t>зато, ни…ни, и, но, или</a:t>
            </a:r>
          </a:p>
          <a:p>
            <a:pPr>
              <a:lnSpc>
                <a:spcPct val="110000"/>
              </a:lnSpc>
            </a:pPr>
            <a:r>
              <a:rPr lang="ru-RU" sz="2600" b="1" dirty="0">
                <a:solidFill>
                  <a:srgbClr val="00B050"/>
                </a:solidFill>
              </a:rPr>
              <a:t>чтобы, тоже, потому что</a:t>
            </a:r>
          </a:p>
          <a:p>
            <a:pPr>
              <a:lnSpc>
                <a:spcPct val="110000"/>
              </a:lnSpc>
            </a:pPr>
            <a:r>
              <a:rPr lang="ru-RU" sz="2600" b="1" dirty="0">
                <a:solidFill>
                  <a:srgbClr val="00B050"/>
                </a:solidFill>
              </a:rPr>
              <a:t>бы, давай, пусть</a:t>
            </a:r>
          </a:p>
          <a:p>
            <a:pPr>
              <a:lnSpc>
                <a:spcPct val="110000"/>
              </a:lnSpc>
            </a:pPr>
            <a:r>
              <a:rPr lang="ru-RU" sz="2600" b="1" dirty="0">
                <a:solidFill>
                  <a:srgbClr val="00B050"/>
                </a:solidFill>
              </a:rPr>
              <a:t>не</a:t>
            </a:r>
          </a:p>
          <a:p>
            <a:pPr>
              <a:lnSpc>
                <a:spcPct val="110000"/>
              </a:lnSpc>
            </a:pPr>
            <a:r>
              <a:rPr lang="ru-RU" sz="2600" b="1" dirty="0">
                <a:solidFill>
                  <a:srgbClr val="00B050"/>
                </a:solidFill>
              </a:rPr>
              <a:t>неужели, ли, даже, не только, всё – таки, же, -то</a:t>
            </a:r>
          </a:p>
          <a:p>
            <a:pPr>
              <a:lnSpc>
                <a:spcPct val="110000"/>
              </a:lnSpc>
            </a:pPr>
            <a:r>
              <a:rPr lang="ru-RU" sz="2600" b="1" dirty="0">
                <a:solidFill>
                  <a:srgbClr val="00B050"/>
                </a:solidFill>
              </a:rPr>
              <a:t>в течение, вследствие</a:t>
            </a:r>
          </a:p>
          <a:p>
            <a:pPr>
              <a:lnSpc>
                <a:spcPct val="110000"/>
              </a:lnSpc>
            </a:pPr>
            <a:r>
              <a:rPr lang="ru-RU" sz="2600" b="1" dirty="0">
                <a:solidFill>
                  <a:srgbClr val="00B050"/>
                </a:solidFill>
              </a:rPr>
              <a:t>за, в, под, на.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C00000"/>
                </a:solidFill>
              </a:rPr>
              <a:t>Игра «Третий лишний».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3" y="2133600"/>
            <a:ext cx="11568545" cy="377762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1.(В) </a:t>
            </a:r>
            <a:r>
              <a:rPr lang="ru-RU" sz="3200" b="1" dirty="0" err="1">
                <a:solidFill>
                  <a:srgbClr val="002060"/>
                </a:solidFill>
              </a:rPr>
              <a:t>течени</a:t>
            </a:r>
            <a:r>
              <a:rPr lang="ru-RU" sz="3200" b="1" dirty="0">
                <a:solidFill>
                  <a:srgbClr val="002060"/>
                </a:solidFill>
              </a:rPr>
              <a:t>…года, (в)</a:t>
            </a:r>
            <a:r>
              <a:rPr lang="ru-RU" sz="3200" b="1" dirty="0" err="1">
                <a:solidFill>
                  <a:srgbClr val="002060"/>
                </a:solidFill>
              </a:rPr>
              <a:t>следстви</a:t>
            </a:r>
            <a:r>
              <a:rPr lang="ru-RU" sz="3200" b="1" dirty="0">
                <a:solidFill>
                  <a:srgbClr val="002060"/>
                </a:solidFill>
              </a:rPr>
              <a:t>..  болезни, </a:t>
            </a:r>
            <a:r>
              <a:rPr lang="ru-RU" sz="3200" b="1" i="1" dirty="0">
                <a:solidFill>
                  <a:srgbClr val="002060"/>
                </a:solidFill>
              </a:rPr>
              <a:t>шёл (на)встречу</a:t>
            </a:r>
            <a:r>
              <a:rPr lang="ru-RU" sz="3200" b="1" dirty="0">
                <a:solidFill>
                  <a:srgbClr val="002060"/>
                </a:solidFill>
              </a:rPr>
              <a:t>;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2. (в)</a:t>
            </a:r>
            <a:r>
              <a:rPr lang="ru-RU" sz="3200" b="1" dirty="0" err="1">
                <a:solidFill>
                  <a:srgbClr val="002060"/>
                </a:solidFill>
              </a:rPr>
              <a:t>последстви</a:t>
            </a:r>
            <a:r>
              <a:rPr lang="ru-RU" sz="3200" b="1" dirty="0">
                <a:solidFill>
                  <a:srgbClr val="002060"/>
                </a:solidFill>
              </a:rPr>
              <a:t>…указал, </a:t>
            </a:r>
            <a:r>
              <a:rPr lang="ru-RU" sz="3200" b="1" i="1" dirty="0">
                <a:solidFill>
                  <a:srgbClr val="002060"/>
                </a:solidFill>
              </a:rPr>
              <a:t>(в)виду дождя</a:t>
            </a:r>
            <a:r>
              <a:rPr lang="ru-RU" sz="3200" b="1" dirty="0">
                <a:solidFill>
                  <a:srgbClr val="002060"/>
                </a:solidFill>
              </a:rPr>
              <a:t>, (на)кануне праздника;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3. разбежались (в)</a:t>
            </a:r>
            <a:r>
              <a:rPr lang="ru-RU" sz="3200" b="1" dirty="0" err="1">
                <a:solidFill>
                  <a:srgbClr val="002060"/>
                </a:solidFill>
              </a:rPr>
              <a:t>рассыпуную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r>
              <a:rPr lang="ru-RU" sz="3200" b="1" i="1" dirty="0">
                <a:solidFill>
                  <a:srgbClr val="002060"/>
                </a:solidFill>
              </a:rPr>
              <a:t>читать (на)память</a:t>
            </a:r>
            <a:r>
              <a:rPr lang="ru-RU" sz="3200" b="1" dirty="0">
                <a:solidFill>
                  <a:srgbClr val="002060"/>
                </a:solidFill>
              </a:rPr>
              <a:t>, душа (на)распашку.</a:t>
            </a:r>
          </a:p>
          <a:p>
            <a:pPr marL="0" indent="0">
              <a:buNone/>
            </a:pP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Проверь себя!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133600"/>
            <a:ext cx="10895012" cy="3777622"/>
          </a:xfrm>
        </p:spPr>
        <p:txBody>
          <a:bodyPr/>
          <a:lstStyle/>
          <a:p>
            <a:r>
              <a:rPr lang="ru-RU" sz="3200" b="1" dirty="0">
                <a:solidFill>
                  <a:srgbClr val="002060"/>
                </a:solidFill>
              </a:rPr>
              <a:t>1.В течени</a:t>
            </a:r>
            <a:r>
              <a:rPr lang="ru-RU" sz="3200" b="1" dirty="0">
                <a:solidFill>
                  <a:srgbClr val="FF0000"/>
                </a:solidFill>
              </a:rPr>
              <a:t>е</a:t>
            </a:r>
            <a:r>
              <a:rPr lang="ru-RU" sz="3200" b="1" dirty="0">
                <a:solidFill>
                  <a:srgbClr val="002060"/>
                </a:solidFill>
              </a:rPr>
              <a:t> года, в следстви</a:t>
            </a:r>
            <a:r>
              <a:rPr lang="ru-RU" sz="3200" b="1" dirty="0">
                <a:solidFill>
                  <a:srgbClr val="FF0000"/>
                </a:solidFill>
              </a:rPr>
              <a:t>е</a:t>
            </a:r>
            <a:r>
              <a:rPr lang="ru-RU" sz="3200" b="1" dirty="0">
                <a:solidFill>
                  <a:srgbClr val="002060"/>
                </a:solidFill>
              </a:rPr>
              <a:t>  болезни, </a:t>
            </a:r>
            <a:r>
              <a:rPr lang="ru-RU" sz="3200" b="1" i="1" dirty="0">
                <a:solidFill>
                  <a:srgbClr val="FF0000"/>
                </a:solidFill>
              </a:rPr>
              <a:t>шёл навстречу</a:t>
            </a:r>
            <a:r>
              <a:rPr lang="ru-RU" sz="3200" b="1" dirty="0">
                <a:solidFill>
                  <a:srgbClr val="FF0000"/>
                </a:solidFill>
              </a:rPr>
              <a:t>;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2. Впоследствии  указал, </a:t>
            </a:r>
            <a:r>
              <a:rPr lang="ru-RU" sz="3200" b="1" i="1" dirty="0">
                <a:solidFill>
                  <a:srgbClr val="FF0000"/>
                </a:solidFill>
              </a:rPr>
              <a:t>в виду дождя</a:t>
            </a:r>
            <a:r>
              <a:rPr lang="ru-RU" sz="3200" b="1" dirty="0">
                <a:solidFill>
                  <a:srgbClr val="002060"/>
                </a:solidFill>
              </a:rPr>
              <a:t>, накануне праздника;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3. Разбежались  врассыпную, </a:t>
            </a:r>
            <a:r>
              <a:rPr lang="ru-RU" sz="3200" b="1" i="1" dirty="0">
                <a:solidFill>
                  <a:srgbClr val="FF0000"/>
                </a:solidFill>
              </a:rPr>
              <a:t>читать на память</a:t>
            </a:r>
            <a:r>
              <a:rPr lang="ru-RU" sz="3200" b="1" dirty="0">
                <a:solidFill>
                  <a:srgbClr val="002060"/>
                </a:solidFill>
              </a:rPr>
              <a:t>, душа нараспашку.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i="1" u="sng" dirty="0">
                <a:solidFill>
                  <a:srgbClr val="FF0000"/>
                </a:solidFill>
              </a:rPr>
              <a:t>Ключ:</a:t>
            </a:r>
            <a:br>
              <a:rPr lang="ru-RU" i="1" u="sng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1.  Б; </a:t>
            </a:r>
          </a:p>
          <a:p>
            <a:r>
              <a:rPr lang="ru-RU" sz="4800" b="1" dirty="0">
                <a:solidFill>
                  <a:srgbClr val="0070C0"/>
                </a:solidFill>
              </a:rPr>
              <a:t>2.  Б; </a:t>
            </a:r>
          </a:p>
          <a:p>
            <a:r>
              <a:rPr lang="ru-RU" sz="4800" b="1" dirty="0">
                <a:solidFill>
                  <a:srgbClr val="0070C0"/>
                </a:solidFill>
              </a:rPr>
              <a:t>3.  В; </a:t>
            </a:r>
          </a:p>
          <a:p>
            <a:r>
              <a:rPr lang="ru-RU" sz="4800" b="1" dirty="0">
                <a:solidFill>
                  <a:srgbClr val="0070C0"/>
                </a:solidFill>
              </a:rPr>
              <a:t>4.  Г; </a:t>
            </a:r>
          </a:p>
          <a:p>
            <a:r>
              <a:rPr lang="ru-RU" sz="4800" b="1" dirty="0">
                <a:solidFill>
                  <a:srgbClr val="0070C0"/>
                </a:solidFill>
              </a:rPr>
              <a:t>5.  Б.</a:t>
            </a:r>
          </a:p>
        </p:txBody>
      </p: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45" y="624110"/>
            <a:ext cx="9842067" cy="1280890"/>
          </a:xfrm>
        </p:spPr>
        <p:txBody>
          <a:bodyPr/>
          <a:lstStyle/>
          <a:p>
            <a:pPr algn="ctr"/>
            <a:r>
              <a:rPr lang="ru-RU" u="sng" dirty="0">
                <a:solidFill>
                  <a:srgbClr val="C00000"/>
                </a:solidFill>
              </a:rPr>
              <a:t> </a:t>
            </a:r>
            <a:r>
              <a:rPr lang="ru-RU" b="1" u="sng" dirty="0">
                <a:solidFill>
                  <a:srgbClr val="C00000"/>
                </a:solidFill>
              </a:rPr>
              <a:t>Мозговой штурм.</a:t>
            </a:r>
            <a:r>
              <a:rPr lang="ru-RU" dirty="0">
                <a:solidFill>
                  <a:srgbClr val="C00000"/>
                </a:solidFill>
              </a:rPr>
              <a:t> </a:t>
            </a:r>
            <a:br>
              <a:rPr lang="ru-RU" dirty="0"/>
            </a:br>
            <a:r>
              <a:rPr lang="ru-RU" b="1" i="1" dirty="0">
                <a:solidFill>
                  <a:srgbClr val="0AB65C"/>
                </a:solidFill>
              </a:rPr>
              <a:t>Умеете ли вы разгадывать шарады?</a:t>
            </a:r>
            <a:endParaRPr lang="ru-RU" b="1" dirty="0">
              <a:solidFill>
                <a:srgbClr val="0AB65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10" y="2133599"/>
            <a:ext cx="11430000" cy="4197927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В конце какого предлога стоит сотня? </a:t>
            </a:r>
            <a:r>
              <a:rPr lang="ru-RU" sz="2800" b="1" dirty="0">
                <a:solidFill>
                  <a:srgbClr val="002060"/>
                </a:solidFill>
              </a:rPr>
              <a:t>(вместо)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Какой предлог является нотой? </a:t>
            </a:r>
            <a:r>
              <a:rPr lang="ru-RU" sz="2800" b="1" dirty="0">
                <a:solidFill>
                  <a:srgbClr val="002060"/>
                </a:solidFill>
              </a:rPr>
              <a:t>(до)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Какие два предлога укажут на количество лекарства на один прием? </a:t>
            </a:r>
            <a:r>
              <a:rPr lang="ru-RU" sz="2800" b="1" dirty="0">
                <a:solidFill>
                  <a:srgbClr val="002060"/>
                </a:solidFill>
              </a:rPr>
              <a:t>(доза)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К какому предлогу нужно прибавить загородный дом, чтобы получить то, что требует решения? </a:t>
            </a:r>
            <a:r>
              <a:rPr lang="ru-RU" sz="2800" b="1" dirty="0">
                <a:solidFill>
                  <a:srgbClr val="002060"/>
                </a:solidFill>
              </a:rPr>
              <a:t>(задача) 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Начало – противительный союз.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За ним – одна лишь буква алфавита,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И будет, предсказать я вам берусь,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Машинами вся улица забита. </a:t>
            </a:r>
            <a:r>
              <a:rPr lang="ru-RU" sz="2800" b="1" dirty="0">
                <a:solidFill>
                  <a:srgbClr val="002060"/>
                </a:solidFill>
              </a:rPr>
              <a:t>(затор) 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</a:rPr>
              <a:t>Домашняя работа: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2945" y="2133600"/>
            <a:ext cx="10451667" cy="3777622"/>
          </a:xfrm>
        </p:spPr>
        <p:txBody>
          <a:bodyPr/>
          <a:lstStyle/>
          <a:p>
            <a:br>
              <a:rPr lang="ru-RU" dirty="0"/>
            </a:br>
            <a:r>
              <a:rPr lang="ru-RU" sz="3200" b="1" dirty="0">
                <a:solidFill>
                  <a:srgbClr val="002060"/>
                </a:solidFill>
              </a:rPr>
              <a:t>Творческая работа: составить (сочинить) сказку о роли служебных частей речи в русском языке. 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5236" y="180110"/>
            <a:ext cx="105017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</a:p>
          <a:p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4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Они неделимы и целы,</a:t>
            </a:r>
            <a:br>
              <a:rPr lang="ru-RU" sz="4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Корней и приставок в них нет,</a:t>
            </a:r>
            <a:br>
              <a:rPr lang="ru-RU" sz="4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Нельзя отыскать в них морфемы – </a:t>
            </a:r>
            <a:br>
              <a:rPr lang="ru-RU" sz="4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И в этом их главный секрет! </a:t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4837" y="624110"/>
            <a:ext cx="9869776" cy="1280890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rgbClr val="C00000"/>
                </a:solidFill>
              </a:rPr>
              <a:t>Рефлексия.</a:t>
            </a:r>
            <a:br>
              <a:rPr lang="ru-RU" dirty="0"/>
            </a:br>
            <a:r>
              <a:rPr lang="ru-RU" b="1" dirty="0">
                <a:solidFill>
                  <a:srgbClr val="002060"/>
                </a:solidFill>
              </a:rPr>
              <a:t>Заполнить концептуальную таблицу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84909" y="2258291"/>
          <a:ext cx="11263745" cy="1537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9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33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3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17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378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b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  <a:t>   Что знал?</a:t>
                      </a:r>
                      <a:endParaRPr lang="ru-RU" sz="28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b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  <a:t> Что узнал?</a:t>
                      </a:r>
                      <a:endParaRPr lang="ru-RU" sz="28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b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  <a:t> С чем не  согласен?</a:t>
                      </a:r>
                      <a:endParaRPr lang="ru-RU" sz="28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b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ru-RU" sz="2800" dirty="0">
                          <a:solidFill>
                            <a:srgbClr val="00B050"/>
                          </a:solidFill>
                          <a:effectLst/>
                        </a:rPr>
                        <a:t>        Что непонятно?</a:t>
                      </a:r>
                      <a:endParaRPr lang="ru-RU" sz="28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84909" y="2216727"/>
          <a:ext cx="11263746" cy="365760"/>
        </p:xfrm>
        <a:graphic>
          <a:graphicData uri="http://schemas.openxmlformats.org/drawingml/2006/table">
            <a:tbl>
              <a:tblPr/>
              <a:tblGrid>
                <a:gridCol w="11263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84908" y="3768436"/>
          <a:ext cx="11277601" cy="365760"/>
        </p:xfrm>
        <a:graphic>
          <a:graphicData uri="http://schemas.openxmlformats.org/drawingml/2006/table">
            <a:tbl>
              <a:tblPr/>
              <a:tblGrid>
                <a:gridCol w="11277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9491" y="2355273"/>
          <a:ext cx="208280" cy="1413163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31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748655" y="2341418"/>
          <a:ext cx="208280" cy="137160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6" y="2133600"/>
            <a:ext cx="11499273" cy="377762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B050"/>
                </a:solidFill>
              </a:rPr>
              <a:t>Старайтесь следовать принципу: </a:t>
            </a:r>
            <a:r>
              <a:rPr lang="ru-RU" sz="3600" b="1" dirty="0">
                <a:solidFill>
                  <a:srgbClr val="0070C0"/>
                </a:solidFill>
              </a:rPr>
              <a:t>я исключение.</a:t>
            </a:r>
          </a:p>
          <a:p>
            <a:r>
              <a:rPr lang="ru-RU" sz="3600" b="1" dirty="0">
                <a:solidFill>
                  <a:srgbClr val="00B050"/>
                </a:solidFill>
              </a:rPr>
              <a:t> Моя речь – это мое зеркало, мое достоинство. </a:t>
            </a:r>
          </a:p>
          <a:p>
            <a:r>
              <a:rPr lang="ru-RU" sz="3600" b="1" dirty="0">
                <a:solidFill>
                  <a:srgbClr val="00B050"/>
                </a:solidFill>
              </a:rPr>
              <a:t>Настоящий контроль – это контроль изнутри.</a:t>
            </a: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9091" y="2704006"/>
            <a:ext cx="105294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>
                <a:solidFill>
                  <a:srgbClr val="22292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800" b="1" dirty="0">
                <a:solidFill>
                  <a:srgbClr val="0AB65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урок! </a:t>
            </a:r>
            <a:endParaRPr lang="ru-RU" sz="8800" b="1" dirty="0">
              <a:solidFill>
                <a:srgbClr val="0AB65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diamond/>
      </p:transition>
    </mc:Choice>
    <mc:Fallback xmlns="">
      <p:transition spd="slow" advClick="0" advTm="3000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327" y="624110"/>
            <a:ext cx="1059872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>
                <a:solidFill>
                  <a:srgbClr val="0070C0"/>
                </a:solidFill>
              </a:rPr>
              <a:t>«</a:t>
            </a:r>
            <a:r>
              <a:rPr lang="ru-RU" b="1" i="1" u="sng" dirty="0">
                <a:solidFill>
                  <a:srgbClr val="0070C0"/>
                </a:solidFill>
              </a:rPr>
              <a:t>Цифровой диктант»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i="1" dirty="0">
                <a:solidFill>
                  <a:srgbClr val="00B0F0"/>
                </a:solidFill>
              </a:rPr>
              <a:t>Найти слова, в которых пишется НН. Сложите номера слов. Ответ запишите в виде примера.</a:t>
            </a:r>
            <a:br>
              <a:rPr lang="ru-RU" b="1" dirty="0">
                <a:solidFill>
                  <a:srgbClr val="00B0F0"/>
                </a:solidFill>
              </a:rPr>
            </a:b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02328" y="2133600"/>
            <a:ext cx="4502728" cy="377762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1.торжестве(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r>
              <a:rPr lang="ru-RU" sz="2800" b="1" dirty="0">
                <a:solidFill>
                  <a:srgbClr val="002060"/>
                </a:solidFill>
              </a:rPr>
              <a:t> 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2.кваше(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ая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3.ю(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r>
              <a:rPr lang="ru-RU" sz="2800" b="1" dirty="0">
                <a:solidFill>
                  <a:srgbClr val="002060"/>
                </a:solidFill>
              </a:rPr>
              <a:t> 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4.поджаре(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r>
              <a:rPr lang="ru-RU" sz="2800" b="1" dirty="0">
                <a:solidFill>
                  <a:srgbClr val="002060"/>
                </a:solidFill>
              </a:rPr>
              <a:t> 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5.маринова(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51418" y="2126222"/>
            <a:ext cx="5353193" cy="3777622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</a:rPr>
              <a:t>6.замороже(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7.ещё не краше(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8.кирпич(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9.кипячё(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10.нечая(</a:t>
            </a:r>
            <a:r>
              <a:rPr lang="ru-RU" sz="2800" b="1" dirty="0" err="1">
                <a:solidFill>
                  <a:srgbClr val="002060"/>
                </a:solidFill>
              </a:rPr>
              <a:t>н;нн</a:t>
            </a:r>
            <a:r>
              <a:rPr lang="ru-RU" sz="2800" b="1" dirty="0">
                <a:solidFill>
                  <a:srgbClr val="002060"/>
                </a:solidFill>
              </a:rPr>
              <a:t>)</a:t>
            </a:r>
            <a:r>
              <a:rPr lang="ru-RU" sz="2800" b="1" dirty="0" err="1">
                <a:solidFill>
                  <a:srgbClr val="002060"/>
                </a:solidFill>
              </a:rPr>
              <a:t>ый</a:t>
            </a:r>
            <a:endParaRPr lang="ru-RU" sz="28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1676400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92D050"/>
                </a:solidFill>
              </a:rPr>
              <a:t>Ключ: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2452255"/>
            <a:ext cx="8915399" cy="3457655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00B050"/>
                </a:solidFill>
              </a:rPr>
              <a:t>1+4+5+6+7+10=33.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5345" y="624110"/>
            <a:ext cx="10299267" cy="1280890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Посмотрите на текст.</a:t>
            </a:r>
            <a:br>
              <a:rPr lang="ru-RU" b="1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 Как вы думаете, что в нём не хватает?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891" y="2133600"/>
            <a:ext cx="10922721" cy="3777622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/>
              <a:t> </a:t>
            </a:r>
            <a:r>
              <a:rPr lang="ru-RU" sz="3500" b="1" i="1" dirty="0">
                <a:solidFill>
                  <a:srgbClr val="0070C0"/>
                </a:solidFill>
              </a:rPr>
              <a:t>«</a:t>
            </a:r>
            <a:r>
              <a:rPr lang="ru-RU" sz="3500" b="1" dirty="0">
                <a:solidFill>
                  <a:srgbClr val="0070C0"/>
                </a:solidFill>
              </a:rPr>
              <a:t>… дни сомнений, … дни </a:t>
            </a:r>
            <a:r>
              <a:rPr lang="ru-RU" sz="3500" b="1" i="1" dirty="0">
                <a:solidFill>
                  <a:srgbClr val="0070C0"/>
                </a:solidFill>
              </a:rPr>
              <a:t>тяжёлых</a:t>
            </a:r>
            <a:r>
              <a:rPr lang="ru-RU" sz="3500" b="1" dirty="0">
                <a:solidFill>
                  <a:srgbClr val="0070C0"/>
                </a:solidFill>
              </a:rPr>
              <a:t>/тягостных раздумий … судьбах моей /</a:t>
            </a:r>
            <a:r>
              <a:rPr lang="ru-RU" sz="3500" b="1" i="1" dirty="0">
                <a:solidFill>
                  <a:srgbClr val="0070C0"/>
                </a:solidFill>
              </a:rPr>
              <a:t>нашей </a:t>
            </a:r>
            <a:r>
              <a:rPr lang="ru-RU" sz="3500" b="1" dirty="0">
                <a:solidFill>
                  <a:srgbClr val="0070C0"/>
                </a:solidFill>
              </a:rPr>
              <a:t>родины ты один мне поддержка … опора, о великий/</a:t>
            </a:r>
            <a:r>
              <a:rPr lang="ru-RU" sz="3500" b="1" i="1" dirty="0">
                <a:solidFill>
                  <a:srgbClr val="0070C0"/>
                </a:solidFill>
              </a:rPr>
              <a:t>большой</a:t>
            </a:r>
            <a:r>
              <a:rPr lang="ru-RU" sz="3500" b="1" dirty="0">
                <a:solidFill>
                  <a:srgbClr val="0070C0"/>
                </a:solidFill>
              </a:rPr>
              <a:t>, </a:t>
            </a:r>
            <a:r>
              <a:rPr lang="ru-RU" sz="3500" b="1" i="1" dirty="0">
                <a:solidFill>
                  <a:srgbClr val="0070C0"/>
                </a:solidFill>
              </a:rPr>
              <a:t>сильный</a:t>
            </a:r>
            <a:r>
              <a:rPr lang="ru-RU" sz="3500" b="1" dirty="0">
                <a:solidFill>
                  <a:srgbClr val="0070C0"/>
                </a:solidFill>
              </a:rPr>
              <a:t>/могучий, правдивый/</a:t>
            </a:r>
            <a:r>
              <a:rPr lang="ru-RU" sz="3500" b="1" i="1" dirty="0">
                <a:solidFill>
                  <a:srgbClr val="0070C0"/>
                </a:solidFill>
              </a:rPr>
              <a:t>честный</a:t>
            </a:r>
            <a:r>
              <a:rPr lang="ru-RU" sz="3500" b="1" dirty="0">
                <a:solidFill>
                  <a:srgbClr val="0070C0"/>
                </a:solidFill>
              </a:rPr>
              <a:t> … свободный русский/</a:t>
            </a:r>
            <a:r>
              <a:rPr lang="ru-RU" sz="3500" b="1" i="1" dirty="0">
                <a:solidFill>
                  <a:srgbClr val="0070C0"/>
                </a:solidFill>
              </a:rPr>
              <a:t>английский язык</a:t>
            </a:r>
            <a:r>
              <a:rPr lang="ru-RU" sz="3500" b="1" dirty="0">
                <a:solidFill>
                  <a:srgbClr val="0070C0"/>
                </a:solidFill>
              </a:rPr>
              <a:t>! … будь тебя/</a:t>
            </a:r>
            <a:r>
              <a:rPr lang="ru-RU" sz="3500" b="1" i="1" dirty="0">
                <a:solidFill>
                  <a:srgbClr val="0070C0"/>
                </a:solidFill>
              </a:rPr>
              <a:t>меня</a:t>
            </a:r>
            <a:r>
              <a:rPr lang="ru-RU" sz="3500" b="1" dirty="0">
                <a:solidFill>
                  <a:srgbClr val="0070C0"/>
                </a:solidFill>
              </a:rPr>
              <a:t> –как … впасть … отчаяние … виде всего, … творится/</a:t>
            </a:r>
            <a:r>
              <a:rPr lang="ru-RU" sz="3500" b="1" i="1" dirty="0">
                <a:solidFill>
                  <a:srgbClr val="0070C0"/>
                </a:solidFill>
              </a:rPr>
              <a:t>совершается</a:t>
            </a:r>
            <a:r>
              <a:rPr lang="ru-RU" sz="3500" b="1" dirty="0">
                <a:solidFill>
                  <a:srgbClr val="0070C0"/>
                </a:solidFill>
              </a:rPr>
              <a:t> дома? … </a:t>
            </a:r>
            <a:r>
              <a:rPr lang="ru-RU" sz="3500" b="1" i="1" dirty="0">
                <a:solidFill>
                  <a:srgbClr val="0070C0"/>
                </a:solidFill>
              </a:rPr>
              <a:t>нельзя</a:t>
            </a:r>
            <a:r>
              <a:rPr lang="ru-RU" sz="3500" b="1" dirty="0">
                <a:solidFill>
                  <a:srgbClr val="0070C0"/>
                </a:solidFill>
              </a:rPr>
              <a:t>/можно верить, … такой язык … был дан великому народу!»        </a:t>
            </a:r>
            <a:r>
              <a:rPr lang="ru-RU" sz="2800" dirty="0"/>
              <a:t>                                                                                  </a:t>
            </a:r>
          </a:p>
          <a:p>
            <a:pPr marL="0" indent="0" algn="r">
              <a:buNone/>
            </a:pPr>
            <a:r>
              <a:rPr lang="ru-RU" sz="2800" i="1" dirty="0"/>
              <a:t>                                                                                                                                                      И. С. Тургенев</a:t>
            </a:r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928" y="446088"/>
            <a:ext cx="4779817" cy="97631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</a:rPr>
              <a:t>?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4219" y="446088"/>
            <a:ext cx="5810394" cy="54149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Они служат самостоятельным частям речи.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2619" y="1598613"/>
            <a:ext cx="5375564" cy="4262436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>
                <a:solidFill>
                  <a:srgbClr val="002060"/>
                </a:solidFill>
              </a:rPr>
              <a:t>А теперь давайте подумаем, за что их так назвали – </a:t>
            </a:r>
            <a:r>
              <a:rPr lang="ru-RU" sz="4000" b="1" i="1" dirty="0">
                <a:solidFill>
                  <a:srgbClr val="FF0000"/>
                </a:solidFill>
              </a:rPr>
              <a:t>служебные части речи.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Проверьте себя!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035" y="1482436"/>
            <a:ext cx="11194473" cy="4428786"/>
          </a:xfrm>
        </p:spPr>
        <p:txBody>
          <a:bodyPr>
            <a:noAutofit/>
          </a:bodyPr>
          <a:lstStyle/>
          <a:p>
            <a:pPr lvl="0"/>
            <a:r>
              <a:rPr lang="ru-RU" sz="3200" dirty="0"/>
              <a:t>На празднике дети пели, танцевали, а </a:t>
            </a:r>
            <a:r>
              <a:rPr lang="ru-RU" sz="3200" b="1" dirty="0">
                <a:solidFill>
                  <a:srgbClr val="0070C0"/>
                </a:solidFill>
              </a:rPr>
              <a:t>также </a:t>
            </a:r>
            <a:r>
              <a:rPr lang="ru-RU" sz="3200" dirty="0"/>
              <a:t>читали стихи. </a:t>
            </a:r>
          </a:p>
          <a:p>
            <a:pPr lvl="0"/>
            <a:r>
              <a:rPr lang="ru-RU" sz="3200" dirty="0"/>
              <a:t>На скрипке он играл </a:t>
            </a:r>
            <a:r>
              <a:rPr lang="ru-RU" sz="3200" b="1" dirty="0">
                <a:solidFill>
                  <a:srgbClr val="0070C0"/>
                </a:solidFill>
              </a:rPr>
              <a:t>так же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dirty="0"/>
              <a:t>хорошо, как и на рояле.</a:t>
            </a:r>
          </a:p>
          <a:p>
            <a:pPr lvl="0"/>
            <a:r>
              <a:rPr lang="ru-RU" sz="3200" dirty="0"/>
              <a:t>Петя пришел посоветоваться </a:t>
            </a:r>
            <a:r>
              <a:rPr lang="ru-RU" sz="3200" b="1" dirty="0">
                <a:solidFill>
                  <a:srgbClr val="0070C0"/>
                </a:solidFill>
              </a:rPr>
              <a:t>насчет</a:t>
            </a:r>
            <a:r>
              <a:rPr lang="ru-RU" sz="3200" dirty="0"/>
              <a:t> домашнего задания.</a:t>
            </a:r>
          </a:p>
          <a:p>
            <a:pPr lvl="0"/>
            <a:r>
              <a:rPr lang="ru-RU" sz="3200" b="1" dirty="0">
                <a:solidFill>
                  <a:srgbClr val="0070C0"/>
                </a:solidFill>
              </a:rPr>
              <a:t>На счет</a:t>
            </a:r>
            <a:r>
              <a:rPr lang="ru-RU" sz="3200" dirty="0">
                <a:solidFill>
                  <a:srgbClr val="0070C0"/>
                </a:solidFill>
              </a:rPr>
              <a:t> </a:t>
            </a:r>
            <a:r>
              <a:rPr lang="ru-RU" sz="3200" dirty="0"/>
              <a:t>клиента в банк поступили денежные средства.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11504612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</a:rPr>
              <a:t>??</a:t>
            </a:r>
            <a:r>
              <a:rPr lang="ru-RU" sz="5300" b="1" i="1" dirty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0070C0"/>
                </a:solidFill>
              </a:rPr>
              <a:t>- В чём причина: почему одинаково звучащие слова пишутся по-разному? </a:t>
            </a:r>
            <a:br>
              <a:rPr lang="ru-RU" b="1" i="1" dirty="0">
                <a:solidFill>
                  <a:srgbClr val="0070C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??</a:t>
            </a:r>
            <a:r>
              <a:rPr lang="ru-RU" b="1" i="1" dirty="0">
                <a:solidFill>
                  <a:srgbClr val="0070C0"/>
                </a:solidFill>
              </a:rPr>
              <a:t>-Какие у вас возникли догадки, гипотезы, предположения? </a:t>
            </a:r>
            <a:br>
              <a:rPr lang="ru-RU" b="1" i="1" dirty="0">
                <a:solidFill>
                  <a:srgbClr val="0070C0"/>
                </a:solidFill>
              </a:rPr>
            </a:br>
            <a:br>
              <a:rPr lang="ru-RU" b="1" i="1" dirty="0">
                <a:solidFill>
                  <a:srgbClr val="0070C0"/>
                </a:solidFill>
              </a:rPr>
            </a:b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018" y="3499935"/>
            <a:ext cx="10839594" cy="2411287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i="1" dirty="0">
                <a:solidFill>
                  <a:srgbClr val="00B050"/>
                </a:solidFill>
              </a:rPr>
              <a:t>это разные части речи.</a:t>
            </a:r>
          </a:p>
          <a:p>
            <a:pPr marL="0" indent="0" algn="ctr">
              <a:buNone/>
            </a:pPr>
            <a:r>
              <a:rPr lang="ru-RU" sz="5400" b="1" i="1" dirty="0">
                <a:solidFill>
                  <a:srgbClr val="0070C0"/>
                </a:solidFill>
              </a:rPr>
              <a:t>(</a:t>
            </a:r>
            <a:r>
              <a:rPr lang="ru-RU" sz="5400" b="1" i="1" dirty="0" err="1">
                <a:solidFill>
                  <a:srgbClr val="0070C0"/>
                </a:solidFill>
              </a:rPr>
              <a:t>омоформы</a:t>
            </a:r>
            <a:r>
              <a:rPr lang="ru-RU" sz="5400" b="1" i="1" dirty="0">
                <a:solidFill>
                  <a:srgbClr val="0070C0"/>
                </a:solidFill>
              </a:rPr>
              <a:t>).  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6068291" y="2521527"/>
            <a:ext cx="484632" cy="9784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7127" y="624110"/>
            <a:ext cx="9897485" cy="1280890"/>
          </a:xfrm>
        </p:spPr>
        <p:txBody>
          <a:bodyPr>
            <a:noAutofit/>
          </a:bodyPr>
          <a:lstStyle/>
          <a:p>
            <a:r>
              <a:rPr lang="ru-RU" sz="3200" b="1" dirty="0" err="1">
                <a:solidFill>
                  <a:srgbClr val="C00000"/>
                </a:solidFill>
              </a:rPr>
              <a:t>Омоформы</a:t>
            </a:r>
            <a:r>
              <a:rPr lang="ru-RU" sz="3200" b="1" dirty="0">
                <a:solidFill>
                  <a:srgbClr val="00B050"/>
                </a:solidFill>
              </a:rPr>
              <a:t> (</a:t>
            </a:r>
            <a:r>
              <a:rPr lang="ru-RU" sz="3200" b="1" i="1" dirty="0">
                <a:solidFill>
                  <a:srgbClr val="0070C0"/>
                </a:solidFill>
              </a:rPr>
              <a:t>или грамматические омонимы</a:t>
            </a:r>
            <a:r>
              <a:rPr lang="ru-RU" sz="3200" b="1" dirty="0">
                <a:solidFill>
                  <a:srgbClr val="00B050"/>
                </a:solidFill>
              </a:rPr>
              <a:t>) – совпадающие грамматические формы одного слова или различных слов</a:t>
            </a:r>
            <a:br>
              <a:rPr lang="ru-RU" sz="3200" b="1" dirty="0">
                <a:solidFill>
                  <a:srgbClr val="00B050"/>
                </a:solidFill>
              </a:rPr>
            </a:b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655" y="3131128"/>
            <a:ext cx="11185957" cy="1482436"/>
          </a:xfrm>
        </p:spPr>
        <p:txBody>
          <a:bodyPr>
            <a:noAutofit/>
          </a:bodyPr>
          <a:lstStyle/>
          <a:p>
            <a:r>
              <a:rPr lang="ru-RU" sz="3600" b="1" dirty="0"/>
              <a:t>довольны тёплым </a:t>
            </a:r>
            <a:r>
              <a:rPr lang="ru-RU" sz="3600" b="1" i="1" dirty="0">
                <a:solidFill>
                  <a:srgbClr val="C00000"/>
                </a:solidFill>
              </a:rPr>
              <a:t>летом</a:t>
            </a:r>
            <a:r>
              <a:rPr lang="ru-RU" sz="3600" b="1" i="1" dirty="0"/>
              <a:t>(</a:t>
            </a:r>
            <a:r>
              <a:rPr lang="ru-RU" sz="3600" b="1" i="1" dirty="0">
                <a:solidFill>
                  <a:srgbClr val="0070C0"/>
                </a:solidFill>
              </a:rPr>
              <a:t>существительное</a:t>
            </a:r>
            <a:r>
              <a:rPr lang="ru-RU" sz="3600" b="1" i="1" dirty="0"/>
              <a:t>) </a:t>
            </a:r>
            <a:endParaRPr lang="ru-RU" sz="3600" b="1" dirty="0"/>
          </a:p>
          <a:p>
            <a:r>
              <a:rPr lang="ru-RU" sz="3600" b="1" dirty="0"/>
              <a:t> приехать </a:t>
            </a:r>
            <a:r>
              <a:rPr lang="ru-RU" sz="3600" b="1" i="1" dirty="0">
                <a:solidFill>
                  <a:srgbClr val="C00000"/>
                </a:solidFill>
              </a:rPr>
              <a:t>летом</a:t>
            </a:r>
            <a:r>
              <a:rPr lang="ru-RU" sz="3600" b="1" i="1" dirty="0"/>
              <a:t>(</a:t>
            </a:r>
            <a:r>
              <a:rPr lang="ru-RU" sz="3600" b="1" i="1" dirty="0">
                <a:solidFill>
                  <a:srgbClr val="0070C0"/>
                </a:solidFill>
              </a:rPr>
              <a:t>наречие</a:t>
            </a:r>
            <a:r>
              <a:rPr lang="ru-RU" sz="3600" b="1" i="1" dirty="0"/>
              <a:t>).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977</Words>
  <Application>Microsoft Office PowerPoint</Application>
  <PresentationFormat>Широкоэкранный</PresentationFormat>
  <Paragraphs>113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Century Gothic</vt:lpstr>
      <vt:lpstr>Wingdings 3</vt:lpstr>
      <vt:lpstr>Легкий дым</vt:lpstr>
      <vt:lpstr>Тема: «Самостоятельные и служебные части речи».</vt:lpstr>
      <vt:lpstr>Презентация PowerPoint</vt:lpstr>
      <vt:lpstr>«Цифровой диктант» Найти слова, в которых пишется НН. Сложите номера слов. Ответ запишите в виде примера. </vt:lpstr>
      <vt:lpstr>Ключ: </vt:lpstr>
      <vt:lpstr>Посмотрите на текст.  Как вы думаете, что в нём не хватает?</vt:lpstr>
      <vt:lpstr>?</vt:lpstr>
      <vt:lpstr>Проверьте себя!</vt:lpstr>
      <vt:lpstr>?? - В чём причина: почему одинаково звучащие слова пишутся по-разному?  ??-Какие у вас возникли догадки, гипотезы, предположения?   </vt:lpstr>
      <vt:lpstr>Омоформы (или грамматические омонимы) – совпадающие грамматические формы одного слова или различных слов </vt:lpstr>
      <vt:lpstr>? Чем служебные части речи отличаются от самостоятельных ? </vt:lpstr>
      <vt:lpstr>Самостоятельная часть речи  </vt:lpstr>
      <vt:lpstr>Самостоятельные и служебные части речи  и их признаки </vt:lpstr>
      <vt:lpstr>Физкультминутка «Найди друга».</vt:lpstr>
      <vt:lpstr>               Ключ:  </vt:lpstr>
      <vt:lpstr>Игра «Третий лишний».</vt:lpstr>
      <vt:lpstr>Проверь себя!</vt:lpstr>
      <vt:lpstr>Ключ:  </vt:lpstr>
      <vt:lpstr> Мозговой штурм.  Умеете ли вы разгадывать шарады?</vt:lpstr>
      <vt:lpstr>Домашняя работа:</vt:lpstr>
      <vt:lpstr>Рефлексия. Заполнить концептуальную таблицу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Самостоятельные и служебные части речи.</dc:title>
  <dc:creator>Инга Чижмак</dc:creator>
  <cp:lastModifiedBy>пе</cp:lastModifiedBy>
  <cp:revision>30</cp:revision>
  <dcterms:created xsi:type="dcterms:W3CDTF">2017-02-12T15:28:00Z</dcterms:created>
  <dcterms:modified xsi:type="dcterms:W3CDTF">2023-06-01T05:36:50Z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08055EA011F349AA813E36E360DF4954</vt:lpwstr>
  </property>
  <property fmtid="{D5CDD505-2E9C-101B-9397-08002B2CF9AE}" pid="3" name="KSOProductBuildVer">
    <vt:lpwstr>1049-11.2.0.11537</vt:lpwstr>
  </property>
</Properties>
</file>