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258" r:id="rId3"/>
    <p:sldId id="290" r:id="rId4"/>
    <p:sldId id="260" r:id="rId5"/>
    <p:sldId id="265" r:id="rId6"/>
    <p:sldId id="261" r:id="rId7"/>
    <p:sldId id="266" r:id="rId8"/>
    <p:sldId id="264" r:id="rId9"/>
    <p:sldId id="263" r:id="rId10"/>
    <p:sldId id="262" r:id="rId11"/>
    <p:sldId id="268" r:id="rId12"/>
    <p:sldId id="267" r:id="rId13"/>
    <p:sldId id="269" r:id="rId14"/>
    <p:sldId id="272" r:id="rId15"/>
    <p:sldId id="271" r:id="rId16"/>
    <p:sldId id="275" r:id="rId17"/>
    <p:sldId id="274" r:id="rId18"/>
    <p:sldId id="273" r:id="rId19"/>
    <p:sldId id="277" r:id="rId20"/>
    <p:sldId id="279" r:id="rId21"/>
    <p:sldId id="278" r:id="rId22"/>
    <p:sldId id="276" r:id="rId23"/>
    <p:sldId id="281" r:id="rId24"/>
    <p:sldId id="280" r:id="rId25"/>
    <p:sldId id="284" r:id="rId26"/>
    <p:sldId id="283" r:id="rId27"/>
    <p:sldId id="285" r:id="rId28"/>
    <p:sldId id="286" r:id="rId29"/>
    <p:sldId id="282" r:id="rId30"/>
    <p:sldId id="288" r:id="rId31"/>
    <p:sldId id="28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127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F528D-403E-45EC-B4B9-7B739A3A16CB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0EC57-C3B2-4593-9BB1-95A0D9013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65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06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09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0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164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223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980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107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267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89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284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C9C0C-6F4B-4948-A42D-9E86BE515D27}" type="datetimeFigureOut">
              <a:rPr lang="ru-RU" smtClean="0"/>
              <a:t>22.08.2023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306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ОАО </a:t>
            </a:r>
            <a:r>
              <a:rPr lang="ru-RU" b="1" dirty="0"/>
              <a:t>"РЖД"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644008" y="4365104"/>
            <a:ext cx="4038600" cy="1833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" y="5879847"/>
            <a:ext cx="89725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Системы регулирования движения на железнодорожном транспорте</a:t>
            </a:r>
          </a:p>
        </p:txBody>
      </p:sp>
    </p:spTree>
    <p:extLst>
      <p:ext uri="{BB962C8B-B14F-4D97-AF65-F5344CB8AC3E}">
        <p14:creationId xmlns:p14="http://schemas.microsoft.com/office/powerpoint/2010/main" val="361684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301956"/>
            <a:ext cx="9144000" cy="14215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</a:t>
            </a:r>
            <a:r>
              <a:rPr lang="ru-RU" sz="2000" b="1" dirty="0" smtClean="0">
                <a:solidFill>
                  <a:srgbClr val="C00000"/>
                </a:solidFill>
              </a:rPr>
              <a:t>Участковая </a:t>
            </a:r>
            <a:r>
              <a:rPr lang="ru-RU" sz="2000" b="1" dirty="0">
                <a:solidFill>
                  <a:srgbClr val="C00000"/>
                </a:solidFill>
              </a:rPr>
              <a:t>скорость </a:t>
            </a:r>
            <a:r>
              <a:rPr lang="ru-RU" sz="2000" dirty="0"/>
              <a:t>при этом </a:t>
            </a:r>
            <a:r>
              <a:rPr lang="ru-RU" sz="2000" b="1" dirty="0"/>
              <a:t>на однопутных линиях возрастает на 10—30 %, </a:t>
            </a:r>
            <a:r>
              <a:rPr lang="ru-RU" sz="2000" b="1" dirty="0">
                <a:solidFill>
                  <a:srgbClr val="002060"/>
                </a:solidFill>
              </a:rPr>
              <a:t>на двухпутных — на 20—30 %. </a:t>
            </a:r>
            <a:r>
              <a:rPr lang="ru-RU" sz="2000" dirty="0"/>
              <a:t>Кроме того, на каждые 100 км железнодорожного пути высвобождаются 45—55 человек эксплуатационного штата.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414" y="408315"/>
            <a:ext cx="6998815" cy="4785775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8951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545610"/>
            <a:ext cx="9144000" cy="97802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Оборудование </a:t>
            </a:r>
            <a:r>
              <a:rPr lang="ru-RU" sz="2000" dirty="0"/>
              <a:t>сортировочных </a:t>
            </a:r>
            <a:r>
              <a:rPr lang="ru-RU" sz="2000" dirty="0" smtClean="0"/>
              <a:t>станций </a:t>
            </a:r>
            <a:r>
              <a:rPr lang="ru-RU" sz="2000" dirty="0"/>
              <a:t>средствами механизации и автоматизации производственных процессов увеличивает перерабатывающую способность </a:t>
            </a:r>
            <a:r>
              <a:rPr lang="ru-RU" sz="2000" b="1" dirty="0">
                <a:solidFill>
                  <a:srgbClr val="002060"/>
                </a:solidFill>
              </a:rPr>
              <a:t>сортировочных горок на 20-30 %.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8159" b="9652"/>
          <a:stretch/>
        </p:blipFill>
        <p:spPr>
          <a:xfrm>
            <a:off x="204717" y="399148"/>
            <a:ext cx="8761863" cy="4955393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2053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" y="3866934"/>
            <a:ext cx="9144000" cy="13465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Внедрение </a:t>
            </a:r>
            <a:r>
              <a:rPr lang="ru-RU" sz="2000" dirty="0"/>
              <a:t>автоматических систем регулирования движения поездов в России началось с </a:t>
            </a:r>
            <a:r>
              <a:rPr lang="ru-RU" sz="2000" dirty="0" smtClean="0"/>
              <a:t>1930-х годов. Системы </a:t>
            </a:r>
            <a:r>
              <a:rPr lang="ru-RU" sz="2000" dirty="0"/>
              <a:t>автоблокировки нашли широкое применение на двух- и однопутных линиях </a:t>
            </a:r>
            <a:r>
              <a:rPr lang="ru-RU" sz="2000" dirty="0" smtClean="0"/>
              <a:t>участков </a:t>
            </a:r>
            <a:r>
              <a:rPr lang="ru-RU" sz="2000" dirty="0"/>
              <a:t>с автономной и электрической тягой.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194" t="18152" r="22686" b="16921"/>
          <a:stretch/>
        </p:blipFill>
        <p:spPr>
          <a:xfrm>
            <a:off x="4394581" y="477671"/>
            <a:ext cx="4667533" cy="27295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3881" t="17405" r="23880" b="8688"/>
          <a:stretch/>
        </p:blipFill>
        <p:spPr>
          <a:xfrm>
            <a:off x="218363" y="477671"/>
            <a:ext cx="3848670" cy="2729552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6328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646" y="5289666"/>
            <a:ext cx="9130354" cy="97802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Основной </a:t>
            </a:r>
            <a:r>
              <a:rPr lang="ru-RU" sz="2000" b="1" dirty="0">
                <a:solidFill>
                  <a:srgbClr val="C00000"/>
                </a:solidFill>
              </a:rPr>
              <a:t>системой </a:t>
            </a:r>
            <a:r>
              <a:rPr lang="ru-RU" sz="2000" b="1" dirty="0" smtClean="0"/>
              <a:t>является </a:t>
            </a:r>
            <a:r>
              <a:rPr lang="ru-RU" sz="2000" b="1" dirty="0" smtClean="0">
                <a:solidFill>
                  <a:srgbClr val="C00000"/>
                </a:solidFill>
              </a:rPr>
              <a:t>автоблокировка (АБ) </a:t>
            </a:r>
            <a:r>
              <a:rPr lang="ru-RU" sz="2000" b="1" dirty="0" smtClean="0">
                <a:solidFill>
                  <a:srgbClr val="002060"/>
                </a:solidFill>
              </a:rPr>
              <a:t>с </a:t>
            </a:r>
            <a:r>
              <a:rPr lang="ru-RU" sz="2000" b="1" dirty="0">
                <a:solidFill>
                  <a:srgbClr val="002060"/>
                </a:solidFill>
              </a:rPr>
              <a:t>рельсовыми цепями переменного тока частотой 50 и 25 Гц.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881" t="11145" r="1941" b="23383"/>
          <a:stretch/>
        </p:blipFill>
        <p:spPr>
          <a:xfrm>
            <a:off x="341193" y="431585"/>
            <a:ext cx="8611737" cy="4490114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6400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" y="4678939"/>
            <a:ext cx="9144000" cy="9916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</a:t>
            </a:r>
            <a:r>
              <a:rPr lang="ru-RU" sz="2000" b="1" dirty="0" smtClean="0">
                <a:solidFill>
                  <a:srgbClr val="002060"/>
                </a:solidFill>
              </a:rPr>
              <a:t>Главным </a:t>
            </a:r>
            <a:r>
              <a:rPr lang="ru-RU" sz="2000" b="1" dirty="0">
                <a:solidFill>
                  <a:srgbClr val="002060"/>
                </a:solidFill>
              </a:rPr>
              <a:t>направлением модернизации </a:t>
            </a:r>
            <a:r>
              <a:rPr lang="ru-RU" sz="2000" dirty="0"/>
              <a:t>автоблокировки </a:t>
            </a:r>
            <a:r>
              <a:rPr lang="ru-RU" sz="2000" dirty="0" smtClean="0"/>
              <a:t>является </a:t>
            </a:r>
            <a:r>
              <a:rPr lang="ru-RU" sz="2000" dirty="0"/>
              <a:t>переход к тональным рельсовым цепям (в системах </a:t>
            </a:r>
            <a:r>
              <a:rPr lang="ru-RU" sz="2000" b="1" dirty="0"/>
              <a:t>АБТ, АБТЦ</a:t>
            </a:r>
            <a:r>
              <a:rPr lang="ru-RU" sz="2000" dirty="0"/>
              <a:t>), а также внедрение микропроцессорной элементной базы.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84" t="14925" r="3434" b="29182"/>
          <a:stretch/>
        </p:blipFill>
        <p:spPr>
          <a:xfrm>
            <a:off x="259303" y="590217"/>
            <a:ext cx="8557147" cy="3833139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2413438" y="937185"/>
            <a:ext cx="89614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6013" t="94516" r="66495" b="-862"/>
          <a:stretch/>
        </p:blipFill>
        <p:spPr>
          <a:xfrm>
            <a:off x="2693421" y="1463295"/>
            <a:ext cx="2353237" cy="297114"/>
          </a:xfrm>
          <a:prstGeom prst="rect">
            <a:avLst/>
          </a:prstGeom>
        </p:spPr>
      </p:pic>
      <p:sp>
        <p:nvSpPr>
          <p:cNvPr id="9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2091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9041" y="4699448"/>
            <a:ext cx="9021171" cy="12646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   В </a:t>
            </a:r>
            <a:r>
              <a:rPr lang="ru-RU" sz="2000" dirty="0"/>
              <a:t>комплексе с автоблокировкой получила применение </a:t>
            </a:r>
            <a:r>
              <a:rPr lang="ru-RU" sz="2000" b="1" dirty="0">
                <a:solidFill>
                  <a:srgbClr val="002060"/>
                </a:solidFill>
              </a:rPr>
              <a:t>система автоматической локомотивной сигнализации непрерывного типа </a:t>
            </a:r>
            <a:r>
              <a:rPr lang="ru-RU" sz="2000" b="1" dirty="0">
                <a:solidFill>
                  <a:srgbClr val="C00000"/>
                </a:solidFill>
              </a:rPr>
              <a:t>АЛСН,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которая предотвращает проезд запрещающего сигнала светофора и контролирует бдительность машиниста и скорость ведения им поезда.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3991"/>
          <a:stretch/>
        </p:blipFill>
        <p:spPr>
          <a:xfrm>
            <a:off x="173806" y="433986"/>
            <a:ext cx="8779124" cy="4157885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2470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342" y="5233387"/>
            <a:ext cx="9103658" cy="10326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   Разработана </a:t>
            </a:r>
            <a:r>
              <a:rPr lang="ru-RU" sz="2000" dirty="0"/>
              <a:t>и внедрена </a:t>
            </a:r>
            <a:r>
              <a:rPr lang="ru-RU" sz="2000" b="1" dirty="0" smtClean="0">
                <a:solidFill>
                  <a:srgbClr val="002060"/>
                </a:solidFill>
              </a:rPr>
              <a:t>автоблокировка </a:t>
            </a:r>
            <a:r>
              <a:rPr lang="ru-RU" sz="2000" b="1" dirty="0" smtClean="0">
                <a:solidFill>
                  <a:srgbClr val="C00000"/>
                </a:solidFill>
              </a:rPr>
              <a:t>(АЛСО) </a:t>
            </a:r>
            <a:r>
              <a:rPr lang="ru-RU" sz="2000" b="1" dirty="0">
                <a:solidFill>
                  <a:srgbClr val="002060"/>
                </a:solidFill>
              </a:rPr>
              <a:t>без проходных светофоров с централизованным размещением аппаратуры (</a:t>
            </a:r>
            <a:r>
              <a:rPr lang="ru-RU" sz="2000" b="1" dirty="0" smtClean="0">
                <a:solidFill>
                  <a:srgbClr val="002060"/>
                </a:solidFill>
              </a:rPr>
              <a:t>ЦАБ),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/>
              <a:t>в которой регулирование движения поездов производится только средствами АЛСН.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6124" r="1627"/>
          <a:stretch/>
        </p:blipFill>
        <p:spPr>
          <a:xfrm>
            <a:off x="6136273" y="613950"/>
            <a:ext cx="2850777" cy="15241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6124" t="54329" r="70328"/>
          <a:stretch/>
        </p:blipFill>
        <p:spPr>
          <a:xfrm>
            <a:off x="4970677" y="1540184"/>
            <a:ext cx="1197622" cy="6960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67777" b="39318"/>
          <a:stretch/>
        </p:blipFill>
        <p:spPr>
          <a:xfrm>
            <a:off x="5144050" y="646847"/>
            <a:ext cx="917425" cy="92486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122826" y="1755131"/>
            <a:ext cx="251080" cy="272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29451" r="52890"/>
          <a:stretch/>
        </p:blipFill>
        <p:spPr>
          <a:xfrm>
            <a:off x="3334871" y="691628"/>
            <a:ext cx="1561008" cy="151803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/>
          <a:srcRect l="-3" r="86627"/>
          <a:stretch/>
        </p:blipFill>
        <p:spPr>
          <a:xfrm>
            <a:off x="2368876" y="693810"/>
            <a:ext cx="1182408" cy="15180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69544"/>
          <a:stretch/>
        </p:blipFill>
        <p:spPr>
          <a:xfrm>
            <a:off x="4842528" y="646847"/>
            <a:ext cx="440050" cy="9754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604" y="295108"/>
            <a:ext cx="1982393" cy="320134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/>
          <a:srcRect t="19961" b="9815"/>
          <a:stretch/>
        </p:blipFill>
        <p:spPr>
          <a:xfrm>
            <a:off x="2736730" y="2204739"/>
            <a:ext cx="5492972" cy="2958352"/>
          </a:xfrm>
          <a:prstGeom prst="rect">
            <a:avLst/>
          </a:prstGeom>
        </p:spPr>
      </p:pic>
      <p:sp>
        <p:nvSpPr>
          <p:cNvPr id="1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7019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9041" y="4699448"/>
            <a:ext cx="9021171" cy="186512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Для </a:t>
            </a:r>
            <a:r>
              <a:rPr lang="ru-RU" sz="2000" dirty="0"/>
              <a:t>определения начала торможения вместе с АЛСН применяется </a:t>
            </a:r>
            <a:r>
              <a:rPr lang="ru-RU" sz="2000" b="1" dirty="0">
                <a:solidFill>
                  <a:srgbClr val="002060"/>
                </a:solidFill>
              </a:rPr>
              <a:t>система автоматического управления тормозами </a:t>
            </a:r>
            <a:r>
              <a:rPr lang="ru-RU" sz="2000" b="1" dirty="0">
                <a:solidFill>
                  <a:srgbClr val="C00000"/>
                </a:solidFill>
              </a:rPr>
              <a:t>САУТ</a:t>
            </a:r>
            <a:r>
              <a:rPr lang="ru-RU" sz="2000" dirty="0">
                <a:solidFill>
                  <a:srgbClr val="C00000"/>
                </a:solidFill>
              </a:rPr>
              <a:t>,</a:t>
            </a:r>
            <a:r>
              <a:rPr lang="ru-RU" sz="2000" dirty="0"/>
              <a:t> которая постоянно совершенствуется. В настоящее время разработано и внедряется комплексное локомотивное устройство безопасности </a:t>
            </a:r>
            <a:r>
              <a:rPr lang="ru-RU" sz="2000" b="1" dirty="0"/>
              <a:t>КЛУБ</a:t>
            </a:r>
            <a:r>
              <a:rPr lang="ru-RU" sz="2000" dirty="0"/>
              <a:t> с бортовыми микропроцессорами взамен устройств АЛСН.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1" t="38303" r="45448" b="7970"/>
          <a:stretch/>
        </p:blipFill>
        <p:spPr>
          <a:xfrm>
            <a:off x="308376" y="909255"/>
            <a:ext cx="4988260" cy="36797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67721" y="295108"/>
            <a:ext cx="5937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Порядок работы КЛУБ-У при следовании по сигналу «Ж»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8672"/>
          <a:stretch/>
        </p:blipFill>
        <p:spPr>
          <a:xfrm>
            <a:off x="5609230" y="1019698"/>
            <a:ext cx="2805987" cy="36055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55059" y="4330116"/>
            <a:ext cx="2511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рукоятка бдительности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72568" y="2354547"/>
            <a:ext cx="27273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звуковой сигнал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37729" y="2259106"/>
            <a:ext cx="336177" cy="20170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4982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9041" y="4699448"/>
            <a:ext cx="9021171" cy="16194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С </a:t>
            </a:r>
            <a:r>
              <a:rPr lang="ru-RU" sz="2000" dirty="0"/>
              <a:t>1946 г. для регулирования движения поездов на </a:t>
            </a:r>
            <a:r>
              <a:rPr lang="ru-RU" sz="2000" dirty="0" smtClean="0"/>
              <a:t>станциях </a:t>
            </a:r>
            <a:r>
              <a:rPr lang="ru-RU" sz="2000" dirty="0"/>
              <a:t>стали применять </a:t>
            </a:r>
            <a:r>
              <a:rPr lang="ru-RU" sz="2000" b="1" dirty="0">
                <a:solidFill>
                  <a:srgbClr val="002060"/>
                </a:solidFill>
              </a:rPr>
              <a:t>электрическую централизацию релейного </a:t>
            </a:r>
            <a:r>
              <a:rPr lang="ru-RU" sz="2000" b="1" dirty="0" smtClean="0">
                <a:solidFill>
                  <a:srgbClr val="002060"/>
                </a:solidFill>
              </a:rPr>
              <a:t>типа (ЭЦ). </a:t>
            </a:r>
            <a:r>
              <a:rPr lang="ru-RU" sz="2000" dirty="0"/>
              <a:t>Затем была разработана и введена в эксплуатацию </a:t>
            </a:r>
            <a:r>
              <a:rPr lang="ru-RU" sz="2000" b="1" dirty="0">
                <a:solidFill>
                  <a:srgbClr val="002060"/>
                </a:solidFill>
              </a:rPr>
              <a:t>маршрутно-релейная централизация </a:t>
            </a:r>
            <a:r>
              <a:rPr lang="ru-RU" sz="2000" b="1" dirty="0" smtClean="0">
                <a:solidFill>
                  <a:srgbClr val="002060"/>
                </a:solidFill>
              </a:rPr>
              <a:t>(МРЦ), </a:t>
            </a:r>
            <a:r>
              <a:rPr lang="ru-RU" sz="2000" dirty="0"/>
              <a:t>которая резко сократила время приготовления маршрута и существенно облегчила работу дежурного по </a:t>
            </a:r>
            <a:r>
              <a:rPr lang="ru-RU" sz="2000" dirty="0" smtClean="0"/>
              <a:t>станции</a:t>
            </a:r>
            <a:r>
              <a:rPr lang="ru-RU" sz="2000" dirty="0"/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6947"/>
          <a:stretch/>
        </p:blipFill>
        <p:spPr>
          <a:xfrm>
            <a:off x="4228530" y="472530"/>
            <a:ext cx="4724400" cy="35945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41182" y="590217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МРЦ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9703" t="5112" r="17611" b="6350"/>
          <a:stretch/>
        </p:blipFill>
        <p:spPr>
          <a:xfrm>
            <a:off x="379860" y="590217"/>
            <a:ext cx="3496104" cy="3643952"/>
          </a:xfrm>
          <a:prstGeom prst="rect">
            <a:avLst/>
          </a:prstGeom>
        </p:spPr>
      </p:pic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167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5593" y="5067937"/>
            <a:ext cx="9048066" cy="9370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Совершенствование </a:t>
            </a:r>
            <a:r>
              <a:rPr lang="ru-RU" sz="2000" dirty="0"/>
              <a:t>этой системы привело к созданию </a:t>
            </a:r>
            <a:r>
              <a:rPr lang="ru-RU" sz="2000" b="1" dirty="0">
                <a:solidFill>
                  <a:srgbClr val="002060"/>
                </a:solidFill>
              </a:rPr>
              <a:t>блочной маршрутно-релейной централизации </a:t>
            </a:r>
            <a:r>
              <a:rPr lang="ru-RU" sz="2000" b="1" dirty="0" smtClean="0">
                <a:solidFill>
                  <a:srgbClr val="002060"/>
                </a:solidFill>
              </a:rPr>
              <a:t>(БМРЦ)</a:t>
            </a:r>
            <a:r>
              <a:rPr lang="ru-RU" sz="2000" dirty="0" smtClean="0"/>
              <a:t>, </a:t>
            </a:r>
            <a:r>
              <a:rPr lang="ru-RU" sz="2000" dirty="0"/>
              <a:t>которая с 1960 г. стала типовой для крупных </a:t>
            </a:r>
            <a:r>
              <a:rPr lang="ru-RU" sz="2000" dirty="0" smtClean="0"/>
              <a:t>станций</a:t>
            </a:r>
            <a:r>
              <a:rPr lang="ru-RU" sz="2000" dirty="0"/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582" t="4787" r="3731" b="17047"/>
          <a:stretch/>
        </p:blipFill>
        <p:spPr>
          <a:xfrm>
            <a:off x="300248" y="406600"/>
            <a:ext cx="8475260" cy="4394580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2376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9383" y="4558553"/>
            <a:ext cx="8859805" cy="22994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                                              </a:t>
            </a:r>
            <a:r>
              <a:rPr lang="ru-RU" sz="2000" b="1" dirty="0" smtClean="0">
                <a:solidFill>
                  <a:srgbClr val="002060"/>
                </a:solidFill>
              </a:rPr>
              <a:t>Курс лекций Введение стр.5-6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Цели </a:t>
            </a:r>
            <a:r>
              <a:rPr lang="ru-RU" sz="2000" b="1" dirty="0"/>
              <a:t>и задачи дисциплины, связь ее с другими дисциплинами. </a:t>
            </a:r>
            <a:endParaRPr lang="ru-RU" sz="2000" b="1" dirty="0" smtClean="0"/>
          </a:p>
          <a:p>
            <a:pPr marL="0" indent="0" algn="just">
              <a:buNone/>
            </a:pPr>
            <a:r>
              <a:rPr lang="ru-RU" sz="2000" b="1" dirty="0"/>
              <a:t>2. Значение систем регулирования движения поездов и устройств связи в </a:t>
            </a:r>
            <a:r>
              <a:rPr lang="ru-RU" sz="2000" b="1" dirty="0" smtClean="0"/>
              <a:t>управлении </a:t>
            </a:r>
            <a:r>
              <a:rPr lang="ru-RU" sz="2000" b="1" dirty="0"/>
              <a:t>процессом на железнодорожном транспорте</a:t>
            </a:r>
            <a:r>
              <a:rPr lang="ru-RU" sz="2000" b="1" dirty="0" smtClean="0"/>
              <a:t>.</a:t>
            </a:r>
          </a:p>
          <a:p>
            <a:pPr marL="0" indent="0" algn="just">
              <a:buNone/>
            </a:pPr>
            <a:r>
              <a:rPr lang="ru-RU" sz="2000" b="1" dirty="0"/>
              <a:t>3. Обеспечение безопасности движения поездов и эффективность применения этих систем.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588" b="10759"/>
          <a:stretch/>
        </p:blipFill>
        <p:spPr>
          <a:xfrm>
            <a:off x="1235050" y="326610"/>
            <a:ext cx="6919560" cy="423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066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944" y="4394580"/>
            <a:ext cx="9103056" cy="187582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В </a:t>
            </a:r>
            <a:r>
              <a:rPr lang="ru-RU" sz="2000" dirty="0"/>
              <a:t>настоящее время ведутся разработки и </a:t>
            </a:r>
            <a:r>
              <a:rPr lang="ru-RU" sz="2000" b="1" dirty="0">
                <a:solidFill>
                  <a:srgbClr val="002060"/>
                </a:solidFill>
              </a:rPr>
              <a:t>внедрение микропроцессорных систем электрической централизации</a:t>
            </a:r>
            <a:r>
              <a:rPr lang="ru-RU" sz="2000" dirty="0"/>
              <a:t>, которые позволят реализовать функции автоматизации задания маршрутов управления и контроля за объектами на станции, уменьшить материалоемкость системы и затраты на монтажные работы, использовать </a:t>
            </a:r>
            <a:r>
              <a:rPr lang="ru-RU" sz="2000" b="1" dirty="0">
                <a:solidFill>
                  <a:srgbClr val="002060"/>
                </a:solidFill>
              </a:rPr>
              <a:t>автоматизированные рабочие места дежурного по станции </a:t>
            </a:r>
            <a:r>
              <a:rPr lang="ru-RU" sz="2000" b="1" dirty="0">
                <a:solidFill>
                  <a:srgbClr val="C00000"/>
                </a:solidFill>
              </a:rPr>
              <a:t>АРМ-ДСП</a:t>
            </a:r>
            <a:r>
              <a:rPr lang="ru-RU" sz="2000" dirty="0"/>
              <a:t> и </a:t>
            </a:r>
            <a:r>
              <a:rPr lang="ru-RU" sz="2000" b="1" dirty="0">
                <a:solidFill>
                  <a:srgbClr val="002060"/>
                </a:solidFill>
              </a:rPr>
              <a:t>дежурного электромеханика </a:t>
            </a:r>
            <a:r>
              <a:rPr lang="ru-RU" sz="2000" b="1" dirty="0">
                <a:solidFill>
                  <a:srgbClr val="C00000"/>
                </a:solidFill>
              </a:rPr>
              <a:t>АРМ-ШН</a:t>
            </a:r>
            <a:r>
              <a:rPr lang="ru-RU" sz="2000" dirty="0" smtClean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53703" b="24885"/>
          <a:stretch/>
        </p:blipFill>
        <p:spPr>
          <a:xfrm>
            <a:off x="4537878" y="590216"/>
            <a:ext cx="3828199" cy="1634367"/>
          </a:xfrm>
          <a:prstGeom prst="round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8701" b="50286"/>
          <a:stretch/>
        </p:blipFill>
        <p:spPr>
          <a:xfrm>
            <a:off x="218364" y="2588873"/>
            <a:ext cx="3970209" cy="1682876"/>
          </a:xfrm>
          <a:prstGeom prst="round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59902"/>
          <a:stretch/>
        </p:blipFill>
        <p:spPr>
          <a:xfrm>
            <a:off x="218364" y="624335"/>
            <a:ext cx="3934297" cy="1600249"/>
          </a:xfrm>
          <a:prstGeom prst="round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55989" b="-1"/>
          <a:stretch/>
        </p:blipFill>
        <p:spPr>
          <a:xfrm>
            <a:off x="4537879" y="2588873"/>
            <a:ext cx="3828198" cy="1682876"/>
          </a:xfrm>
          <a:prstGeom prst="roundRect">
            <a:avLst/>
          </a:prstGeom>
        </p:spPr>
      </p:pic>
      <p:sp>
        <p:nvSpPr>
          <p:cNvPr id="9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00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" y="5439699"/>
            <a:ext cx="9144000" cy="13328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    Для </a:t>
            </a:r>
            <a:r>
              <a:rPr lang="ru-RU" sz="2000" b="1" dirty="0"/>
              <a:t>диспетчерского руководства движением поездов </a:t>
            </a:r>
            <a:r>
              <a:rPr lang="ru-RU" sz="2000" dirty="0"/>
              <a:t>получила распространение </a:t>
            </a:r>
            <a:r>
              <a:rPr lang="ru-RU" sz="2000" b="1" dirty="0">
                <a:solidFill>
                  <a:srgbClr val="002060"/>
                </a:solidFill>
              </a:rPr>
              <a:t>диспетчерская централизация ДЦ. </a:t>
            </a:r>
            <a:r>
              <a:rPr lang="ru-RU" sz="2000" dirty="0"/>
              <a:t>С ее помощью обеспечиваются телеуправление стрелками и сигналами ряда промежуточных </a:t>
            </a:r>
            <a:r>
              <a:rPr lang="ru-RU" sz="2000" dirty="0" smtClean="0"/>
              <a:t>станций </a:t>
            </a:r>
            <a:r>
              <a:rPr lang="ru-RU" sz="2000" dirty="0"/>
              <a:t>и контроль за ними с одного диспетчерского поста.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4767"/>
          <a:stretch/>
        </p:blipFill>
        <p:spPr>
          <a:xfrm>
            <a:off x="0" y="352728"/>
            <a:ext cx="9144000" cy="4993642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02435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788" y="5422779"/>
            <a:ext cx="9049871" cy="12782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Первая </a:t>
            </a:r>
            <a:r>
              <a:rPr lang="ru-RU" sz="2000" dirty="0"/>
              <a:t>система ДЦ была введена в эксплуатацию </a:t>
            </a:r>
            <a:r>
              <a:rPr lang="ru-RU" sz="2000" dirty="0" smtClean="0"/>
              <a:t>в 1936 г. на однопутном подмосковном участке Люберцы - Куровская. Системы </a:t>
            </a:r>
            <a:r>
              <a:rPr lang="ru-RU" sz="2000" dirty="0"/>
              <a:t>ДЦ постоянно совершенствовались в части быстродействия </a:t>
            </a:r>
            <a:r>
              <a:rPr lang="ru-RU" sz="2000" dirty="0" smtClean="0"/>
              <a:t>и </a:t>
            </a:r>
            <a:r>
              <a:rPr lang="ru-RU" sz="2000" dirty="0"/>
              <a:t>емкости по управлению объектами и контролю за ними и элементной базы.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3533" b="3681"/>
          <a:stretch/>
        </p:blipFill>
        <p:spPr>
          <a:xfrm>
            <a:off x="873457" y="295108"/>
            <a:ext cx="7952366" cy="4945632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4019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8100" y="5279478"/>
            <a:ext cx="9062112" cy="15785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Разработана </a:t>
            </a:r>
            <a:r>
              <a:rPr lang="ru-RU" sz="2000" dirty="0"/>
              <a:t>и внедрена в эксплуатацию частотная система </a:t>
            </a:r>
            <a:r>
              <a:rPr lang="ru-RU" sz="2000" b="1" dirty="0"/>
              <a:t>ДЦ «Нева», </a:t>
            </a:r>
            <a:r>
              <a:rPr lang="ru-RU" sz="2000" dirty="0"/>
              <a:t>а затем более совершенная частотная система </a:t>
            </a:r>
            <a:r>
              <a:rPr lang="ru-RU" sz="2000" b="1" dirty="0"/>
              <a:t>ДЦ «Луч». </a:t>
            </a:r>
            <a:r>
              <a:rPr lang="ru-RU" sz="2000" dirty="0"/>
              <a:t>В настоящее время ведутся разработки и внедрение систем ДЦ на микропроцессорной элементной базе. Примером такой системы ДЦ может служить </a:t>
            </a:r>
            <a:r>
              <a:rPr lang="ru-RU" sz="2000" b="1" dirty="0"/>
              <a:t>ДЦ «Сетунь», </a:t>
            </a:r>
            <a:r>
              <a:rPr lang="ru-RU" sz="2000" dirty="0"/>
              <a:t>а также система передачи команд телеуправления </a:t>
            </a:r>
            <a:r>
              <a:rPr lang="ru-RU" sz="2000" b="1" dirty="0"/>
              <a:t>«СПОК» </a:t>
            </a:r>
            <a:r>
              <a:rPr lang="ru-RU" sz="2000" dirty="0"/>
              <a:t>и др.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2438"/>
          <a:stretch/>
        </p:blipFill>
        <p:spPr>
          <a:xfrm>
            <a:off x="54592" y="295108"/>
            <a:ext cx="8939283" cy="326181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865" t="17512" r="865" b="48458"/>
          <a:stretch/>
        </p:blipFill>
        <p:spPr>
          <a:xfrm>
            <a:off x="136478" y="2945710"/>
            <a:ext cx="8775510" cy="2333768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543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4" y="4967788"/>
            <a:ext cx="9117106" cy="17742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 Механизация </a:t>
            </a:r>
            <a:r>
              <a:rPr lang="ru-RU" sz="2000" b="1" dirty="0"/>
              <a:t>сортировочных горок </a:t>
            </a:r>
            <a:r>
              <a:rPr lang="ru-RU" sz="2000" dirty="0"/>
              <a:t>началась с 1930-х годов. Затем стала внедряться </a:t>
            </a:r>
            <a:r>
              <a:rPr lang="ru-RU" sz="2000" b="1" dirty="0">
                <a:solidFill>
                  <a:srgbClr val="002060"/>
                </a:solidFill>
              </a:rPr>
              <a:t>горочная автоматическая централизация ГАЦ.</a:t>
            </a:r>
            <a:r>
              <a:rPr lang="ru-RU" sz="2000" dirty="0"/>
              <a:t> В 1960-х годах был разработан комплекс устройств для автоматизации сортировочных горок, в который вошли </a:t>
            </a:r>
            <a:r>
              <a:rPr lang="ru-RU" sz="2000" b="1" dirty="0">
                <a:solidFill>
                  <a:srgbClr val="002060"/>
                </a:solidFill>
              </a:rPr>
              <a:t>ГАЦ</a:t>
            </a:r>
            <a:r>
              <a:rPr lang="ru-RU" sz="2000" dirty="0"/>
              <a:t>, системы </a:t>
            </a:r>
            <a:r>
              <a:rPr lang="ru-RU" sz="2000" b="1" dirty="0">
                <a:solidFill>
                  <a:srgbClr val="002060"/>
                </a:solidFill>
              </a:rPr>
              <a:t>автоматического регулирования скорости скатывания отцепов АРС</a:t>
            </a:r>
            <a:r>
              <a:rPr lang="ru-RU" sz="2000" b="1" dirty="0"/>
              <a:t>, </a:t>
            </a:r>
            <a:r>
              <a:rPr lang="ru-RU" sz="2000" b="1" dirty="0">
                <a:solidFill>
                  <a:srgbClr val="002060"/>
                </a:solidFill>
              </a:rPr>
              <a:t>автоматического задания скорости роспуска АЗСР</a:t>
            </a:r>
            <a:r>
              <a:rPr lang="ru-RU" sz="2000" dirty="0"/>
              <a:t> и </a:t>
            </a:r>
            <a:r>
              <a:rPr lang="ru-RU" sz="2000" b="1" dirty="0">
                <a:solidFill>
                  <a:srgbClr val="002060"/>
                </a:solidFill>
              </a:rPr>
              <a:t>телеуправления горочным локомотивом ТГЛ</a:t>
            </a:r>
            <a:r>
              <a:rPr lang="ru-RU" sz="2000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104" t="17945" r="15074" b="25664"/>
          <a:stretch/>
        </p:blipFill>
        <p:spPr>
          <a:xfrm>
            <a:off x="2736374" y="1323833"/>
            <a:ext cx="6018664" cy="34392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6686" r="21228" b="19401"/>
          <a:stretch/>
        </p:blipFill>
        <p:spPr>
          <a:xfrm>
            <a:off x="1" y="504968"/>
            <a:ext cx="4203510" cy="2565778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9985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4" y="4899546"/>
            <a:ext cx="9089409" cy="176056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  В </a:t>
            </a:r>
            <a:r>
              <a:rPr lang="ru-RU" sz="2000" dirty="0"/>
              <a:t>соответствии с «Программой обновления и развития технических средств сортировочных станций и горок» создается новое поколение микропроцессорных систем, которые соответствуют современным требованиям и обеспечивают автоматизацию и механизацию практически всех технологических операций по расформированию-формированию составов на сортировочных станциях и горках.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716" t="28453" r="8806" b="3264"/>
          <a:stretch/>
        </p:blipFill>
        <p:spPr>
          <a:xfrm>
            <a:off x="614148" y="436727"/>
            <a:ext cx="7724633" cy="4162569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11926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5594" y="4699448"/>
            <a:ext cx="9021171" cy="139207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Большое </a:t>
            </a:r>
            <a:r>
              <a:rPr lang="ru-RU" sz="2000" dirty="0"/>
              <a:t>значение </a:t>
            </a:r>
            <a:r>
              <a:rPr lang="ru-RU" sz="2000" b="1" dirty="0">
                <a:solidFill>
                  <a:srgbClr val="C00000"/>
                </a:solidFill>
              </a:rPr>
              <a:t>для регулирования движения поездов </a:t>
            </a:r>
            <a:r>
              <a:rPr lang="ru-RU" sz="2000" dirty="0"/>
              <a:t>на железнодорожном транспорте имеют </a:t>
            </a:r>
            <a:r>
              <a:rPr lang="ru-RU" sz="2000" b="1" dirty="0">
                <a:solidFill>
                  <a:srgbClr val="002060"/>
                </a:solidFill>
              </a:rPr>
              <a:t>устройства </a:t>
            </a:r>
            <a:r>
              <a:rPr lang="ru-RU" sz="2000" b="1" dirty="0" smtClean="0">
                <a:solidFill>
                  <a:srgbClr val="002060"/>
                </a:solidFill>
              </a:rPr>
              <a:t>проводной и радиосвязи</a:t>
            </a:r>
            <a:r>
              <a:rPr lang="ru-RU" sz="2000" dirty="0"/>
              <a:t>. Устройства связи позволяют вести оперативное управление и координировать работу подразделений железнодорожного транспорта.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4308"/>
          <a:stretch/>
        </p:blipFill>
        <p:spPr>
          <a:xfrm>
            <a:off x="195704" y="464025"/>
            <a:ext cx="8839966" cy="4235423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0622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788" y="5736679"/>
            <a:ext cx="9036423" cy="93707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Сеть </a:t>
            </a:r>
            <a:r>
              <a:rPr lang="ru-RU" sz="2000" b="1" dirty="0"/>
              <a:t>железных дорог оборудована </a:t>
            </a:r>
            <a:r>
              <a:rPr lang="ru-RU" sz="2000" b="1" dirty="0" smtClean="0">
                <a:solidFill>
                  <a:srgbClr val="002060"/>
                </a:solidFill>
              </a:rPr>
              <a:t>поездной диспетчерской связью</a:t>
            </a:r>
            <a:r>
              <a:rPr lang="ru-RU" sz="2000" b="1" dirty="0"/>
              <a:t>, а также </a:t>
            </a:r>
            <a:r>
              <a:rPr lang="ru-RU" sz="2000" b="1" dirty="0">
                <a:solidFill>
                  <a:srgbClr val="002060"/>
                </a:solidFill>
              </a:rPr>
              <a:t>дорожной диспетчерской связью</a:t>
            </a:r>
            <a:r>
              <a:rPr lang="ru-RU" sz="2000" b="1" dirty="0"/>
              <a:t>, </a:t>
            </a:r>
            <a:r>
              <a:rPr lang="ru-RU" sz="2000" b="1" dirty="0">
                <a:solidFill>
                  <a:srgbClr val="002060"/>
                </a:solidFill>
              </a:rPr>
              <a:t>магистральной</a:t>
            </a:r>
            <a:r>
              <a:rPr lang="ru-RU" sz="2000" b="1" dirty="0"/>
              <a:t> и </a:t>
            </a:r>
            <a:r>
              <a:rPr lang="ru-RU" sz="2000" b="1" dirty="0">
                <a:solidFill>
                  <a:srgbClr val="002060"/>
                </a:solidFill>
              </a:rPr>
              <a:t>дорожной связью </a:t>
            </a:r>
            <a:r>
              <a:rPr lang="ru-RU" sz="2000" b="1" dirty="0" smtClean="0">
                <a:solidFill>
                  <a:srgbClr val="002060"/>
                </a:solidFill>
              </a:rPr>
              <a:t>совещаний.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263" y="295108"/>
            <a:ext cx="6889077" cy="51820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73" y="295108"/>
            <a:ext cx="4761389" cy="3584759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5240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341" y="5681284"/>
            <a:ext cx="9049067" cy="10053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Кроме </a:t>
            </a:r>
            <a:r>
              <a:rPr lang="ru-RU" sz="2000" dirty="0"/>
              <a:t>этого, широкое применение получили </a:t>
            </a:r>
            <a:r>
              <a:rPr lang="ru-RU" sz="2000" b="1" dirty="0">
                <a:solidFill>
                  <a:srgbClr val="002060"/>
                </a:solidFill>
              </a:rPr>
              <a:t>участковая </a:t>
            </a:r>
            <a:r>
              <a:rPr lang="ru-RU" sz="2000" b="1" dirty="0" smtClean="0">
                <a:solidFill>
                  <a:srgbClr val="002060"/>
                </a:solidFill>
              </a:rPr>
              <a:t>избирательная телефонная связь, многоканальные системы передачи и автоматизация местной связи.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32928" t="-954" r="-910" b="12387"/>
          <a:stretch/>
        </p:blipFill>
        <p:spPr>
          <a:xfrm>
            <a:off x="204712" y="236630"/>
            <a:ext cx="6114197" cy="53908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6969" y="295108"/>
            <a:ext cx="4322439" cy="28836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6969" y="3089743"/>
            <a:ext cx="4322439" cy="25377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68091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5183843"/>
            <a:ext cx="9130553" cy="12236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</a:t>
            </a:r>
            <a:r>
              <a:rPr lang="ru-RU" sz="2000" b="1" dirty="0" smtClean="0"/>
              <a:t>Вся </a:t>
            </a:r>
            <a:r>
              <a:rPr lang="ru-RU" sz="2000" b="1" dirty="0" smtClean="0">
                <a:solidFill>
                  <a:srgbClr val="C00000"/>
                </a:solidFill>
              </a:rPr>
              <a:t>первичная </a:t>
            </a:r>
            <a:r>
              <a:rPr lang="ru-RU" sz="2000" b="1" dirty="0">
                <a:solidFill>
                  <a:srgbClr val="C00000"/>
                </a:solidFill>
              </a:rPr>
              <a:t>сеть связи </a:t>
            </a:r>
            <a:r>
              <a:rPr lang="ru-RU" sz="2000" dirty="0"/>
              <a:t>как основа цифровой системы связи </a:t>
            </a:r>
            <a:r>
              <a:rPr lang="ru-RU" sz="2000" b="1" dirty="0"/>
              <a:t>организуется</a:t>
            </a:r>
            <a:r>
              <a:rPr lang="ru-RU" sz="2000" dirty="0"/>
              <a:t> по </a:t>
            </a:r>
            <a:r>
              <a:rPr lang="ru-RU" sz="2000" b="1" dirty="0" smtClean="0">
                <a:solidFill>
                  <a:srgbClr val="002060"/>
                </a:solidFill>
              </a:rPr>
              <a:t>волоконно-оптическим (ВОЛС) </a:t>
            </a:r>
            <a:r>
              <a:rPr lang="ru-RU" sz="2000" dirty="0"/>
              <a:t>и </a:t>
            </a:r>
            <a:r>
              <a:rPr lang="ru-RU" sz="2000" b="1" dirty="0">
                <a:solidFill>
                  <a:srgbClr val="002060"/>
                </a:solidFill>
              </a:rPr>
              <a:t>радиорелейным линиям связи</a:t>
            </a:r>
            <a:r>
              <a:rPr lang="ru-RU" sz="2000" dirty="0"/>
              <a:t>, а также </a:t>
            </a:r>
            <a:r>
              <a:rPr lang="ru-RU" sz="2000" b="1" dirty="0">
                <a:solidFill>
                  <a:srgbClr val="002060"/>
                </a:solidFill>
              </a:rPr>
              <a:t>линиям системы спутниковой связи</a:t>
            </a:r>
            <a:r>
              <a:rPr lang="ru-RU" sz="2000" dirty="0"/>
              <a:t>. </a:t>
            </a:r>
            <a:r>
              <a:rPr lang="ru-RU" sz="2000" b="1" dirty="0">
                <a:solidFill>
                  <a:srgbClr val="002060"/>
                </a:solidFill>
              </a:rPr>
              <a:t>Общетехнологическая сеть связи (ОбТС) </a:t>
            </a:r>
            <a:r>
              <a:rPr lang="ru-RU" sz="2000" dirty="0"/>
              <a:t>строится на базе </a:t>
            </a:r>
            <a:r>
              <a:rPr lang="ru-RU" sz="2000" b="1" dirty="0">
                <a:solidFill>
                  <a:srgbClr val="002060"/>
                </a:solidFill>
              </a:rPr>
              <a:t>цифровых автоматических телефонных станций </a:t>
            </a:r>
            <a:r>
              <a:rPr lang="ru-RU" sz="2000" b="1" dirty="0" smtClean="0">
                <a:solidFill>
                  <a:srgbClr val="002060"/>
                </a:solidFill>
              </a:rPr>
              <a:t>(АТС-Ц).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47" t="21293" r="1791" b="10050"/>
          <a:stretch/>
        </p:blipFill>
        <p:spPr>
          <a:xfrm>
            <a:off x="122828" y="290594"/>
            <a:ext cx="8911988" cy="470847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78223" y="1398494"/>
            <a:ext cx="793377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3412" y="3590365"/>
            <a:ext cx="1210235" cy="24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72400" y="1196788"/>
            <a:ext cx="1180527" cy="268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225988" y="4518212"/>
            <a:ext cx="632012" cy="16136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350624" y="3160059"/>
            <a:ext cx="779929" cy="605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30353" y="3415553"/>
            <a:ext cx="1075765" cy="349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319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2830" y="4699447"/>
            <a:ext cx="9021170" cy="82204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Системы регулирования движения </a:t>
            </a:r>
            <a:r>
              <a:rPr lang="ru-RU" sz="2000" b="1" dirty="0"/>
              <a:t>на железнодорожном транспорте используются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002060"/>
                </a:solidFill>
              </a:rPr>
              <a:t>на перегонах </a:t>
            </a:r>
            <a:r>
              <a:rPr lang="ru-RU" sz="2000" b="1" dirty="0"/>
              <a:t>и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002060"/>
                </a:solidFill>
              </a:rPr>
              <a:t>железнодорожных станциях</a:t>
            </a:r>
            <a:r>
              <a:rPr lang="ru-RU" sz="2000" b="1" dirty="0"/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518" t="7645" r="14680"/>
          <a:stretch/>
        </p:blipFill>
        <p:spPr>
          <a:xfrm>
            <a:off x="122830" y="590217"/>
            <a:ext cx="4449170" cy="35190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1956"/>
          <a:stretch/>
        </p:blipFill>
        <p:spPr>
          <a:xfrm>
            <a:off x="4640496" y="590217"/>
            <a:ext cx="4367799" cy="3519013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20123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5" y="5272654"/>
            <a:ext cx="9103658" cy="126261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В </a:t>
            </a:r>
            <a:r>
              <a:rPr lang="ru-RU" sz="2000" dirty="0"/>
              <a:t>перспективе предполагается </a:t>
            </a:r>
            <a:r>
              <a:rPr lang="ru-RU" sz="2000" dirty="0" smtClean="0"/>
              <a:t>модернизировать </a:t>
            </a:r>
            <a:r>
              <a:rPr lang="ru-RU" sz="2000" b="1" dirty="0" smtClean="0">
                <a:solidFill>
                  <a:srgbClr val="002060"/>
                </a:solidFill>
              </a:rPr>
              <a:t>цифровые автоматические телефонные </a:t>
            </a:r>
            <a:r>
              <a:rPr lang="ru-RU" sz="2000" b="1" dirty="0">
                <a:solidFill>
                  <a:srgbClr val="002060"/>
                </a:solidFill>
              </a:rPr>
              <a:t>станций </a:t>
            </a:r>
            <a:r>
              <a:rPr lang="ru-RU" sz="2000" b="1" dirty="0" smtClean="0">
                <a:solidFill>
                  <a:srgbClr val="002060"/>
                </a:solidFill>
              </a:rPr>
              <a:t>(АТС-Ц),</a:t>
            </a:r>
            <a:r>
              <a:rPr lang="ru-RU" sz="2000" dirty="0" smtClean="0"/>
              <a:t> </a:t>
            </a:r>
            <a:r>
              <a:rPr lang="ru-RU" sz="2000" dirty="0"/>
              <a:t>а </a:t>
            </a:r>
            <a:r>
              <a:rPr lang="ru-RU" sz="2000" b="1" dirty="0">
                <a:solidFill>
                  <a:srgbClr val="002060"/>
                </a:solidFill>
              </a:rPr>
              <a:t>технологическая сеть радиосвязи </a:t>
            </a:r>
            <a:r>
              <a:rPr lang="ru-RU" sz="2000" dirty="0"/>
              <a:t>будет </a:t>
            </a:r>
            <a:r>
              <a:rPr lang="ru-RU" sz="2000" b="1" dirty="0"/>
              <a:t>организована с</a:t>
            </a:r>
            <a:r>
              <a:rPr lang="ru-RU" sz="2000" dirty="0"/>
              <a:t> </a:t>
            </a:r>
            <a:r>
              <a:rPr lang="ru-RU" sz="2000" b="1" dirty="0"/>
              <a:t>помощью цифровой сети </a:t>
            </a:r>
            <a:r>
              <a:rPr lang="ru-RU" sz="2000" dirty="0"/>
              <a:t>подвижной связи на базе разрабатываемой </a:t>
            </a:r>
            <a:r>
              <a:rPr lang="ru-RU" sz="2000" b="1" dirty="0">
                <a:solidFill>
                  <a:srgbClr val="002060"/>
                </a:solidFill>
              </a:rPr>
              <a:t>сотовой системы GSM-R.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414" y="590217"/>
            <a:ext cx="7400925" cy="4524375"/>
          </a:xfrm>
          <a:prstGeom prst="rect">
            <a:avLst/>
          </a:prstGeom>
        </p:spPr>
      </p:pic>
      <p:sp>
        <p:nvSpPr>
          <p:cNvPr id="3" name="Блок-схема: узел 2"/>
          <p:cNvSpPr/>
          <p:nvPr/>
        </p:nvSpPr>
        <p:spPr>
          <a:xfrm>
            <a:off x="955343" y="720983"/>
            <a:ext cx="696036" cy="684736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4189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4166" y="219070"/>
            <a:ext cx="6172200" cy="421556"/>
          </a:xfrm>
        </p:spPr>
        <p:txBody>
          <a:bodyPr>
            <a:normAutofit/>
          </a:bodyPr>
          <a:lstStyle/>
          <a:p>
            <a:r>
              <a:rPr lang="ru-RU" sz="2000" b="1" u="sng" dirty="0">
                <a:solidFill>
                  <a:srgbClr val="002060"/>
                </a:solidFill>
              </a:rPr>
              <a:t>Опережающее задание по следующей теме:</a:t>
            </a: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330293" y="1981984"/>
            <a:ext cx="8391027" cy="29436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                          Курс лекций Глава 1. стр. 6-8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1. Классификация систем железнодорожной автоматики и телемеханики;</a:t>
            </a:r>
          </a:p>
          <a:p>
            <a:pPr marL="0" indent="0">
              <a:buNone/>
            </a:pPr>
            <a:r>
              <a:rPr lang="ru-RU" sz="2000" dirty="0" smtClean="0"/>
              <a:t>2. Назначение </a:t>
            </a:r>
            <a:r>
              <a:rPr lang="ru-RU" sz="2000" dirty="0"/>
              <a:t>перегонных и станционных систем регулирования </a:t>
            </a:r>
            <a:r>
              <a:rPr lang="ru-RU" sz="2000" dirty="0" smtClean="0"/>
              <a:t> движения </a:t>
            </a:r>
            <a:r>
              <a:rPr lang="ru-RU" sz="2000" dirty="0"/>
              <a:t>поездов;</a:t>
            </a:r>
          </a:p>
          <a:p>
            <a:pPr marL="0" indent="0">
              <a:buNone/>
            </a:pPr>
            <a:r>
              <a:rPr lang="ru-RU" sz="2000" dirty="0" smtClean="0"/>
              <a:t>3. Характеристика </a:t>
            </a:r>
            <a:r>
              <a:rPr lang="ru-RU" sz="2000" dirty="0"/>
              <a:t>каждой системы по регулированию движения;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4</a:t>
            </a:r>
            <a:r>
              <a:rPr lang="ru-RU" sz="2000" dirty="0"/>
              <a:t>. </a:t>
            </a:r>
            <a:r>
              <a:rPr lang="ru-RU" sz="2000" dirty="0" smtClean="0"/>
              <a:t>Эффективность использования </a:t>
            </a:r>
            <a:r>
              <a:rPr lang="ru-RU" sz="2000" dirty="0"/>
              <a:t>различных систем регулирования движения поездов.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5. Элементы систем</a:t>
            </a:r>
            <a:r>
              <a:rPr lang="ru-RU" sz="2000" dirty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86101" y="911195"/>
            <a:ext cx="29479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Классификация систем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850" y="4925673"/>
            <a:ext cx="22313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2003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2147" y="4807024"/>
            <a:ext cx="9021171" cy="186512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Эти </a:t>
            </a:r>
            <a:r>
              <a:rPr lang="ru-RU" sz="2000" b="1" dirty="0"/>
              <a:t>системы </a:t>
            </a:r>
            <a:r>
              <a:rPr lang="ru-RU" sz="2000" b="1" dirty="0">
                <a:solidFill>
                  <a:srgbClr val="C00000"/>
                </a:solidFill>
              </a:rPr>
              <a:t>позволяют</a:t>
            </a:r>
            <a:r>
              <a:rPr lang="ru-RU" sz="2000" dirty="0"/>
              <a:t> увеличить пропускную и провозную способность железных дорог, эффективность использования всех технических средств железнодорожного транспорта, особенно локомотивов и вагонов, повысить перерабатывающую способность сортировочных и грузовых </a:t>
            </a:r>
            <a:r>
              <a:rPr lang="ru-RU" sz="2000" dirty="0" smtClean="0"/>
              <a:t>станций</a:t>
            </a:r>
            <a:r>
              <a:rPr lang="ru-RU" sz="2000" dirty="0"/>
              <a:t>, безопасность движения поездов, а также улучшить условия труда работников, связанных с движением поездов.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771" y="426444"/>
            <a:ext cx="4898693" cy="29069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r="17896"/>
          <a:stretch/>
        </p:blipFill>
        <p:spPr>
          <a:xfrm>
            <a:off x="103211" y="426444"/>
            <a:ext cx="3854640" cy="28876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2232" t="25611" r="8232" b="11395"/>
          <a:stretch/>
        </p:blipFill>
        <p:spPr>
          <a:xfrm>
            <a:off x="2353514" y="2664166"/>
            <a:ext cx="3592513" cy="2054616"/>
          </a:xfrm>
          <a:prstGeom prst="rect">
            <a:avLst/>
          </a:prstGeom>
        </p:spPr>
      </p:pic>
      <p:sp>
        <p:nvSpPr>
          <p:cNvPr id="9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7318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2829" y="5299949"/>
            <a:ext cx="8830101" cy="10326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Основными системами регулирования движения поездов </a:t>
            </a:r>
            <a:r>
              <a:rPr lang="ru-RU" sz="2000" b="1" dirty="0"/>
              <a:t>являются</a:t>
            </a:r>
            <a:r>
              <a:rPr lang="ru-RU" sz="2000" dirty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автоблокировка (АБ),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3931" r="9851" b="21862"/>
          <a:stretch/>
        </p:blipFill>
        <p:spPr>
          <a:xfrm>
            <a:off x="573206" y="649426"/>
            <a:ext cx="8243248" cy="4490114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7051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7297" y="5886803"/>
            <a:ext cx="8830101" cy="97119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Основными системами регулирования движения поездов </a:t>
            </a:r>
            <a:r>
              <a:rPr lang="ru-RU" sz="2000" b="1" dirty="0"/>
              <a:t>являются</a:t>
            </a:r>
            <a:r>
              <a:rPr lang="ru-RU" sz="2000" dirty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электрическая </a:t>
            </a:r>
            <a:r>
              <a:rPr lang="ru-RU" sz="2000" b="1" dirty="0">
                <a:solidFill>
                  <a:srgbClr val="002060"/>
                </a:solidFill>
              </a:rPr>
              <a:t>и диспетчерская </a:t>
            </a:r>
            <a:r>
              <a:rPr lang="ru-RU" sz="2000" b="1" dirty="0" smtClean="0">
                <a:solidFill>
                  <a:srgbClr val="002060"/>
                </a:solidFill>
              </a:rPr>
              <a:t>централизация,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t="16169" r="13642"/>
          <a:stretch/>
        </p:blipFill>
        <p:spPr>
          <a:xfrm>
            <a:off x="2385148" y="2159133"/>
            <a:ext cx="6580495" cy="3593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t="10945" r="18440"/>
          <a:stretch/>
        </p:blipFill>
        <p:spPr>
          <a:xfrm>
            <a:off x="153139" y="444332"/>
            <a:ext cx="4195079" cy="3241342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7339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7297" y="5886803"/>
            <a:ext cx="8980226" cy="97119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Основными системами регулирования движения поездов </a:t>
            </a:r>
            <a:r>
              <a:rPr lang="ru-RU" sz="2000" b="1" dirty="0" smtClean="0"/>
              <a:t>являются</a:t>
            </a:r>
            <a:r>
              <a:rPr lang="ru-RU" sz="2000" b="1" dirty="0" smtClean="0">
                <a:solidFill>
                  <a:srgbClr val="002060"/>
                </a:solidFill>
              </a:rPr>
              <a:t> средства </a:t>
            </a:r>
            <a:r>
              <a:rPr lang="ru-RU" sz="2000" b="1" dirty="0">
                <a:solidFill>
                  <a:srgbClr val="002060"/>
                </a:solidFill>
              </a:rPr>
              <a:t>автоматики сортировочных горок.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4776" t="5957" r="6567" b="3137"/>
          <a:stretch/>
        </p:blipFill>
        <p:spPr>
          <a:xfrm>
            <a:off x="354841" y="386755"/>
            <a:ext cx="8106771" cy="5500048"/>
          </a:xfrm>
          <a:prstGeom prst="rect">
            <a:avLst/>
          </a:prstGeom>
        </p:spPr>
      </p:pic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6013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5195" y="4418511"/>
            <a:ext cx="9048464" cy="114179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Внедрение </a:t>
            </a:r>
            <a:r>
              <a:rPr lang="ru-RU" sz="2000" dirty="0"/>
              <a:t>устройств автоблокировки и диспетчерской централизации повышает пропускную способность </a:t>
            </a:r>
            <a:r>
              <a:rPr lang="ru-RU" sz="2000" b="1" dirty="0"/>
              <a:t>однопутных участков на 50—60 %, </a:t>
            </a:r>
            <a:r>
              <a:rPr lang="ru-RU" sz="2000" b="1" dirty="0">
                <a:solidFill>
                  <a:srgbClr val="002060"/>
                </a:solidFill>
              </a:rPr>
              <a:t>двухпутных — в 3—5 </a:t>
            </a:r>
            <a:r>
              <a:rPr lang="ru-RU" sz="2000" b="1" dirty="0" smtClean="0">
                <a:solidFill>
                  <a:srgbClr val="002060"/>
                </a:solidFill>
              </a:rPr>
              <a:t>раз.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135" t="22886" b="31989"/>
          <a:stretch/>
        </p:blipFill>
        <p:spPr>
          <a:xfrm>
            <a:off x="163773" y="767638"/>
            <a:ext cx="8857397" cy="30946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76192" t="75449" r="18108" b="17941"/>
          <a:stretch/>
        </p:blipFill>
        <p:spPr>
          <a:xfrm>
            <a:off x="2292823" y="1323832"/>
            <a:ext cx="504969" cy="204717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9898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5443" y="5763973"/>
            <a:ext cx="9088557" cy="84154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Оборудование станций </a:t>
            </a:r>
            <a:r>
              <a:rPr lang="ru-RU" sz="2000" dirty="0"/>
              <a:t>электрической централизацией увеличивает пропускную способность </a:t>
            </a:r>
            <a:r>
              <a:rPr lang="ru-RU" sz="2000" b="1" dirty="0">
                <a:solidFill>
                  <a:srgbClr val="002060"/>
                </a:solidFill>
              </a:rPr>
              <a:t>станции на 50—70 %.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806"/>
          <a:stretch/>
        </p:blipFill>
        <p:spPr>
          <a:xfrm>
            <a:off x="232011" y="365126"/>
            <a:ext cx="8572500" cy="5398847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751480" y="0"/>
            <a:ext cx="7886700" cy="59021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Системы регулирования движения на железнодорожном транспорте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03951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704</TotalTime>
  <Words>1148</Words>
  <Application>Microsoft Office PowerPoint</Application>
  <PresentationFormat>Экран (4:3)</PresentationFormat>
  <Paragraphs>77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Тема Office</vt:lpstr>
      <vt:lpstr>ОАО "РЖД"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Системы регулирования движения на железнодорожном транспорте </vt:lpstr>
      <vt:lpstr>Опережающее задание по следующей теме: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 Н.Г.</dc:creator>
  <cp:lastModifiedBy>Ли Н.Г.</cp:lastModifiedBy>
  <cp:revision>144</cp:revision>
  <dcterms:created xsi:type="dcterms:W3CDTF">2020-04-22T10:21:16Z</dcterms:created>
  <dcterms:modified xsi:type="dcterms:W3CDTF">2023-08-22T13:19:40Z</dcterms:modified>
</cp:coreProperties>
</file>