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8" r:id="rId21"/>
    <p:sldId id="277" r:id="rId22"/>
    <p:sldId id="280" r:id="rId23"/>
    <p:sldId id="279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-46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gif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gif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gif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116128"/>
            <a:ext cx="4481609" cy="741872"/>
          </a:xfrm>
        </p:spPr>
        <p:txBody>
          <a:bodyPr>
            <a:normAutofit lnSpcReduction="10000"/>
          </a:bodyPr>
          <a:lstStyle/>
          <a:p>
            <a:pPr algn="l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 презентации: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Попов Дмитрий Сергеевич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256" y="4068388"/>
            <a:ext cx="3763303" cy="2563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02257" y="379563"/>
            <a:ext cx="8790316" cy="3308964"/>
          </a:xfrm>
        </p:spPr>
        <p:txBody>
          <a:bodyPr/>
          <a:lstStyle/>
          <a:p>
            <a:pPr algn="ctr"/>
            <a:r>
              <a:rPr lang="ru-RU" b="1" dirty="0" smtClean="0"/>
              <a:t>АРИФМЕТИЧЕСКИЙ </a:t>
            </a:r>
            <a:r>
              <a:rPr lang="ru-RU" b="1" dirty="0" smtClean="0"/>
              <a:t> КОРЕНЬ</a:t>
            </a:r>
            <a:r>
              <a:rPr lang="ru-RU" b="1" dirty="0" smtClean="0"/>
              <a:t> </a:t>
            </a:r>
            <a:r>
              <a:rPr lang="ru-RU" b="1" dirty="0" smtClean="0"/>
              <a:t>НАТУРАЛЬНОЙ СТЕПЕНИ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40532061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070" y="363110"/>
            <a:ext cx="8596668" cy="784204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Корень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-ой степени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3683" y="1749176"/>
            <a:ext cx="9195759" cy="3294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27437" y="246990"/>
            <a:ext cx="1982727" cy="184811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87879"/>
          </a:xfrm>
        </p:spPr>
        <p:txBody>
          <a:bodyPr/>
          <a:lstStyle/>
          <a:p>
            <a:pPr algn="ctr"/>
            <a:r>
              <a:rPr lang="ru-RU" b="1" dirty="0" smtClean="0"/>
              <a:t>ТАБЛИЦА КОРНЕЙ</a:t>
            </a:r>
            <a:endParaRPr lang="ru-RU" b="1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 t="2046"/>
          <a:stretch>
            <a:fillRect/>
          </a:stretch>
        </p:blipFill>
        <p:spPr bwMode="auto">
          <a:xfrm>
            <a:off x="1897811" y="1475117"/>
            <a:ext cx="6483769" cy="493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27437" y="246990"/>
            <a:ext cx="1982727" cy="184811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Задание 1.</a:t>
            </a:r>
            <a:r>
              <a:rPr lang="ru-RU" dirty="0" smtClean="0"/>
              <a:t> Выберите соответствие:</a:t>
            </a:r>
            <a:endParaRPr lang="ru-RU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2594" y="1574411"/>
            <a:ext cx="154305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3107" y="2340364"/>
            <a:ext cx="18192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5302" y="3012327"/>
            <a:ext cx="15811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94396" y="1734711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00147" y="2482334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05898" y="3204078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67634" y="1740461"/>
            <a:ext cx="1575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А. Нет корней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007890" y="2488084"/>
            <a:ext cx="1417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Б. Два корня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082653" y="3209827"/>
            <a:ext cx="14433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В. Три корня</a:t>
            </a:r>
            <a:endParaRPr lang="ru-RU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07040" y="4436854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Ответ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1) Б</a:t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2) А</a:t>
            </a:r>
            <a:b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3) В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591" y="-1"/>
            <a:ext cx="2277375" cy="227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u="sng" dirty="0" smtClean="0"/>
              <a:t>Задание </a:t>
            </a:r>
            <a:r>
              <a:rPr lang="ru-RU" sz="3200" u="sng" dirty="0" smtClean="0"/>
              <a:t>2.</a:t>
            </a:r>
            <a:r>
              <a:rPr lang="ru-RU" sz="3200" dirty="0" smtClean="0"/>
              <a:t> </a:t>
            </a:r>
            <a:r>
              <a:rPr lang="ru-RU" sz="3200" dirty="0" smtClean="0"/>
              <a:t>Выберите </a:t>
            </a:r>
            <a:r>
              <a:rPr lang="ru-RU" sz="3200" dirty="0" smtClean="0"/>
              <a:t>верные утверждения: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39453" y="1501798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76192" y="2232168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325075" y="2971165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</a:t>
            </a:r>
            <a:endParaRPr lang="ru-RU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15666" y="4911307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Ответ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1, 4,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5.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6945" y="1356056"/>
            <a:ext cx="20193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1313573" y="3632523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327950" y="4293882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591" y="-1"/>
            <a:ext cx="2277375" cy="227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u="sng" dirty="0" smtClean="0"/>
              <a:t>Задание </a:t>
            </a:r>
            <a:r>
              <a:rPr lang="ru-RU" sz="3200" u="sng" dirty="0" smtClean="0"/>
              <a:t>3.</a:t>
            </a:r>
            <a:r>
              <a:rPr lang="ru-RU" sz="3200" dirty="0" smtClean="0"/>
              <a:t> Вычислите: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39453" y="1501798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76192" y="2232168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325075" y="2971165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</a:t>
            </a:r>
            <a:endParaRPr lang="ru-RU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872866" y="42557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Ответ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1) 1,8;</a:t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2) 6;</a:t>
            </a:r>
            <a:b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3) 49;</a:t>
            </a:r>
            <a:b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4) 0,6.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313573" y="3632523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5865" y="1383731"/>
            <a:ext cx="10858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0128" y="2218157"/>
            <a:ext cx="1162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27739" y="2933880"/>
            <a:ext cx="6762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24775" y="3582030"/>
            <a:ext cx="15621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591" y="-1"/>
            <a:ext cx="2277375" cy="227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ctr"/>
            <a:r>
              <a:rPr lang="ru-RU" sz="3200" u="sng" dirty="0" smtClean="0"/>
              <a:t>Задание </a:t>
            </a:r>
            <a:r>
              <a:rPr lang="ru-RU" sz="3200" u="sng" dirty="0" smtClean="0"/>
              <a:t>4.</a:t>
            </a:r>
            <a:r>
              <a:rPr lang="ru-RU" sz="3200" dirty="0" smtClean="0"/>
              <a:t> Выберите </a:t>
            </a:r>
            <a:r>
              <a:rPr lang="ru-RU" sz="3200" dirty="0" smtClean="0"/>
              <a:t>верные </a:t>
            </a:r>
            <a:r>
              <a:rPr lang="ru-RU" sz="3200" dirty="0" smtClean="0"/>
              <a:t>ответы для </a:t>
            </a:r>
            <a:r>
              <a:rPr lang="ru-RU" sz="3200" dirty="0" smtClean="0"/>
              <a:t>уравнения </a:t>
            </a:r>
            <a:r>
              <a:rPr lang="fr-FR" sz="32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fr-FR" sz="3200" b="1" i="1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fr-FR" sz="3200" i="1" baseline="30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fr-FR" sz="3200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fr-FR" sz="3200" b="1" i="1" dirty="0" smtClean="0">
                <a:latin typeface="Times New Roman" pitchFamily="18" charset="0"/>
                <a:cs typeface="Times New Roman" pitchFamily="18" charset="0"/>
              </a:rPr>
              <a:t>256</a:t>
            </a:r>
            <a:r>
              <a:rPr lang="ru-RU" sz="3200" dirty="0" smtClean="0"/>
              <a:t> </a:t>
            </a:r>
            <a:r>
              <a:rPr lang="ru-RU" sz="3200" dirty="0" smtClean="0"/>
              <a:t>: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7362" y="1915866"/>
            <a:ext cx="55178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4;           2) 2;                3) -2;          4) -4.</a:t>
            </a:r>
            <a:endParaRPr lang="ru-RU" sz="2400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657205" y="3151519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Ответ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1), 4).</a:t>
            </a:r>
            <a:endParaRPr kumimoji="0" lang="ru-RU" sz="3600" b="0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591" y="-1"/>
            <a:ext cx="2277375" cy="227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707" y="618227"/>
            <a:ext cx="8596668" cy="1320800"/>
          </a:xfrm>
        </p:spPr>
        <p:txBody>
          <a:bodyPr>
            <a:normAutofit/>
          </a:bodyPr>
          <a:lstStyle/>
          <a:p>
            <a:r>
              <a:rPr lang="ru-RU" sz="3200" u="sng" dirty="0" smtClean="0"/>
              <a:t>Задание </a:t>
            </a:r>
            <a:r>
              <a:rPr lang="ru-RU" sz="3200" u="sng" dirty="0" smtClean="0"/>
              <a:t>5</a:t>
            </a:r>
            <a:r>
              <a:rPr lang="ru-RU" sz="3200" u="sng" dirty="0" smtClean="0"/>
              <a:t>.</a:t>
            </a:r>
            <a:r>
              <a:rPr lang="ru-RU" sz="3200" dirty="0" smtClean="0"/>
              <a:t> </a:t>
            </a:r>
            <a:r>
              <a:rPr lang="ru-RU" sz="3200" dirty="0" smtClean="0"/>
              <a:t>Выберите </a:t>
            </a:r>
            <a:r>
              <a:rPr lang="ru-RU" sz="3200" dirty="0" smtClean="0"/>
              <a:t>верные утверждения: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82586" y="1501798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53830" y="1861232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359580" y="2384569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330826" y="2830266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319324" y="3267338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3735" y="1348507"/>
            <a:ext cx="11811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1350955" y="3669904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lang="ru-RU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72866" y="42557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Ответ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1) 49;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2) -4;</a:t>
            </a:r>
            <a:b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3) 3;             4) 4;</a:t>
            </a:r>
            <a:b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5) 16;           6) 0.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591" y="-1"/>
            <a:ext cx="2277375" cy="227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707" y="618227"/>
            <a:ext cx="8596668" cy="1320800"/>
          </a:xfrm>
        </p:spPr>
        <p:txBody>
          <a:bodyPr>
            <a:normAutofit/>
          </a:bodyPr>
          <a:lstStyle/>
          <a:p>
            <a:r>
              <a:rPr lang="ru-RU" sz="3200" u="sng" dirty="0" smtClean="0"/>
              <a:t>Задание </a:t>
            </a:r>
            <a:r>
              <a:rPr lang="ru-RU" sz="3200" u="sng" dirty="0" smtClean="0"/>
              <a:t>6</a:t>
            </a:r>
            <a:r>
              <a:rPr lang="ru-RU" sz="3200" u="sng" dirty="0" smtClean="0"/>
              <a:t>.</a:t>
            </a:r>
            <a:r>
              <a:rPr lang="ru-RU" sz="3200" dirty="0" smtClean="0"/>
              <a:t> </a:t>
            </a:r>
            <a:r>
              <a:rPr lang="ru-RU" sz="3200" dirty="0" smtClean="0"/>
              <a:t>Найдите значение выражения и запишите ответ:</a:t>
            </a:r>
            <a:endParaRPr lang="ru-RU" sz="3200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72866" y="42557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Ответ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12.</a:t>
            </a:r>
            <a:endParaRPr kumimoji="0" lang="ru-RU" sz="3600" b="0" i="0" u="none" strike="noStrike" kern="1200" cap="none" spc="0" normalizeH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030" y="1702010"/>
            <a:ext cx="5027980" cy="816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591" y="-1"/>
            <a:ext cx="2277375" cy="227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707" y="618227"/>
            <a:ext cx="8596668" cy="1320800"/>
          </a:xfrm>
        </p:spPr>
        <p:txBody>
          <a:bodyPr>
            <a:normAutofit/>
          </a:bodyPr>
          <a:lstStyle/>
          <a:p>
            <a:r>
              <a:rPr lang="ru-RU" sz="3200" u="sng" dirty="0" smtClean="0"/>
              <a:t>Задание </a:t>
            </a:r>
            <a:r>
              <a:rPr lang="ru-RU" sz="3200" u="sng" dirty="0" smtClean="0"/>
              <a:t>7</a:t>
            </a:r>
            <a:r>
              <a:rPr lang="ru-RU" sz="3200" u="sng" dirty="0" smtClean="0"/>
              <a:t>.</a:t>
            </a:r>
            <a:r>
              <a:rPr lang="ru-RU" sz="3200" dirty="0" smtClean="0"/>
              <a:t> </a:t>
            </a:r>
            <a:r>
              <a:rPr lang="ru-RU" sz="3200" dirty="0" smtClean="0"/>
              <a:t>Вычислите:</a:t>
            </a:r>
            <a:endParaRPr lang="ru-RU" sz="3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38040" y="629727"/>
            <a:ext cx="3818006" cy="657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2416" y="4304671"/>
            <a:ext cx="354330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591" y="-1"/>
            <a:ext cx="2277375" cy="227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071" y="604648"/>
            <a:ext cx="8596668" cy="922227"/>
          </a:xfrm>
        </p:spPr>
        <p:txBody>
          <a:bodyPr/>
          <a:lstStyle/>
          <a:p>
            <a:r>
              <a:rPr lang="ru-RU" dirty="0" smtClean="0"/>
              <a:t>Вычислите: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8243" y="1720162"/>
            <a:ext cx="32194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98740" y="1846854"/>
            <a:ext cx="465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06848" y="2508213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9231" y="2319518"/>
            <a:ext cx="29241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738478" y="3022922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</a:t>
            </a:r>
            <a:endParaRPr lang="ru-RU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27832" y="2854356"/>
            <a:ext cx="33528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591" y="-1"/>
            <a:ext cx="2277375" cy="2277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192" y="414867"/>
            <a:ext cx="8596668" cy="922227"/>
          </a:xfrm>
        </p:spPr>
        <p:txBody>
          <a:bodyPr/>
          <a:lstStyle/>
          <a:p>
            <a:r>
              <a:rPr lang="ru-RU" dirty="0" smtClean="0"/>
              <a:t>ПЛАН УРОКА: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82444" y="1499576"/>
            <a:ext cx="8596668" cy="4073088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dirty="0" smtClean="0"/>
              <a:t>Откройте тетради, запишите дату и тему урока.</a:t>
            </a:r>
          </a:p>
          <a:p>
            <a:pPr marL="457200" indent="-457200">
              <a:buAutoNum type="arabicPeriod"/>
            </a:pPr>
            <a:r>
              <a:rPr lang="ru-RU" dirty="0" smtClean="0"/>
              <a:t>Ознакомьтесь с целями урока (слайд 3).</a:t>
            </a:r>
          </a:p>
          <a:p>
            <a:pPr marL="457200" indent="-457200">
              <a:buAutoNum type="arabicPeriod"/>
            </a:pPr>
            <a:r>
              <a:rPr lang="ru-RU" dirty="0" smtClean="0"/>
              <a:t>Актуализируйте знания (повторите материал, который расположен на слайдах 4-8)</a:t>
            </a:r>
          </a:p>
          <a:p>
            <a:pPr marL="457200" indent="-457200">
              <a:buAutoNum type="arabicPeriod"/>
            </a:pPr>
            <a:r>
              <a:rPr lang="ru-RU" dirty="0" smtClean="0"/>
              <a:t>Изучите материал, расположенный на слайдах 9 – 10.</a:t>
            </a:r>
          </a:p>
          <a:p>
            <a:pPr marL="457200" indent="-457200">
              <a:buAutoNum type="arabicPeriod"/>
            </a:pPr>
            <a:r>
              <a:rPr lang="ru-RU" dirty="0" smtClean="0"/>
              <a:t>Ознакомьтесь с таблицей корней (слайд 11</a:t>
            </a:r>
            <a:r>
              <a:rPr lang="ru-RU" dirty="0" smtClean="0"/>
              <a:t>).</a:t>
            </a:r>
          </a:p>
          <a:p>
            <a:pPr marL="457200" indent="-457200">
              <a:buAutoNum type="arabicPeriod"/>
            </a:pPr>
            <a:r>
              <a:rPr lang="ru-RU" dirty="0" smtClean="0"/>
              <a:t>Устно выполните задания и сверьтесь с ответами (слайды 12-18).</a:t>
            </a:r>
          </a:p>
          <a:p>
            <a:pPr marL="457200" indent="-457200">
              <a:buAutoNum type="arabicPeriod"/>
            </a:pPr>
            <a:r>
              <a:rPr lang="ru-RU" dirty="0" smtClean="0"/>
              <a:t> </a:t>
            </a:r>
            <a:r>
              <a:rPr lang="ru-RU" dirty="0" smtClean="0"/>
              <a:t>В тетради выполните задания на слайдах 19, 20, </a:t>
            </a:r>
            <a:r>
              <a:rPr lang="ru-RU" smtClean="0"/>
              <a:t>21.</a:t>
            </a:r>
            <a:endParaRPr lang="ru-RU" dirty="0" smtClean="0"/>
          </a:p>
          <a:p>
            <a:pPr marL="457200" indent="-457200">
              <a:buAutoNum type="arabicPeriod"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27437" y="246990"/>
            <a:ext cx="1982727" cy="184811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Вычислите: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273" y="1431985"/>
            <a:ext cx="8910366" cy="1733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591" y="-1"/>
            <a:ext cx="2277375" cy="22773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Упростите выражения:</a:t>
            </a:r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3962" y="1650611"/>
            <a:ext cx="7737081" cy="2162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591" y="-1"/>
            <a:ext cx="2277375" cy="22773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1601" y="457200"/>
            <a:ext cx="98001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962401" y="633414"/>
            <a:ext cx="2473434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Рефлексия</a:t>
            </a:r>
          </a:p>
        </p:txBody>
      </p:sp>
      <p:sp>
        <p:nvSpPr>
          <p:cNvPr id="24581" name="TextBox 8"/>
          <p:cNvSpPr txBox="1">
            <a:spLocks noChangeArrowheads="1"/>
          </p:cNvSpPr>
          <p:nvPr/>
        </p:nvSpPr>
        <p:spPr bwMode="auto">
          <a:xfrm>
            <a:off x="1885951" y="1400175"/>
            <a:ext cx="599407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4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Закончи предложения…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00300" y="2352676"/>
            <a:ext cx="1887055" cy="31547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19900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4781550" y="2466975"/>
            <a:ext cx="3962400" cy="1066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584" name="TextBox 12"/>
          <p:cNvSpPr txBox="1">
            <a:spLocks noChangeArrowheads="1"/>
          </p:cNvSpPr>
          <p:nvPr/>
        </p:nvSpPr>
        <p:spPr bwMode="auto">
          <a:xfrm rot="-1173811">
            <a:off x="4873838" y="2314824"/>
            <a:ext cx="205274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4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умею…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4923367" y="4086225"/>
            <a:ext cx="347768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920317" y="3182939"/>
            <a:ext cx="190148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44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могу…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4216400" y="4467226"/>
            <a:ext cx="4572000" cy="7159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4588" name="TextBox 18"/>
          <p:cNvSpPr txBox="1">
            <a:spLocks noChangeArrowheads="1"/>
          </p:cNvSpPr>
          <p:nvPr/>
        </p:nvSpPr>
        <p:spPr bwMode="auto">
          <a:xfrm rot="580342">
            <a:off x="6539387" y="4251395"/>
            <a:ext cx="17844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знаю…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6949" y="937404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ru-RU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Удачи </a:t>
            </a:r>
            <a:br>
              <a:rPr lang="ru-RU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выполнении работы!</a:t>
            </a:r>
            <a:endParaRPr lang="ru-RU" sz="6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597" y="2614876"/>
            <a:ext cx="3260558" cy="32605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323" y="281797"/>
            <a:ext cx="8596668" cy="770626"/>
          </a:xfrm>
        </p:spPr>
        <p:txBody>
          <a:bodyPr/>
          <a:lstStyle/>
          <a:p>
            <a:r>
              <a:rPr lang="ru-RU" b="1" i="1" dirty="0" smtClean="0"/>
              <a:t>Цели урока:</a:t>
            </a:r>
            <a:endParaRPr lang="ru-RU" b="1" i="1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70936" y="1199072"/>
            <a:ext cx="872993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Образовательная: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обучение преобразованию выражений, содержащих корни   натуральной степени, формировать навыки применения свойств корней при решении задач.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Воспитательная: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воспитывать познавательную активность, аккуратность и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ответственность.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Развивающая: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развивать логическое мышление,  память, математическую речь,  умение анализировать и сравнивать.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27437" y="246990"/>
            <a:ext cx="1982727" cy="184811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начала, вспомните:</a:t>
            </a:r>
            <a:br>
              <a:rPr lang="ru-RU" dirty="0" smtClean="0"/>
            </a:br>
            <a:r>
              <a:rPr lang="ru-RU" i="1" dirty="0" smtClean="0"/>
              <a:t>Что такое степень?</a:t>
            </a:r>
            <a:endParaRPr lang="ru-RU" i="1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5246" y="1972664"/>
            <a:ext cx="6094288" cy="1184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27437" y="246990"/>
            <a:ext cx="1982727" cy="184811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761" y="501133"/>
            <a:ext cx="9079140" cy="147431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Степень с натуральным показателем {1, 2, 3,...}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9916" y="1930897"/>
            <a:ext cx="8596668" cy="8604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Определим понятие степени, показатель которой — натуральное число (т.е. целое и положительное).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950" y="2812211"/>
            <a:ext cx="8029847" cy="1754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27437" y="246990"/>
            <a:ext cx="1982727" cy="184811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301" y="483878"/>
            <a:ext cx="8596668" cy="182658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Степень с целым показателем </a:t>
            </a:r>
            <a:br>
              <a:rPr lang="ru-RU" b="1" dirty="0" smtClean="0"/>
            </a:br>
            <a:r>
              <a:rPr lang="ru-RU" b="1" dirty="0" smtClean="0"/>
              <a:t>{0, ±1, ±2,...}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38" y="2022535"/>
            <a:ext cx="8012061" cy="2471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3"/>
          <a:srcRect t="26469"/>
          <a:stretch>
            <a:fillRect/>
          </a:stretch>
        </p:blipFill>
        <p:spPr bwMode="auto">
          <a:xfrm>
            <a:off x="1126676" y="4848044"/>
            <a:ext cx="286393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27437" y="246990"/>
            <a:ext cx="1982727" cy="184811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422" y="397614"/>
            <a:ext cx="8596668" cy="1577835"/>
          </a:xfrm>
        </p:spPr>
        <p:txBody>
          <a:bodyPr/>
          <a:lstStyle/>
          <a:p>
            <a:pPr algn="ctr"/>
            <a:r>
              <a:rPr lang="ru-RU" b="1" dirty="0" smtClean="0"/>
              <a:t>Степень </a:t>
            </a:r>
            <a:br>
              <a:rPr lang="ru-RU" b="1" dirty="0" smtClean="0"/>
            </a:br>
            <a:r>
              <a:rPr lang="ru-RU" b="1" dirty="0" smtClean="0"/>
              <a:t>с рациональным показателем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3215" y="2267327"/>
            <a:ext cx="8596668" cy="2201156"/>
          </a:xfrm>
        </p:spPr>
        <p:txBody>
          <a:bodyPr>
            <a:norm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Если:</a:t>
            </a:r>
          </a:p>
          <a:p>
            <a:pPr lvl="0">
              <a:buFont typeface="Arial" pitchFamily="34" charset="0"/>
              <a:buChar char="•"/>
            </a:pPr>
            <a:r>
              <a:rPr lang="ru-RU" sz="21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&gt; 0</a:t>
            </a:r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>
              <a:buFont typeface="Arial" pitchFamily="34" charset="0"/>
              <a:buChar char="•"/>
            </a:pPr>
            <a:r>
              <a:rPr lang="ru-RU" sz="2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— натуральное число;</a:t>
            </a:r>
          </a:p>
          <a:p>
            <a:pPr lvl="0">
              <a:buFont typeface="Arial" pitchFamily="34" charset="0"/>
              <a:buChar char="•"/>
            </a:pPr>
            <a:r>
              <a:rPr lang="ru-RU" sz="2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— целое число;</a:t>
            </a:r>
          </a:p>
          <a:p>
            <a:pPr lvl="0"/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Тогда:</a:t>
            </a:r>
          </a:p>
          <a:p>
            <a:pPr lvl="0"/>
            <a:endParaRPr lang="ru-RU" sz="2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http://www.grandars.ru/images/1/review/id/1680/4a10c60df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8634" y="4027097"/>
            <a:ext cx="1421471" cy="450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9142" y="4718201"/>
            <a:ext cx="4649959" cy="1259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27437" y="246990"/>
            <a:ext cx="1982727" cy="184811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181" y="544264"/>
            <a:ext cx="8596668" cy="1017118"/>
          </a:xfrm>
        </p:spPr>
        <p:txBody>
          <a:bodyPr/>
          <a:lstStyle/>
          <a:p>
            <a:r>
              <a:rPr lang="ru-RU" dirty="0" smtClean="0"/>
              <a:t>Повторите свойства степеней:</a:t>
            </a:r>
            <a:endParaRPr lang="ru-RU" dirty="0"/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6604" y="1694192"/>
            <a:ext cx="5138678" cy="4098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27437" y="246990"/>
            <a:ext cx="1982727" cy="184811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181" y="544264"/>
            <a:ext cx="8596668" cy="8359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Арифметический квадратный корень</a:t>
            </a:r>
            <a:endParaRPr lang="ru-RU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4821" y="1568661"/>
            <a:ext cx="8402638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http://www.grandars.ru/images/1/review/id/1680/0b4245404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0905" y="2277283"/>
            <a:ext cx="2681915" cy="2001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479395" y="2476870"/>
            <a:ext cx="475843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в данном случае решения не являются целыми числами. Более того, они не являются рациональными. Для того, чтобы записать эти иррациональные решения, мы вводим специальный символ квадратного корня.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97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7568" y="4429395"/>
            <a:ext cx="8402638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98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102" y="5378301"/>
            <a:ext cx="2660201" cy="1218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27437" y="246990"/>
            <a:ext cx="1982727" cy="184811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405</TotalTime>
  <Words>361</Words>
  <Application>Microsoft Office PowerPoint</Application>
  <PresentationFormat>Произвольный</PresentationFormat>
  <Paragraphs>81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Грань</vt:lpstr>
      <vt:lpstr>АРИФМЕТИЧЕСКИЙ  КОРЕНЬ НАТУРАЛЬНОЙ СТЕПЕНИ</vt:lpstr>
      <vt:lpstr>ПЛАН УРОКА:</vt:lpstr>
      <vt:lpstr>Цели урока:</vt:lpstr>
      <vt:lpstr>Для начала, вспомните: Что такое степень?</vt:lpstr>
      <vt:lpstr>Степень с натуральным показателем {1, 2, 3,...} </vt:lpstr>
      <vt:lpstr>Степень с целым показателем  {0, ±1, ±2,...} </vt:lpstr>
      <vt:lpstr>Степень  с рациональным показателем</vt:lpstr>
      <vt:lpstr>Повторите свойства степеней:</vt:lpstr>
      <vt:lpstr>Арифметический квадратный корень</vt:lpstr>
      <vt:lpstr>Корень n-ой степени</vt:lpstr>
      <vt:lpstr>ТАБЛИЦА КОРНЕЙ</vt:lpstr>
      <vt:lpstr>Задание 1. Выберите соответствие:</vt:lpstr>
      <vt:lpstr>Задание 2. Выберите верные утверждения:</vt:lpstr>
      <vt:lpstr>Задание 3. Вычислите:</vt:lpstr>
      <vt:lpstr>Задание 4. Выберите верные ответы для уравнения x4 = 256 :</vt:lpstr>
      <vt:lpstr>Задание 5. Выберите верные утверждения:</vt:lpstr>
      <vt:lpstr>Задание 6. Найдите значение выражения и запишите ответ:</vt:lpstr>
      <vt:lpstr>Задание 7. Вычислите:</vt:lpstr>
      <vt:lpstr>Вычислите:</vt:lpstr>
      <vt:lpstr>Вычислите:</vt:lpstr>
      <vt:lpstr>Упростите выражения:</vt:lpstr>
      <vt:lpstr>Слайд 22</vt:lpstr>
      <vt:lpstr>Удачи  в выполнении работы!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Функции. Область определения и область значений функции. </dc:title>
  <dc:creator>ОШ42</dc:creator>
  <cp:lastModifiedBy>Asus</cp:lastModifiedBy>
  <cp:revision>56</cp:revision>
  <dcterms:created xsi:type="dcterms:W3CDTF">2022-11-30T13:10:45Z</dcterms:created>
  <dcterms:modified xsi:type="dcterms:W3CDTF">2023-10-01T13:08:09Z</dcterms:modified>
</cp:coreProperties>
</file>