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70" r:id="rId2"/>
    <p:sldId id="257" r:id="rId3"/>
    <p:sldId id="264" r:id="rId4"/>
    <p:sldId id="259" r:id="rId5"/>
    <p:sldId id="263" r:id="rId6"/>
    <p:sldId id="260" r:id="rId7"/>
    <p:sldId id="261" r:id="rId8"/>
    <p:sldId id="265" r:id="rId9"/>
    <p:sldId id="266" r:id="rId10"/>
    <p:sldId id="267" r:id="rId11"/>
    <p:sldId id="268" r:id="rId12"/>
    <p:sldId id="269" r:id="rId13"/>
    <p:sldId id="262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39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869485-7A92-42A3-AF48-0132F2E2A305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36C665-C82A-4D83-85FC-77E45E800E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63428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36C665-C82A-4D83-85FC-77E45E800ECC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46494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73189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18524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73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00708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9491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57561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62884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60290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21013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9601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73150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7231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FF0000"/>
                </a:solidFill>
                <a:latin typeface="Bookman Old Style" pitchFamily="18" charset="0"/>
              </a:rPr>
              <a:t>отражение нравственных ценностей на примере русских народных сказок</a:t>
            </a:r>
            <a:endParaRPr lang="ru-RU" sz="3600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28184" y="6021288"/>
            <a:ext cx="2808312" cy="836712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rgbClr val="002060"/>
                </a:solidFill>
              </a:rPr>
              <a:t>ПОДГОТОВАЛА  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002060"/>
                </a:solidFill>
              </a:rPr>
              <a:t>ЗУФАРОВА Е.Ю. </a:t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ЧУОО ШКОЛА </a:t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«ЕКАТЕРИНИНСКИЙ ЛИЦЕЙ ХИМКИ»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1700808"/>
            <a:ext cx="5832648" cy="42083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074905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dirty="0">
                <a:solidFill>
                  <a:srgbClr val="FF0000"/>
                </a:solidFill>
                <a:latin typeface="Bookman Old Style" pitchFamily="18" charset="0"/>
              </a:rPr>
              <a:t>«Сказка ложь да в ней намек! Добрым молодцам урок</a:t>
            </a:r>
            <a:r>
              <a:rPr lang="ru-RU" sz="4000" dirty="0" smtClean="0">
                <a:solidFill>
                  <a:srgbClr val="FF0000"/>
                </a:solidFill>
                <a:latin typeface="Bookman Old Style" pitchFamily="18" charset="0"/>
              </a:rPr>
              <a:t>»</a:t>
            </a:r>
            <a:endParaRPr lang="ru-RU" dirty="0">
              <a:latin typeface="Bookman Old Style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solidFill>
                  <a:srgbClr val="002060"/>
                </a:solidFill>
              </a:rPr>
              <a:t>Русские народные сказки всегда поучительны. </a:t>
            </a: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В </a:t>
            </a:r>
            <a:r>
              <a:rPr lang="ru-RU" dirty="0">
                <a:solidFill>
                  <a:srgbClr val="002060"/>
                </a:solidFill>
              </a:rPr>
              <a:t>них много смысла, иногда явного, иногда глубокого, скрытого. Чтобы понять его, нужно проанализировать главные события, поступки и характер главных </a:t>
            </a:r>
            <a:r>
              <a:rPr lang="ru-RU" dirty="0" smtClean="0">
                <a:solidFill>
                  <a:srgbClr val="002060"/>
                </a:solidFill>
              </a:rPr>
              <a:t>героев.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1700808"/>
            <a:ext cx="4464496" cy="4536504"/>
          </a:xfrm>
        </p:spPr>
      </p:pic>
    </p:spTree>
    <p:extLst>
      <p:ext uri="{BB962C8B-B14F-4D97-AF65-F5344CB8AC3E}">
        <p14:creationId xmlns:p14="http://schemas.microsoft.com/office/powerpoint/2010/main" val="2064006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>
                <a:solidFill>
                  <a:srgbClr val="FF0000"/>
                </a:solidFill>
                <a:latin typeface="Bookman Old Style" pitchFamily="18" charset="0"/>
              </a:rPr>
              <a:t>Бороться с жадностью, ленью, глупостью и другими </a:t>
            </a:r>
            <a:r>
              <a:rPr lang="ru-RU" sz="3600" dirty="0" smtClean="0">
                <a:solidFill>
                  <a:srgbClr val="FF0000"/>
                </a:solidFill>
                <a:latin typeface="Bookman Old Style" pitchFamily="18" charset="0"/>
              </a:rPr>
              <a:t>пороками</a:t>
            </a:r>
            <a:endParaRPr lang="ru-RU" sz="3600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2764904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dirty="0">
                <a:solidFill>
                  <a:srgbClr val="002060"/>
                </a:solidFill>
              </a:rPr>
              <a:t>Сказка «Пузырь, соломинка и лапоть» показывает, что бывает, если насмехаться над другими и думать только о себе. 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2692895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dirty="0">
                <a:solidFill>
                  <a:srgbClr val="002060"/>
                </a:solidFill>
              </a:rPr>
              <a:t>Сказка «Лиса и дрозд» осуждает вымогательства и капризы лисы, а «Лиса и заяц» – наглость, недальновидность и </a:t>
            </a:r>
            <a:r>
              <a:rPr lang="ru-RU" dirty="0" smtClean="0">
                <a:solidFill>
                  <a:srgbClr val="002060"/>
                </a:solidFill>
              </a:rPr>
              <a:t>коварство.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248" y="4058086"/>
            <a:ext cx="3816424" cy="279139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4005064"/>
            <a:ext cx="4464496" cy="2852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4227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0000"/>
                </a:solidFill>
                <a:latin typeface="Bookman Old Style" pitchFamily="18" charset="0"/>
              </a:rPr>
              <a:t>Воспитывать в себе лучшие </a:t>
            </a:r>
            <a:r>
              <a:rPr lang="ru-RU" dirty="0" smtClean="0">
                <a:solidFill>
                  <a:srgbClr val="FF0000"/>
                </a:solidFill>
                <a:latin typeface="Bookman Old Style" pitchFamily="18" charset="0"/>
              </a:rPr>
              <a:t>качества</a:t>
            </a:r>
            <a:endParaRPr lang="ru-RU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1972816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smtClean="0"/>
              <a:t>Сказка </a:t>
            </a:r>
            <a:r>
              <a:rPr lang="ru-RU" dirty="0"/>
              <a:t>«По щучьему веленью» учит ответственности за свои слова, трудолюбию и </a:t>
            </a:r>
            <a:r>
              <a:rPr lang="ru-RU" dirty="0" smtClean="0"/>
              <a:t>ловкости.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2260847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/>
              <a:t>«Марья </a:t>
            </a:r>
            <a:r>
              <a:rPr lang="ru-RU" dirty="0" err="1"/>
              <a:t>Моревна</a:t>
            </a:r>
            <a:r>
              <a:rPr lang="ru-RU" dirty="0"/>
              <a:t>» напоминает, как важно хранить данное слово, учит добру, бескорыстности, мудрости, умению </a:t>
            </a:r>
            <a:r>
              <a:rPr lang="ru-RU" dirty="0" smtClean="0"/>
              <a:t>ждать.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256" y="3645024"/>
            <a:ext cx="4050704" cy="294891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060" y="3933056"/>
            <a:ext cx="4058411" cy="2660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36066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Bookman Old Style" pitchFamily="18" charset="0"/>
              </a:rPr>
              <a:t>Чему учат русские народные сказки</a:t>
            </a:r>
            <a:endParaRPr lang="ru-RU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ru-RU" dirty="0">
                <a:solidFill>
                  <a:srgbClr val="002060"/>
                </a:solidFill>
              </a:rPr>
              <a:t>Любить свою семью, строить семейные отношения. Примеры сказок: «Маша и медведь», «Волк и семеро козлят», «Мороз Иванович», «Репка», «Крылатый, мохнатый да масленый</a:t>
            </a:r>
            <a:r>
              <a:rPr lang="ru-RU" dirty="0" smtClean="0">
                <a:solidFill>
                  <a:srgbClr val="002060"/>
                </a:solidFill>
              </a:rPr>
              <a:t>».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ru-RU" dirty="0">
                <a:solidFill>
                  <a:srgbClr val="002060"/>
                </a:solidFill>
              </a:rPr>
              <a:t>Задача детей в семье уважать родителей, слушаться, помогать им и любить. У каждого члена семьи есть свои обязанности, которые нужно </a:t>
            </a:r>
            <a:r>
              <a:rPr lang="ru-RU" dirty="0" smtClean="0">
                <a:solidFill>
                  <a:srgbClr val="002060"/>
                </a:solidFill>
              </a:rPr>
              <a:t>выполнять.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23705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156990"/>
          </a:xfrm>
        </p:spPr>
        <p:txBody>
          <a:bodyPr>
            <a:noAutofit/>
          </a:bodyPr>
          <a:lstStyle/>
          <a:p>
            <a:r>
              <a:rPr lang="ru-RU" sz="3600" dirty="0">
                <a:solidFill>
                  <a:srgbClr val="FF0000"/>
                </a:solidFill>
                <a:latin typeface="Bookman Old Style" pitchFamily="18" charset="0"/>
              </a:rPr>
              <a:t>КАКОЙ СМЫСЛ РУССКИХ НАРОДНЫХ СКАЗОК?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600200"/>
            <a:ext cx="4355976" cy="4853136"/>
          </a:xfrm>
        </p:spPr>
        <p:txBody>
          <a:bodyPr>
            <a:normAutofit lnSpcReduction="10000"/>
          </a:bodyPr>
          <a:lstStyle/>
          <a:p>
            <a:r>
              <a:rPr lang="ru-RU" dirty="0">
                <a:solidFill>
                  <a:srgbClr val="002060"/>
                </a:solidFill>
              </a:rPr>
              <a:t>Народные сказки уникальны тем, что передавались из уст в уста многие поколения. В них заложена мудрость предков, ценности, которые существуют на родной </a:t>
            </a:r>
            <a:r>
              <a:rPr lang="ru-RU" dirty="0" smtClean="0">
                <a:solidFill>
                  <a:srgbClr val="002060"/>
                </a:solidFill>
              </a:rPr>
              <a:t>земле веками. 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772816"/>
            <a:ext cx="4464496" cy="4680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49954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>
                <a:solidFill>
                  <a:srgbClr val="FF0000"/>
                </a:solidFill>
                <a:latin typeface="Bookman Old Style" pitchFamily="18" charset="0"/>
              </a:rPr>
              <a:t>ПОУЧИТЕЛЬНЫЙ </a:t>
            </a:r>
            <a:r>
              <a:rPr lang="ru-RU" dirty="0" smtClean="0">
                <a:solidFill>
                  <a:srgbClr val="FF0000"/>
                </a:solidFill>
                <a:latin typeface="Bookman Old Style" pitchFamily="18" charset="0"/>
              </a:rPr>
              <a:t>СМЫСЛ</a:t>
            </a:r>
            <a:endParaRPr lang="ru-RU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За плохие поступки</a:t>
            </a:r>
            <a:r>
              <a:rPr lang="ru-RU" dirty="0">
                <a:solidFill>
                  <a:srgbClr val="002060"/>
                </a:solidFill>
              </a:rPr>
              <a:t> рано или поздно придется ответить. Сказочные злодеи лживые, жестокие и трусливые. Они обижают тех, кто слабее, и поначалу радуются. Но история всегда заканчивается наказанием</a:t>
            </a:r>
            <a:r>
              <a:rPr lang="ru-RU" dirty="0" smtClean="0">
                <a:solidFill>
                  <a:srgbClr val="002060"/>
                </a:solidFill>
              </a:rPr>
              <a:t>.</a:t>
            </a:r>
          </a:p>
          <a:p>
            <a:endParaRPr lang="ru-RU" dirty="0" smtClean="0">
              <a:solidFill>
                <a:srgbClr val="002060"/>
              </a:solidFill>
            </a:endParaRPr>
          </a:p>
          <a:p>
            <a:r>
              <a:rPr lang="ru-RU" b="1" dirty="0" smtClean="0">
                <a:solidFill>
                  <a:srgbClr val="002060"/>
                </a:solidFill>
              </a:rPr>
              <a:t>Сила </a:t>
            </a:r>
            <a:r>
              <a:rPr lang="ru-RU" b="1" dirty="0">
                <a:solidFill>
                  <a:srgbClr val="002060"/>
                </a:solidFill>
              </a:rPr>
              <a:t>– не главное. </a:t>
            </a:r>
            <a:r>
              <a:rPr lang="ru-RU" dirty="0">
                <a:solidFill>
                  <a:srgbClr val="002060"/>
                </a:solidFill>
              </a:rPr>
              <a:t>Даже могучие богатыри, способные одной рукой выкорчевать дуб и отрубить голову Змея, побеждают не грубой силой, а сообразительностью и смекалкой. Умом может победить и трусливый Заяц, и маленький мальчик </a:t>
            </a:r>
            <a:r>
              <a:rPr lang="ru-RU" dirty="0" err="1">
                <a:solidFill>
                  <a:srgbClr val="002060"/>
                </a:solidFill>
              </a:rPr>
              <a:t>Жихарка</a:t>
            </a:r>
            <a:r>
              <a:rPr lang="ru-RU" dirty="0" smtClean="0">
                <a:solidFill>
                  <a:srgbClr val="002060"/>
                </a:solidFill>
              </a:rPr>
              <a:t>. </a:t>
            </a:r>
          </a:p>
          <a:p>
            <a:endParaRPr lang="ru-RU" dirty="0" smtClean="0">
              <a:solidFill>
                <a:srgbClr val="002060"/>
              </a:solidFill>
            </a:endParaRPr>
          </a:p>
          <a:p>
            <a:r>
              <a:rPr lang="ru-RU" b="1" dirty="0" smtClean="0">
                <a:solidFill>
                  <a:srgbClr val="002060"/>
                </a:solidFill>
              </a:rPr>
              <a:t>В </a:t>
            </a:r>
            <a:r>
              <a:rPr lang="ru-RU" b="1" dirty="0">
                <a:solidFill>
                  <a:srgbClr val="002060"/>
                </a:solidFill>
              </a:rPr>
              <a:t>сложной ситуации </a:t>
            </a:r>
            <a:r>
              <a:rPr lang="ru-RU" dirty="0">
                <a:solidFill>
                  <a:srgbClr val="002060"/>
                </a:solidFill>
              </a:rPr>
              <a:t>нужно заручиться помощью. В волшебных сказках главный герой для решения непосильной задачи находит помощников. Каким бы славным и умным он ни был, а справиться в одиночку сложно. Важно уметь находить друзей, помогать друг </a:t>
            </a:r>
            <a:r>
              <a:rPr lang="ru-RU" dirty="0" smtClean="0">
                <a:solidFill>
                  <a:srgbClr val="002060"/>
                </a:solidFill>
              </a:rPr>
              <a:t>другу.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81931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FF0000"/>
                </a:solidFill>
                <a:latin typeface="Bookman Old Style" pitchFamily="18" charset="0"/>
              </a:rPr>
              <a:t>скрытый смысли русских народных сказок</a:t>
            </a:r>
            <a:endParaRPr lang="ru-RU" sz="3600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>
                <a:solidFill>
                  <a:srgbClr val="002060"/>
                </a:solidFill>
              </a:rPr>
              <a:t>Сказочные образы, персонажи, названия, имена </a:t>
            </a:r>
            <a:r>
              <a:rPr lang="ru-RU" dirty="0" smtClean="0">
                <a:solidFill>
                  <a:srgbClr val="002060"/>
                </a:solidFill>
              </a:rPr>
              <a:t>неслучайны.</a:t>
            </a:r>
          </a:p>
          <a:p>
            <a:endParaRPr lang="ru-RU" dirty="0">
              <a:solidFill>
                <a:srgbClr val="002060"/>
              </a:solidFill>
            </a:endParaRPr>
          </a:p>
          <a:p>
            <a:r>
              <a:rPr lang="ru-RU" dirty="0" smtClean="0">
                <a:solidFill>
                  <a:srgbClr val="002060"/>
                </a:solidFill>
              </a:rPr>
              <a:t>Скрытый </a:t>
            </a:r>
            <a:r>
              <a:rPr lang="ru-RU" dirty="0">
                <a:solidFill>
                  <a:srgbClr val="002060"/>
                </a:solidFill>
              </a:rPr>
              <a:t>смысл может указывать на цикличность бытия, служить природным календарем, хранилищем истории и мудрости предков, направлять на путь духовных исканий и роста </a:t>
            </a:r>
            <a:r>
              <a:rPr lang="ru-RU" dirty="0" smtClean="0">
                <a:solidFill>
                  <a:srgbClr val="002060"/>
                </a:solidFill>
              </a:rPr>
              <a:t>личности.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5" name="Picture 10" descr="http://audioskazki.net/wp-content/gallery/rus_skazki/petusok-zolotoy_grebeshok/00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39952" y="2336591"/>
            <a:ext cx="5004048" cy="36126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398076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0000"/>
                </a:solidFill>
                <a:latin typeface="Bookman Old Style" pitchFamily="18" charset="0"/>
              </a:rPr>
              <a:t>скрытый смысл русских сказок, которые известны </a:t>
            </a:r>
            <a:r>
              <a:rPr lang="ru-RU" dirty="0" smtClean="0">
                <a:solidFill>
                  <a:srgbClr val="FF0000"/>
                </a:solidFill>
                <a:latin typeface="Bookman Old Style" pitchFamily="18" charset="0"/>
              </a:rPr>
              <a:t>всем:</a:t>
            </a:r>
            <a:endParaRPr lang="ru-RU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r>
              <a:rPr lang="ru-RU" dirty="0" smtClean="0">
                <a:solidFill>
                  <a:srgbClr val="002060"/>
                </a:solidFill>
              </a:rPr>
              <a:t>«РЕПКА»</a:t>
            </a:r>
          </a:p>
          <a:p>
            <a:r>
              <a:rPr lang="ru-RU" sz="3400" dirty="0" smtClean="0">
                <a:solidFill>
                  <a:srgbClr val="002060"/>
                </a:solidFill>
              </a:rPr>
              <a:t>Репку </a:t>
            </a:r>
            <a:r>
              <a:rPr lang="ru-RU" sz="3400" dirty="0">
                <a:solidFill>
                  <a:srgbClr val="002060"/>
                </a:solidFill>
              </a:rPr>
              <a:t>сажает дед – самый мудрый член семьи. Оттого она вырастает такая большая. Тянут ее вместе, иначе будут без урожая. Бабка – хранительница очага, внучка – продолжение семейства, Жучка – охрана, кошка – уют. Мышка, хоть и маленькая, тоже вносит свою лепту. Вся семья старается ради общего </a:t>
            </a:r>
            <a:r>
              <a:rPr lang="ru-RU" sz="3400" dirty="0" smtClean="0">
                <a:solidFill>
                  <a:srgbClr val="002060"/>
                </a:solidFill>
              </a:rPr>
              <a:t>дела.</a:t>
            </a:r>
            <a:endParaRPr lang="ru-RU" sz="3400" dirty="0">
              <a:solidFill>
                <a:srgbClr val="002060"/>
              </a:solidFill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2516980"/>
            <a:ext cx="4608512" cy="33602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200557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0000"/>
                </a:solidFill>
                <a:latin typeface="Bookman Old Style" pitchFamily="18" charset="0"/>
              </a:rPr>
              <a:t>«Сестрица Аленушка и братец Иванушка».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ru-RU" dirty="0">
                <a:solidFill>
                  <a:srgbClr val="002060"/>
                </a:solidFill>
              </a:rPr>
              <a:t> Брат и сестра не могут быть счастливы по отдельности, когда другой несчастен. В сказке скрыт смысл жертвенности ради сохранения родного человека – народная мудрость о семейном </a:t>
            </a:r>
            <a:r>
              <a:rPr lang="ru-RU" dirty="0" smtClean="0">
                <a:solidFill>
                  <a:srgbClr val="002060"/>
                </a:solidFill>
              </a:rPr>
              <a:t>счастье.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1843880"/>
            <a:ext cx="4316288" cy="42494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7423705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>
                <a:solidFill>
                  <a:srgbClr val="FF0000"/>
                </a:solidFill>
                <a:latin typeface="Bookman Old Style" pitchFamily="18" charset="0"/>
              </a:rPr>
              <a:t>«Курочка </a:t>
            </a:r>
            <a:r>
              <a:rPr lang="ru-RU" dirty="0" smtClean="0">
                <a:solidFill>
                  <a:srgbClr val="FF0000"/>
                </a:solidFill>
                <a:latin typeface="Bookman Old Style" pitchFamily="18" charset="0"/>
              </a:rPr>
              <a:t>Ряба»</a:t>
            </a:r>
            <a:endParaRPr lang="ru-RU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>
                <a:solidFill>
                  <a:srgbClr val="002060"/>
                </a:solidFill>
              </a:rPr>
              <a:t>Эта сказка, пожалуй, самая неоднозначная в русском фольклоре. Многие пытаются разгадать ее скрытый смысл. Существует десятки разных версий. Одна из них заключается в том, что золотое яйцо – символ солнца, простое яйцо – луны, а мышь – вечера. Таким образом дед и баба пытаются скоротать день, а когда солнце заходит, сокрушаются. Но на смену солнцу на небе </a:t>
            </a:r>
            <a:r>
              <a:rPr lang="ru-RU" dirty="0" smtClean="0">
                <a:solidFill>
                  <a:srgbClr val="002060"/>
                </a:solidFill>
              </a:rPr>
              <a:t>восходит луна.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2132857"/>
            <a:ext cx="4392488" cy="3600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7423705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>
                <a:solidFill>
                  <a:srgbClr val="FF0000"/>
                </a:solidFill>
              </a:rPr>
              <a:t>Ценить друзей, помогать друг другу. Примеры народных сказок о дружбе: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1900807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rgbClr val="002060"/>
                </a:solidFill>
              </a:rPr>
              <a:t>«</a:t>
            </a:r>
            <a:r>
              <a:rPr lang="ru-RU" dirty="0">
                <a:solidFill>
                  <a:srgbClr val="002060"/>
                </a:solidFill>
              </a:rPr>
              <a:t>Лиса и журавль», «Как собака друга искала», «Петушок золотой гребешок», «Петушок и бобовое </a:t>
            </a:r>
            <a:r>
              <a:rPr lang="ru-RU" dirty="0" smtClean="0">
                <a:solidFill>
                  <a:srgbClr val="002060"/>
                </a:solidFill>
              </a:rPr>
              <a:t>зернышко</a:t>
            </a:r>
            <a:r>
              <a:rPr lang="ru-RU" dirty="0">
                <a:solidFill>
                  <a:srgbClr val="002060"/>
                </a:solidFill>
              </a:rPr>
              <a:t>». </a:t>
            </a:r>
            <a:endParaRPr lang="ru-RU" dirty="0" smtClean="0">
              <a:solidFill>
                <a:srgbClr val="00206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>
                <a:solidFill>
                  <a:srgbClr val="002060"/>
                </a:solidFill>
              </a:rPr>
              <a:t>Произведения подсказывают, кого можно считать настоящим другом, как важно приходить друзьям на помощь, и что означает дружба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368" y="3645024"/>
            <a:ext cx="3717608" cy="294436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4365104"/>
            <a:ext cx="4104456" cy="2224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89361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0000"/>
                </a:solidFill>
                <a:latin typeface="Bookman Old Style" pitchFamily="18" charset="0"/>
              </a:rPr>
              <a:t>Быть находчивым в сложных ситуациях.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1900807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solidFill>
                  <a:srgbClr val="002060"/>
                </a:solidFill>
              </a:rPr>
              <a:t>«Бычок – смоляной бочок», «Заяц хвастун», «</a:t>
            </a:r>
            <a:r>
              <a:rPr lang="ru-RU" dirty="0" err="1">
                <a:solidFill>
                  <a:srgbClr val="002060"/>
                </a:solidFill>
              </a:rPr>
              <a:t>Жихарка</a:t>
            </a:r>
            <a:r>
              <a:rPr lang="ru-RU" dirty="0">
                <a:solidFill>
                  <a:srgbClr val="002060"/>
                </a:solidFill>
              </a:rPr>
              <a:t>», «Мужик и медведь». 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>
                <a:solidFill>
                  <a:srgbClr val="002060"/>
                </a:solidFill>
              </a:rPr>
              <a:t>Сказки учат сообразительности, не опускать руки, а использовать смекалку, если попал в </a:t>
            </a:r>
            <a:r>
              <a:rPr lang="ru-RU" dirty="0" smtClean="0">
                <a:solidFill>
                  <a:srgbClr val="002060"/>
                </a:solidFill>
              </a:rPr>
              <a:t>беду.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501007"/>
            <a:ext cx="3672408" cy="324036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3948676"/>
            <a:ext cx="4464496" cy="2770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5111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85</TotalTime>
  <Words>678</Words>
  <Application>Microsoft Office PowerPoint</Application>
  <PresentationFormat>Экран (4:3)</PresentationFormat>
  <Paragraphs>40</Paragraphs>
  <Slides>13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отражение нравственных ценностей на примере русских народных сказок</vt:lpstr>
      <vt:lpstr>КАКОЙ СМЫСЛ РУССКИХ НАРОДНЫХ СКАЗОК? </vt:lpstr>
      <vt:lpstr>ПОУЧИТЕЛЬНЫЙ СМЫСЛ</vt:lpstr>
      <vt:lpstr>скрытый смысли русских народных сказок</vt:lpstr>
      <vt:lpstr>скрытый смысл русских сказок, которые известны всем:</vt:lpstr>
      <vt:lpstr>«Сестрица Аленушка и братец Иванушка». </vt:lpstr>
      <vt:lpstr>«Курочка Ряба»</vt:lpstr>
      <vt:lpstr>Ценить друзей, помогать друг другу. Примеры народных сказок о дружбе:</vt:lpstr>
      <vt:lpstr>Быть находчивым в сложных ситуациях. </vt:lpstr>
      <vt:lpstr>«Сказка ложь да в ней намек! Добрым молодцам урок»</vt:lpstr>
      <vt:lpstr>Бороться с жадностью, ленью, глупостью и другими пороками</vt:lpstr>
      <vt:lpstr>Воспитывать в себе лучшие качества</vt:lpstr>
      <vt:lpstr>Чему учат русские народные сказки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КАКОЙ СМЫСЛ РУССКИХ НАРОДНЫХ СКАЗОК? </dc:title>
  <dc:creator>USER</dc:creator>
  <cp:lastModifiedBy>USER</cp:lastModifiedBy>
  <cp:revision>9</cp:revision>
  <dcterms:created xsi:type="dcterms:W3CDTF">2023-10-01T11:26:40Z</dcterms:created>
  <dcterms:modified xsi:type="dcterms:W3CDTF">2023-10-01T13:17:18Z</dcterms:modified>
</cp:coreProperties>
</file>