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2" r:id="rId1"/>
  </p:sldMasterIdLst>
  <p:notesMasterIdLst>
    <p:notesMasterId r:id="rId17"/>
  </p:notesMasterIdLst>
  <p:sldIdLst>
    <p:sldId id="398" r:id="rId2"/>
    <p:sldId id="264" r:id="rId3"/>
    <p:sldId id="381" r:id="rId4"/>
    <p:sldId id="345" r:id="rId5"/>
    <p:sldId id="412" r:id="rId6"/>
    <p:sldId id="267" r:id="rId7"/>
    <p:sldId id="346" r:id="rId8"/>
    <p:sldId id="417" r:id="rId9"/>
    <p:sldId id="419" r:id="rId10"/>
    <p:sldId id="268" r:id="rId11"/>
    <p:sldId id="347" r:id="rId12"/>
    <p:sldId id="391" r:id="rId13"/>
    <p:sldId id="393" r:id="rId14"/>
    <p:sldId id="373" r:id="rId15"/>
    <p:sldId id="39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CCFF"/>
    <a:srgbClr val="FFCC99"/>
    <a:srgbClr val="CCFF99"/>
    <a:srgbClr val="9999FF"/>
    <a:srgbClr val="99CCFF"/>
    <a:srgbClr val="FF9966"/>
    <a:srgbClr val="FFFF66"/>
    <a:srgbClr val="CC99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45" autoAdjust="0"/>
  </p:normalViewPr>
  <p:slideViewPr>
    <p:cSldViewPr snapToGrid="0">
      <p:cViewPr varScale="1">
        <p:scale>
          <a:sx n="76" d="100"/>
          <a:sy n="76" d="100"/>
        </p:scale>
        <p:origin x="91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928B2-1EB1-4DAC-9F07-AB39D5656253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642A7-2924-43F2-91FB-A5FF4BAD3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528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642A7-2924-43F2-91FB-A5FF4BAD3AC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952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642A7-2924-43F2-91FB-A5FF4BAD3AC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12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83E75-9587-4156-9932-D508EA012E4D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27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DB1B-B412-4FF9-9996-D089C520D465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28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711A5-A2AE-4CE1-B46A-1E0C13B9CA79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69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0110E-89E3-44DC-BC19-2F2F20B07D9D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32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7CC72-F176-4729-B558-8506DDDACFA1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63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B5E1-C818-4552-B63B-89A85B07284F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8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81F21-1F38-41A6-B40D-AD45DE1C20EC}" type="datetime1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25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8156D-C2A2-4B59-892A-BC3EFE3B110B}" type="datetime1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68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0EFE5-17C9-4A9A-A55B-5D7A031E329A}" type="datetime1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12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1DEFB-4A20-4199-805E-0E97BA9AB8C4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018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FE5B-6F01-4E54-BBDF-4E2B324739D8}" type="datetime1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545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7C855-408E-4426-B830-B15AD41CB1FE}" type="datetime1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C0F08-DF86-4DD8-98B4-3038756F3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C0B7675-314D-4A92-89D9-FDED6BB23039}"/>
              </a:ext>
            </a:extLst>
          </p:cNvPr>
          <p:cNvSpPr/>
          <p:nvPr/>
        </p:nvSpPr>
        <p:spPr>
          <a:xfrm>
            <a:off x="933254" y="1964916"/>
            <a:ext cx="11001080" cy="16595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1.3: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ДЕЯТЕЛЬНОСТЬ И ЕЁ СТРУКТУРА. 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МОТИВАЦИЯ ДЕЯТЕЛЬНОСТИ. 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МНОГООБРАЗИЕ ВИДОВ ДЕЯТЕЛЬНОСТИ. 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СВОБОДА И НЕОБХОДИМОСТЬ В ДЕЯТЕЛЬНОСТИ ЧЕЛОВЕКА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FACDF39-9BAA-4155-8109-0AD767993470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812828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50893" y="1301324"/>
            <a:ext cx="2717305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</a:t>
            </a:r>
          </a:p>
          <a:p>
            <a:pPr marL="0" indent="0" algn="ctr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014566" y="1324193"/>
            <a:ext cx="2584503" cy="395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</a:t>
            </a: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32781" y="722096"/>
            <a:ext cx="26224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субъекту деятельности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4" name="Picture 6" descr="Мальчик чтение - Векторная графика Комикс роялти-фр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1" y="1645250"/>
            <a:ext cx="1454437" cy="122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497408" y="202040"/>
            <a:ext cx="5915209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ВИДОВ ДЕЯТЕЛЬНОСТИ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785813" y="1022935"/>
            <a:ext cx="330959" cy="2112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660588" y="987513"/>
            <a:ext cx="291148" cy="2629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7592642" y="781868"/>
            <a:ext cx="45796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объекту (результату) деятельности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Объект 2"/>
          <p:cNvSpPr txBox="1">
            <a:spLocks/>
          </p:cNvSpPr>
          <p:nvPr/>
        </p:nvSpPr>
        <p:spPr>
          <a:xfrm>
            <a:off x="6073940" y="4267806"/>
            <a:ext cx="3127794" cy="12164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Материально-производственная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природы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земледелие, производство различных товаров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44642" y="2065284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материальных ценностей</a:t>
            </a:r>
          </a:p>
        </p:txBody>
      </p:sp>
      <p:pic>
        <p:nvPicPr>
          <p:cNvPr id="37" name="Picture 2" descr="Современный технологический машинный заво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893" y="2537388"/>
            <a:ext cx="2300608" cy="153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Объект 2"/>
          <p:cNvSpPr txBox="1">
            <a:spLocks/>
          </p:cNvSpPr>
          <p:nvPr/>
        </p:nvSpPr>
        <p:spPr>
          <a:xfrm>
            <a:off x="6073941" y="5398435"/>
            <a:ext cx="2722069" cy="8737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Социально-преобразовательная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в обществе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 в различных областях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Объект 2"/>
          <p:cNvSpPr txBox="1">
            <a:spLocks/>
          </p:cNvSpPr>
          <p:nvPr/>
        </p:nvSpPr>
        <p:spPr>
          <a:xfrm>
            <a:off x="6166545" y="1549588"/>
            <a:ext cx="2717305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 (ПРАКТИЧЕСКАЯ)</a:t>
            </a:r>
          </a:p>
          <a:p>
            <a:pPr marL="0" indent="0" algn="ctr"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7592643" y="1080963"/>
            <a:ext cx="421723" cy="357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бъект 2"/>
          <p:cNvSpPr txBox="1">
            <a:spLocks/>
          </p:cNvSpPr>
          <p:nvPr/>
        </p:nvSpPr>
        <p:spPr>
          <a:xfrm>
            <a:off x="9474695" y="1449446"/>
            <a:ext cx="2717305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ДУХОВНАЯ</a:t>
            </a:r>
          </a:p>
          <a:p>
            <a:pPr marL="0" indent="0" algn="ctr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888066" y="1845658"/>
            <a:ext cx="6096000" cy="5379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созданием идей, </a:t>
            </a:r>
          </a:p>
          <a:p>
            <a:pPr 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образов, духовных ценностей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7" name="Picture 4" descr="Почему чтение книг так важно для нашего мозга? | АРГУМЕН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276" y="2514685"/>
            <a:ext cx="2115578" cy="142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Объект 2"/>
          <p:cNvSpPr txBox="1">
            <a:spLocks/>
          </p:cNvSpPr>
          <p:nvPr/>
        </p:nvSpPr>
        <p:spPr>
          <a:xfrm>
            <a:off x="9201733" y="4133368"/>
            <a:ext cx="2970531" cy="5494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(отражение действительности)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открытие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9523154" y="4948602"/>
            <a:ext cx="2711346" cy="6437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Прогностическая 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развития страны на 10-15 лет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Объект 2"/>
          <p:cNvSpPr txBox="1">
            <a:spLocks/>
          </p:cNvSpPr>
          <p:nvPr/>
        </p:nvSpPr>
        <p:spPr>
          <a:xfrm>
            <a:off x="9591287" y="5737501"/>
            <a:ext cx="2575080" cy="679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Ценностно-ориентационная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(отношение к окружающему миру)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мировоззрения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10783618" y="1128549"/>
            <a:ext cx="381127" cy="3158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951292" y="3390203"/>
            <a:ext cx="2921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особенностям проявления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Parents Reading Book To Children Stock Illustration - Download Image Now -  iStoc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08" y="1624874"/>
            <a:ext cx="1236663" cy="115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Объект 2"/>
          <p:cNvSpPr txBox="1">
            <a:spLocks/>
          </p:cNvSpPr>
          <p:nvPr/>
        </p:nvSpPr>
        <p:spPr>
          <a:xfrm>
            <a:off x="3230764" y="4012842"/>
            <a:ext cx="215210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</a:t>
            </a:r>
          </a:p>
          <a:p>
            <a:pPr marL="0" indent="0" algn="ctr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86635" y="3971495"/>
            <a:ext cx="215210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ВНЕШНЯЯ</a:t>
            </a:r>
          </a:p>
          <a:p>
            <a:pPr marL="0" indent="0" algn="ctr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738276" y="3706625"/>
            <a:ext cx="259531" cy="166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819811" y="3693485"/>
            <a:ext cx="286488" cy="166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87877" y="4453897"/>
            <a:ext cx="1571027" cy="145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Проявляется в виде движений, мышечных усилий, действий с реальными предметами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103410" y="4730281"/>
            <a:ext cx="2161346" cy="122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Происходит посредством умственных действий; активность человека проявляется в процессе мышления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1568D1BD-EED1-49E2-8D77-1A305EBA2D19}"/>
              </a:ext>
            </a:extLst>
          </p:cNvPr>
          <p:cNvSpPr/>
          <p:nvPr/>
        </p:nvSpPr>
        <p:spPr>
          <a:xfrm>
            <a:off x="266021" y="6272191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1228874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654910" y="1126710"/>
            <a:ext cx="367977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2207" y="487996"/>
            <a:ext cx="356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сферам общественной жизни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354982" y="1955914"/>
            <a:ext cx="367977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219191" y="3536916"/>
            <a:ext cx="367977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43496" y="1117241"/>
            <a:ext cx="35849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производство товаров и услуг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4897" y="3556970"/>
            <a:ext cx="24639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написание книги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548588" y="2803985"/>
            <a:ext cx="367977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25569" y="2836171"/>
            <a:ext cx="3097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выборы в парламент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43496" y="1964766"/>
            <a:ext cx="42254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взаимоотношения социальных групп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4398" y="4328366"/>
            <a:ext cx="3067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характеру деятельности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548588" y="4868179"/>
            <a:ext cx="3679776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8093057" y="4899893"/>
            <a:ext cx="1984392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53536" y="5230548"/>
            <a:ext cx="2585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с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элементами новаторства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8" descr="Работа на линии (конвейер) по изготовлению крабовых палочек в Литв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2" y="5335586"/>
            <a:ext cx="1895818" cy="142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Деятельность ученого стоковое изображение. изображение насчитывающей ученого  - 515023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9598" y="5165727"/>
            <a:ext cx="2408021" cy="160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Прямая со стрелкой 26"/>
          <p:cNvCxnSpPr/>
          <p:nvPr/>
        </p:nvCxnSpPr>
        <p:spPr>
          <a:xfrm flipH="1">
            <a:off x="3714782" y="4642191"/>
            <a:ext cx="621572" cy="4192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8" idx="3"/>
          </p:cNvCxnSpPr>
          <p:nvPr/>
        </p:nvCxnSpPr>
        <p:spPr>
          <a:xfrm>
            <a:off x="7431648" y="4513032"/>
            <a:ext cx="879270" cy="2583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388476" y="5287449"/>
            <a:ext cx="2538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по образу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8EE46D-D543-4E07-9FE9-8ED918F24786}"/>
              </a:ext>
            </a:extLst>
          </p:cNvPr>
          <p:cNvSpPr/>
          <p:nvPr/>
        </p:nvSpPr>
        <p:spPr>
          <a:xfrm>
            <a:off x="7745783" y="159008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061769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9003" y="762087"/>
            <a:ext cx="11601292" cy="808551"/>
          </a:xfrm>
          <a:prstGeom prst="rect">
            <a:avLst/>
          </a:prstGeom>
          <a:noFill/>
          <a:ln w="12700" cap="flat" cmpd="sng" algn="ctr">
            <a:solidFill>
              <a:srgbClr val="002060"/>
            </a:solidFill>
            <a:prstDash val="lg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СВОБОДА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способность человека осуществлять осознанный выбор и действовать в соответствии со своими интересами и целями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2124" y="3922921"/>
            <a:ext cx="3778170" cy="13711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17518" y="223646"/>
            <a:ext cx="1328954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99936" y="1884023"/>
            <a:ext cx="2164119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 СВОБОДЫ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8998" y="3089777"/>
            <a:ext cx="63293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реальной жизни не существует,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как:</a:t>
            </a:r>
          </a:p>
          <a:p>
            <a:pPr lvl="1" algn="just"/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60" lvl="1" indent="-28575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Такая свобода одного человека станет </a:t>
            </a:r>
          </a:p>
          <a:p>
            <a:pPr lvl="1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произволом в отношении другого</a:t>
            </a:r>
          </a:p>
          <a:p>
            <a:pPr marL="742960" lvl="1" indent="-285753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Такая свобода означала бы ничем не </a:t>
            </a:r>
          </a:p>
          <a:p>
            <a:pPr lvl="1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ограниченный выбор, что затрудняло принятие</a:t>
            </a:r>
          </a:p>
          <a:p>
            <a:pPr lvl="1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</a:t>
            </a:r>
          </a:p>
          <a:p>
            <a:pPr lvl="1" algn="just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267424" y="2194592"/>
            <a:ext cx="832513" cy="4760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264056" y="2175534"/>
            <a:ext cx="789420" cy="407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822838" y="3097983"/>
            <a:ext cx="3565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ограничена правами и</a:t>
            </a:r>
          </a:p>
          <a:p>
            <a:pPr lvl="1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свободами других людей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42628" y="2688534"/>
            <a:ext cx="2861040" cy="39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АБСОЛЮТНАЯ СВОБОДА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09649" y="2691624"/>
            <a:ext cx="3278205" cy="39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ОТНОСИТЕЛЬНАЯ СВОБОДА</a:t>
            </a:r>
            <a:endParaRPr lang="ru-RU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2340" y="5454788"/>
            <a:ext cx="9808265" cy="12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3" indent="-285753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политическая </a:t>
            </a:r>
            <a:r>
              <a:rPr lang="ru-RU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(например, свобода выходить на митинг или голосовать на выборах)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285753" indent="-285753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экономическая </a:t>
            </a:r>
            <a:r>
              <a:rPr lang="ru-RU" dirty="0">
                <a:solidFill>
                  <a:srgbClr val="4472C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(свобода распоряжаться собственностью, устраиваться на работу, выбирать покупки)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285753" indent="-285753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духовная и т.д.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86839" y="4963310"/>
            <a:ext cx="3166636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ДРУГИЕ ВИДЫ СВОБОДЫ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6416DBD-BC41-4485-9102-BE9CE1B8BA9F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4083830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285" y="1067459"/>
            <a:ext cx="11582400" cy="1759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одной стороны, свобода – залог гармоничного развития. </a:t>
            </a:r>
          </a:p>
          <a:p>
            <a:pPr marL="285753" indent="-285753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человек посредством самопознания выявляет свой потенциал, интересы, склонности, возможности их реализации, лучше, чем он сам, никто не сможет построить траекторию его развития;</a:t>
            </a:r>
          </a:p>
          <a:p>
            <a:pPr marL="285753" indent="-285753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человек знает об особенностях своего здоровья, духовной организации, и только он сам может понять, как учитывать в деятельности эти особенности, компенсировать или корректировать некоторые из них;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179061" y="478396"/>
            <a:ext cx="2814424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ВАЖНОСТЬ СВОБОДЫ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05387" y="3050493"/>
            <a:ext cx="2961773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ОПАСНОСТЬ СВОБОДЫ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2527" y="3639556"/>
            <a:ext cx="114901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другой стороны, свободный индивид может принять решение, вредное и для окружающих, и для собственного развития.</a:t>
            </a:r>
          </a:p>
          <a:p>
            <a:pPr marL="285753" indent="-28575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не всегда может отличить мнимые потребности от реальных, соответственно, в некоторых случаях он причиняет вред своему здоровью. Поэтому потребление табака и алкоголя ограничено, а наркомания и вовсе запрещена законами.</a:t>
            </a:r>
          </a:p>
          <a:p>
            <a:pPr marL="285753" indent="-285753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люди в силу своих особенностей просто не способны адекватно оценивать себя и свои жизненные проблемы, находить пути их решения, поэтому требуется помощь других людей и внешние ограничения в виде социальных норм.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FABB00-36A9-4C75-8063-B015A57902E8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497515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59980" y="1656020"/>
            <a:ext cx="112320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51955" y="218384"/>
            <a:ext cx="2719462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ДУХОВНАЯ СВОБОДА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99133" y="2820257"/>
            <a:ext cx="3993722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ОГРАНИЧИВАЕТ СВОБОДУ?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1371" y="696339"/>
            <a:ext cx="1156924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Наибольшую ценность для человечества представляет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духовная свобода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3" indent="-285753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никакой диктатор не сможет ограничить её полностью – если запретить думать, то как проконтролировать чужие мысли</a:t>
            </a:r>
          </a:p>
          <a:p>
            <a:pPr marL="285753" indent="-285753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мир свободен от многих ограничений, накладываемых природой. Поэт обретает бессмертие в своих стихах. </a:t>
            </a:r>
          </a:p>
          <a:p>
            <a:pPr marL="285753" indent="-285753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свобода творчества позволяет художникам создавать прекрасные произведения искусства, а учёным – совершенствовать науку.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1371" y="3225680"/>
            <a:ext cx="114006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может действовать под влиянием страха наказания, осознания долга, желания получить поощрение и т.п. Всё это, как и собственные ценностные ориентации, жизненные цели,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ограничивает свободу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человека. Свободу человека также ограничивают внешние условия его существования (природные факторы, политические и экономические реалии, определённая структура общества и др.)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6536" y="4647206"/>
            <a:ext cx="11601292" cy="782242"/>
          </a:xfrm>
          <a:prstGeom prst="rect">
            <a:avLst/>
          </a:prstGeom>
          <a:noFill/>
          <a:ln w="12700" cap="flat" cmpd="sng" algn="ctr">
            <a:solidFill>
              <a:srgbClr val="002060"/>
            </a:solidFill>
            <a:prstDash val="lg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НЕОБХОДИМОСТЬ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категория, выражающая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неизбежный характер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событий, определённость, закономерность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6536" y="5767337"/>
            <a:ext cx="11601292" cy="782242"/>
          </a:xfrm>
          <a:prstGeom prst="rect">
            <a:avLst/>
          </a:prstGeom>
          <a:noFill/>
          <a:ln w="12700" cap="flat" cmpd="sng" algn="ctr">
            <a:solidFill>
              <a:srgbClr val="002060"/>
            </a:solidFill>
            <a:prstDash val="lg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сознательно принятое решение человеком, которое зависит от его нравственных ценностей и убеждений.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F307868-B22F-4089-9ED3-38435079E2C7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1701283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3"/>
          <p:cNvSpPr txBox="1">
            <a:spLocks/>
          </p:cNvSpPr>
          <p:nvPr/>
        </p:nvSpPr>
        <p:spPr>
          <a:xfrm>
            <a:off x="294789" y="943940"/>
            <a:ext cx="11563382" cy="775903"/>
          </a:xfrm>
          <a:prstGeom prst="rect">
            <a:avLst/>
          </a:prstGeom>
          <a:noFill/>
          <a:ln w="12700" cap="flat" cmpd="sng" algn="ctr">
            <a:solidFill>
              <a:srgbClr val="002060"/>
            </a:solidFill>
            <a:prstDash val="lg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ОТВЕТСТВЕННОСТЬ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осознание и учёт возможных последствий своих решений и действий, способность и готовность принять последствия своих поступков 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4216252" y="2150249"/>
            <a:ext cx="3367717" cy="390363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buNone/>
            </a:pPr>
            <a:r>
              <a:rPr lang="ru-RU" sz="1800" b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ОТВЕТСТВЕННОСТИ</a:t>
            </a:r>
            <a:endParaRPr lang="ru-RU" sz="18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34583" y="3535951"/>
            <a:ext cx="21107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</a:t>
            </a:r>
          </a:p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01026" y="349012"/>
            <a:ext cx="2622448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08996" y="2825396"/>
            <a:ext cx="2432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тому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отвечает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8596" y="3293816"/>
            <a:ext cx="2276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</a:t>
            </a:r>
          </a:p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3265714" y="2345430"/>
            <a:ext cx="595086" cy="3808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4" idx="2"/>
          </p:cNvCxnSpPr>
          <p:nvPr/>
        </p:nvCxnSpPr>
        <p:spPr>
          <a:xfrm>
            <a:off x="5900111" y="2540612"/>
            <a:ext cx="0" cy="4694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4" idx="3"/>
          </p:cNvCxnSpPr>
          <p:nvPr/>
        </p:nvCxnSpPr>
        <p:spPr>
          <a:xfrm>
            <a:off x="7583969" y="2345431"/>
            <a:ext cx="686208" cy="3808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8270177" y="3124539"/>
            <a:ext cx="231153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Моральная</a:t>
            </a:r>
          </a:p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</a:t>
            </a:r>
          </a:p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</a:t>
            </a:r>
          </a:p>
          <a:p>
            <a:pPr marL="742960" lvl="1" indent="-285753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Юридическая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860800" y="3067531"/>
            <a:ext cx="4572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тому,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чем или перед кем отвечает?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433334" y="2726308"/>
            <a:ext cx="2508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тому,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отвечает?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017909" y="5195927"/>
            <a:ext cx="9388682" cy="9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3" indent="-285753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сознательное следование установленным нормам</a:t>
            </a:r>
          </a:p>
          <a:p>
            <a:pPr marL="285753" indent="-285753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оценивание своих поступков с точки зрения их последствий для окружающих</a:t>
            </a:r>
          </a:p>
          <a:p>
            <a:pPr marL="285753" indent="-285753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принципов и убеждений.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01317" y="4512064"/>
            <a:ext cx="4021870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ПРИЗНАКИ ОТВЕТСТВЕННОСТИ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A42BB68-1B6D-441A-8A95-F8997F890DFA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96138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90422" y="842281"/>
            <a:ext cx="9710841" cy="818979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сознательная (целенаправленная) активность человека, в ходе которой он изменяет мир вокруг себя и меняется сам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0422" y="1871587"/>
            <a:ext cx="3639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Деятельность только у человека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ЕГЭ. Человек Тема 6. Деятельность |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327" y="376157"/>
            <a:ext cx="1326283" cy="196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Детское творчество – помощник в становлении лично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888" y="3601647"/>
            <a:ext cx="2630277" cy="18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477351" y="226016"/>
            <a:ext cx="2177198" cy="416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2000" b="1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0001" y="2451246"/>
            <a:ext cx="4539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 ДЕЯТЕЛЬНОСТИ</a:t>
            </a:r>
            <a:endParaRPr lang="ru-RU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9355" y="2925543"/>
            <a:ext cx="9741908" cy="3782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осознанный характер (активность животного не являются деятельностью, так как оно не может осознать своё поведение)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преобразующий характер (изменяет природу и общество)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продуктивный характер (в основном, деятельность направлена на результат)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общественный характер (происходит в обществе)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целевой характер (является целенаправленной)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инструментальный характер (часто происходит с использованием сложных оружий труда)</a:t>
            </a:r>
          </a:p>
          <a:p>
            <a:pPr marL="342905" indent="-34290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3310B3C-E80C-4747-B1F9-ECCB8B611DFA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567457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195317" y="362268"/>
            <a:ext cx="3558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ДЕЯТЕЛЬНОСТИ</a:t>
            </a:r>
            <a:endParaRPr lang="ru-RU" sz="2000" dirty="0">
              <a:solidFill>
                <a:srgbClr val="FF0066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214" y="939282"/>
            <a:ext cx="10353861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Удовлетворяются потребности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Познается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преобразуется окружающий мир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Создаются материальные условий жизни человека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достигает жизненных целей, успехов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(Например: строительство дома, изучение иностранного языка)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самосовершенствуется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(Например: укрепляется воля, характер, развиваются способности) 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Развивается духовный мир человека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(Например: человек занимается наукой, живописью и др.) </a:t>
            </a: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самореализуется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(Например: становится известным учёным)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5" indent="-342905" algn="just">
              <a:lnSpc>
                <a:spcPct val="150000"/>
              </a:lnSpc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E359B24-A64F-43AA-9D6C-3834230DA9F6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2659728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08594" y="146135"/>
            <a:ext cx="7919605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(КОМПОНЕНТЫ, ЭЛЕМЕНТЫ) ДЕЯТЕЛЬНОСТИ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71345" y="702558"/>
            <a:ext cx="11630147" cy="729942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сторона, осуществляет деятельность (человек, социальные группы, государство)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1344" y="1588193"/>
            <a:ext cx="11630147" cy="729942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пассивная сторона, на что направлена деятельность (природа, другой человек, сам субъект)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1343" y="2504582"/>
            <a:ext cx="11630147" cy="729942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побудительная причина действий, заставляющая человека действовать (самореализация, самоутверждение, материальные стимулы и др.)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71342" y="3422389"/>
            <a:ext cx="11630147" cy="579777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идеальный (предполагаемый) образ желаемого результата 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71341" y="4143849"/>
            <a:ext cx="11630147" cy="515386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инструменты и методы,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которыми пользуется субъект, осуществляя деятельность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71340" y="4835865"/>
            <a:ext cx="11630147" cy="586711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конкретные мероприятия, совершаемые субъектом для достижения цели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71340" y="5633738"/>
            <a:ext cx="11630147" cy="886157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конечный продукт деятельности субъекта, в котором потребность полностью или частично удовлетворяется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знания, умения, навыки; труд – товары, услуги; научная деятельность – идеи, открытие новых научных фактов и законов).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8C26E64-7CDC-4D7E-8A6E-A3C3FF7CD1E8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1400301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BD7C6C-B44A-454E-84A8-845B17F0F75E}"/>
              </a:ext>
            </a:extLst>
          </p:cNvPr>
          <p:cNvSpPr/>
          <p:nvPr/>
        </p:nvSpPr>
        <p:spPr>
          <a:xfrm>
            <a:off x="4226089" y="418278"/>
            <a:ext cx="4175760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МОТИВАЦИЯ ДЕЯТЕЛЬНОСТИ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4929DE-9194-4E24-8B0C-33D838ECA955}"/>
              </a:ext>
            </a:extLst>
          </p:cNvPr>
          <p:cNvSpPr/>
          <p:nvPr/>
        </p:nvSpPr>
        <p:spPr>
          <a:xfrm>
            <a:off x="6431331" y="1395421"/>
            <a:ext cx="5488526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МОТИВОВ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Личностно-значимые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(коллективистские)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(социально-значимые)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F2D64D-E30D-4FFD-A735-4E332C7896F8}"/>
              </a:ext>
            </a:extLst>
          </p:cNvPr>
          <p:cNvSpPr/>
          <p:nvPr/>
        </p:nvSpPr>
        <p:spPr>
          <a:xfrm>
            <a:off x="942805" y="1395421"/>
            <a:ext cx="5488526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мотивов выступают: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установки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Интересы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Влечения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Идеалы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6D94374-BE5F-47CC-B1C6-06DA8C5DAB8C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2126065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Gruppo di bambini che imparano - Scarica Immagini Vettoriali Gratis,  Grafica Vettoriale, e Disegno Modell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015" y="2556052"/>
            <a:ext cx="2328450" cy="1264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Una serie di attività per bambini - Scarica Immagini Vettoriali Gratis,  Grafica Vettoriale, e Disegno Modell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493" y="5188672"/>
            <a:ext cx="2274746" cy="1462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Un insieme di membri della famiglia - Scarica Immagini Vettoriali Gratis,  Grafica Vettoriale, e Disegno Model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539" y="2509712"/>
            <a:ext cx="2212850" cy="1563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A Farmer Holding A Rake And A Vendor With A Basket Of Vegetables.. Royalty  Free Cliparts, Vectors, And Stock Illustration. Image 33945830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321" y="5188672"/>
            <a:ext cx="1807679" cy="1524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601295" y="274045"/>
            <a:ext cx="5513369" cy="770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ВИДОВ ДЕЯТЕЛЬНОСТИ </a:t>
            </a:r>
          </a:p>
          <a:p>
            <a:pPr algn="ctr">
              <a:lnSpc>
                <a:spcPct val="115000"/>
              </a:lnSpc>
            </a:pPr>
            <a:r>
              <a:rPr lang="ru-RU" sz="2000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 ведущему виду деятельности)</a:t>
            </a:r>
            <a:endParaRPr lang="ru-RU" sz="2000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94026" y="1485606"/>
            <a:ext cx="5417395" cy="956377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деятельности, при котором происходит обмен информацией и эмоциями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57406" y="4058768"/>
            <a:ext cx="5388465" cy="956377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деятельности, целью 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является сам процесс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092353" y="1485606"/>
            <a:ext cx="5888403" cy="1002717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УЧЕНИЕ (ОБУЧЕНИЕ)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деятельности, цель  которого приобретение новых знаний, умений и навыков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078523" y="3600701"/>
            <a:ext cx="5888403" cy="1601230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деятельности, направленный на достижение практически полезного результата; - процесс взаимодействия человека с окружающим миром, в ходе которого он создаёт предметы (продукты), необходимые для удовлетворения потребностей его и общества.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0145C28-0ABD-4627-B21A-8D648BF90F31}"/>
              </a:ext>
            </a:extLst>
          </p:cNvPr>
          <p:cNvSpPr/>
          <p:nvPr/>
        </p:nvSpPr>
        <p:spPr>
          <a:xfrm>
            <a:off x="7745783" y="6304784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030453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55906" y="239930"/>
            <a:ext cx="3330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 ТРУДА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23278" y="796883"/>
            <a:ext cx="52766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Нацелена на удовлетворение интереса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участников, формированию у них навыков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Происходит в условиях воображаемой ситуации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Совершается по определённым заранее заданным правилам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используются «замещающие» предметы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Меняется с течением времени и различаются в разных местностях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 бывают: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спортивные; деловые; ролевые; ситуативные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647092" y="264080"/>
            <a:ext cx="3263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 ИГРЫ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2753" y="605995"/>
            <a:ext cx="62180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Целесообразный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Преобразование внешней среды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Нацелен на результат – создание общественно значимого продукта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полезность результата (материальные и духовные блага)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 бывает: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(направлен на создание абсолютно нового, не имеющих аналогов);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репродуктивный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(создание предметов по образцу);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физический; умственный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52306" y="2988806"/>
            <a:ext cx="3833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 ОБЩЕНИЯ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4232" y="4749369"/>
            <a:ext cx="3588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ЧЕРТЫ УЧЕНИЯ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211" y="5166411"/>
            <a:ext cx="6151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Приобретаются знания и способы действий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Непосредственно подготавливает человека к труду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Развивает человека умственно, физически, эстетически и др.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2753" y="3377848"/>
            <a:ext cx="62180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Характерно для всех видов деятельности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Устанавливаются контакты между людьми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Происходит обмен информацией, оценками, чувствами и конкретными действиями</a:t>
            </a:r>
          </a:p>
          <a:p>
            <a:pPr marL="342905" indent="-342905" algn="just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Общение бывает: </a:t>
            </a:r>
            <a:r>
              <a:rPr lang="ru-RU" sz="16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межличностное, межгрупповое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229350" y="5312049"/>
            <a:ext cx="5770568" cy="1370719"/>
          </a:xfrm>
          <a:prstGeom prst="rect">
            <a:avLst/>
          </a:prstGeom>
          <a:noFill/>
          <a:ln>
            <a:solidFill>
              <a:srgbClr val="002060"/>
            </a:solidFill>
            <a:prstDash val="lgDash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ТВОРЧЕСТВО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вид деятельности в процессе которого, происходит изобретение нового продукта (идеи, образа) или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преобразование</a:t>
            </a:r>
          </a:p>
        </p:txBody>
      </p:sp>
      <p:pic>
        <p:nvPicPr>
          <p:cNvPr id="18" name="Picture 2" descr="ᐈ Рисунок художник вектор, рисунки художник | скачать на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679" y="3497065"/>
            <a:ext cx="1643820" cy="16438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D631DC-1DEA-471C-99A0-2FD68C957FCC}"/>
              </a:ext>
            </a:extLst>
          </p:cNvPr>
          <p:cNvSpPr/>
          <p:nvPr/>
        </p:nvSpPr>
        <p:spPr>
          <a:xfrm>
            <a:off x="349211" y="6418015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85609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49CCA2-F778-4AB2-B862-D8926FBDCE5C}"/>
              </a:ext>
            </a:extLst>
          </p:cNvPr>
          <p:cNvSpPr/>
          <p:nvPr/>
        </p:nvSpPr>
        <p:spPr>
          <a:xfrm>
            <a:off x="4421275" y="417033"/>
            <a:ext cx="2723102" cy="702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ФУНКЦИИ ОБЩЕНИЯ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7EAA09F-8F10-4DA9-8A14-0E9B58E913F6}"/>
              </a:ext>
            </a:extLst>
          </p:cNvPr>
          <p:cNvSpPr/>
          <p:nvPr/>
        </p:nvSpPr>
        <p:spPr>
          <a:xfrm>
            <a:off x="597878" y="1119341"/>
            <a:ext cx="493190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классификация</a:t>
            </a:r>
          </a:p>
          <a:p>
            <a:pPr algn="ctr"/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Информационно-коммуникативная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 прием информации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Регулятивно-коммуникативная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регуляция поведения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Аффективно-коммуникативная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детерминация эмоциональной сферы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Организационная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деятельности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познание людьми друг друга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Межличностная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развитие межличностных отношений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61F381-6E78-4F06-BD91-02C5C49C7E5C}"/>
              </a:ext>
            </a:extLst>
          </p:cNvPr>
          <p:cNvSpPr/>
          <p:nvPr/>
        </p:nvSpPr>
        <p:spPr>
          <a:xfrm>
            <a:off x="6437644" y="1119341"/>
            <a:ext cx="493190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классификация </a:t>
            </a:r>
          </a:p>
          <a:p>
            <a:pPr algn="just"/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состояние взаимной готовности к общению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Информационная, познавательная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информацией, сообщениями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Побудительная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стимуляция активности партнера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Координационная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взаимное ориентирование и согласование совместной деятельности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адекватное понимание смысла сказанного, действий, состояния партнера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42F479-0D0F-484E-89E8-0F2B1397B96D}"/>
              </a:ext>
            </a:extLst>
          </p:cNvPr>
          <p:cNvSpPr/>
          <p:nvPr/>
        </p:nvSpPr>
        <p:spPr>
          <a:xfrm>
            <a:off x="349211" y="6418015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631983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49CCA2-F778-4AB2-B862-D8926FBDCE5C}"/>
              </a:ext>
            </a:extLst>
          </p:cNvPr>
          <p:cNvSpPr/>
          <p:nvPr/>
        </p:nvSpPr>
        <p:spPr>
          <a:xfrm>
            <a:off x="785605" y="459608"/>
            <a:ext cx="2723102" cy="702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 ОБЩЕНИЯ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7EAA09F-8F10-4DA9-8A14-0E9B58E913F6}"/>
              </a:ext>
            </a:extLst>
          </p:cNvPr>
          <p:cNvSpPr/>
          <p:nvPr/>
        </p:nvSpPr>
        <p:spPr>
          <a:xfrm>
            <a:off x="349211" y="1161916"/>
            <a:ext cx="49319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информацией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Гармонизация личности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Налаживание контактов между людьми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42F479-0D0F-484E-89E8-0F2B1397B96D}"/>
              </a:ext>
            </a:extLst>
          </p:cNvPr>
          <p:cNvSpPr/>
          <p:nvPr/>
        </p:nvSpPr>
        <p:spPr>
          <a:xfrm>
            <a:off x="349211" y="6418015"/>
            <a:ext cx="44462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Автор Меркулова Елена Викторовна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5928A90-A2F6-49FA-B61F-3A929C50A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11" y="2469585"/>
            <a:ext cx="2576147" cy="171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6BFB643-7255-4ADB-8E10-FDEDBC36E435}"/>
              </a:ext>
            </a:extLst>
          </p:cNvPr>
          <p:cNvSpPr/>
          <p:nvPr/>
        </p:nvSpPr>
        <p:spPr>
          <a:xfrm>
            <a:off x="6241007" y="525435"/>
            <a:ext cx="2723102" cy="702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 ОБЩЕНИЯ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6E3571B-4A8E-4940-9CF4-01F17D6C5ADA}"/>
              </a:ext>
            </a:extLst>
          </p:cNvPr>
          <p:cNvSpPr/>
          <p:nvPr/>
        </p:nvSpPr>
        <p:spPr>
          <a:xfrm>
            <a:off x="5046169" y="3429000"/>
            <a:ext cx="58763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связи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личное и деловое)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субъектам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(межличностное и групповое)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(прямое и опосредованное)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времени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кратковременное и длительное)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0F375247-CCBA-4183-8B29-48FFA41E4D32}"/>
              </a:ext>
            </a:extLst>
          </p:cNvPr>
          <p:cNvSpPr txBox="1">
            <a:spLocks/>
          </p:cNvSpPr>
          <p:nvPr/>
        </p:nvSpPr>
        <p:spPr>
          <a:xfrm>
            <a:off x="4657385" y="1586728"/>
            <a:ext cx="2717305" cy="4645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Вербальные </a:t>
            </a:r>
          </a:p>
          <a:p>
            <a:pPr marL="0" indent="0" algn="ctr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3F3BA019-3525-40EF-BF51-338FEC9F685D}"/>
              </a:ext>
            </a:extLst>
          </p:cNvPr>
          <p:cNvSpPr txBox="1">
            <a:spLocks/>
          </p:cNvSpPr>
          <p:nvPr/>
        </p:nvSpPr>
        <p:spPr>
          <a:xfrm>
            <a:off x="8244791" y="1574268"/>
            <a:ext cx="2584503" cy="395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Невербальные 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A741BD7A-AACF-4E91-A633-1E94483906F9}"/>
              </a:ext>
            </a:extLst>
          </p:cNvPr>
          <p:cNvCxnSpPr/>
          <p:nvPr/>
        </p:nvCxnSpPr>
        <p:spPr>
          <a:xfrm flipH="1">
            <a:off x="6016038" y="1273010"/>
            <a:ext cx="330959" cy="2112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EDFD8EE6-9982-4B27-B8CF-7B9FF0DA3840}"/>
              </a:ext>
            </a:extLst>
          </p:cNvPr>
          <p:cNvCxnSpPr/>
          <p:nvPr/>
        </p:nvCxnSpPr>
        <p:spPr>
          <a:xfrm>
            <a:off x="8890813" y="1237588"/>
            <a:ext cx="291148" cy="26298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B8FB39-B20C-45E5-A9BF-70361BA0E2FD}"/>
              </a:ext>
            </a:extLst>
          </p:cNvPr>
          <p:cNvSpPr/>
          <p:nvPr/>
        </p:nvSpPr>
        <p:spPr>
          <a:xfrm>
            <a:off x="6241007" y="2625992"/>
            <a:ext cx="2723102" cy="702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>
                <a:solidFill>
                  <a:srgbClr val="FF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 ОБЩЕНИЯ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srgbClr val="002060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9637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32391</TotalTime>
  <Words>1422</Words>
  <Application>Microsoft Office PowerPoint</Application>
  <PresentationFormat>Широкоэкранный</PresentationFormat>
  <Paragraphs>225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КАК МАЛАЯ СОЦИАЛЬНАЯ ГРУППА И СОЦИАЛЬНЫЙ ИНСТИТУТ</dc:title>
  <dc:creator>Пользователь Windows</dc:creator>
  <cp:lastModifiedBy>Professional</cp:lastModifiedBy>
  <cp:revision>321</cp:revision>
  <cp:lastPrinted>2021-01-30T08:59:33Z</cp:lastPrinted>
  <dcterms:created xsi:type="dcterms:W3CDTF">2020-07-27T15:36:36Z</dcterms:created>
  <dcterms:modified xsi:type="dcterms:W3CDTF">2023-10-01T13:26:48Z</dcterms:modified>
</cp:coreProperties>
</file>