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view3D>
      <c:rotX val="15"/>
      <c:rotY val="0"/>
      <c:rAngAx val="0"/>
      <c:perspective val="0"/>
    </c:view3D>
    <c:floor>
      <c:thickness val="0"/>
      <c:spPr>
        <a:solidFill>
          <a:srgbClr val="D9D9D9"/>
        </a:solidFill>
        <a:ln>
          <a:noFill/>
        </a:ln>
      </c:spPr>
    </c:floor>
    <c:sideWall>
      <c:thickness val="0"/>
    </c:sideWall>
    <c:backWall>
      <c:thickness val="0"/>
      <c:spPr>
        <a:solidFill>
          <a:srgbClr val="D9D9D9"/>
        </a:solidFill>
        <a:ln>
          <a:noFill/>
        </a:ln>
      </c:spPr>
    </c:backWall>
    <c:plotArea>
      <c:layout>
        <c:manualLayout>
          <c:layoutTarget val="inner"/>
          <c:xMode val="edge"/>
          <c:yMode val="edge"/>
          <c:x val="2.3244473342002601E-2"/>
          <c:y val="3.2440944881889797E-2"/>
          <c:w val="0.88085175552665795"/>
          <c:h val="0.53874015748031501"/>
        </c:manualLayout>
      </c:layout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Оценка</c:v>
                </c:pt>
              </c:strCache>
            </c:strRef>
          </c:tx>
          <c:spPr>
            <a:solidFill>
              <a:srgbClr val="9999FF"/>
            </a:solidFill>
            <a:ln w="13680">
              <a:solidFill>
                <a:srgbClr val="000000"/>
              </a:solidFill>
              <a:round/>
            </a:ln>
          </c:spPr>
          <c:dPt>
            <c:idx val="0"/>
            <c:bubble3D val="0"/>
            <c:spPr>
              <a:solidFill>
                <a:srgbClr val="2DA2BF"/>
              </a:solidFill>
              <a:ln w="13680">
                <a:solidFill>
                  <a:srgbClr val="000000"/>
                </a:solidFill>
                <a:round/>
              </a:ln>
            </c:spPr>
            <c:extLst>
              <c:ext xmlns:c16="http://schemas.microsoft.com/office/drawing/2014/chart" uri="{C3380CC4-5D6E-409C-BE32-E72D297353CC}">
                <c16:uniqueId val="{00000001-6A0E-4217-8CD2-25BA3FBC30AE}"/>
              </c:ext>
            </c:extLst>
          </c:dPt>
          <c:dPt>
            <c:idx val="1"/>
            <c:bubble3D val="0"/>
            <c:spPr>
              <a:solidFill>
                <a:srgbClr val="993366"/>
              </a:solidFill>
              <a:ln w="13680">
                <a:solidFill>
                  <a:srgbClr val="000000"/>
                </a:solidFill>
                <a:round/>
              </a:ln>
            </c:spPr>
            <c:extLst>
              <c:ext xmlns:c16="http://schemas.microsoft.com/office/drawing/2014/chart" uri="{C3380CC4-5D6E-409C-BE32-E72D297353CC}">
                <c16:uniqueId val="{00000003-6A0E-4217-8CD2-25BA3FBC30AE}"/>
              </c:ext>
            </c:extLst>
          </c:dPt>
          <c:dPt>
            <c:idx val="2"/>
            <c:bubble3D val="0"/>
            <c:spPr>
              <a:solidFill>
                <a:srgbClr val="FFFFCC"/>
              </a:solidFill>
              <a:ln w="13680">
                <a:solidFill>
                  <a:srgbClr val="000000"/>
                </a:solidFill>
                <a:round/>
              </a:ln>
            </c:spPr>
            <c:extLst>
              <c:ext xmlns:c16="http://schemas.microsoft.com/office/drawing/2014/chart" uri="{C3380CC4-5D6E-409C-BE32-E72D297353CC}">
                <c16:uniqueId val="{00000005-6A0E-4217-8CD2-25BA3FBC30AE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bestFit"/>
            <c:showLegendKey val="1"/>
            <c:showVal val="1"/>
            <c:showCatName val="1"/>
            <c:showSerName val="0"/>
            <c:showPercent val="1"/>
            <c:showBubbleSize val="1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categories</c:f>
              <c:strCache>
                <c:ptCount val="3"/>
                <c:pt idx="0">
                  <c:v>Справились с заданием</c:v>
                </c:pt>
                <c:pt idx="1">
                  <c:v>Частично справились с заданием</c:v>
                </c:pt>
                <c:pt idx="2">
                  <c:v>Не справились с заданием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19</c:v>
                </c:pt>
                <c:pt idx="1">
                  <c:v>68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A0E-4217-8CD2-25BA3FBC30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solidFill>
          <a:srgbClr val="D9D9D9"/>
        </a:solidFill>
        <a:ln>
          <a:noFill/>
        </a:ln>
      </c:spPr>
    </c:plotArea>
    <c:legend>
      <c:legendPos val="r"/>
      <c:layout>
        <c:manualLayout>
          <c:xMode val="edge"/>
          <c:yMode val="edge"/>
          <c:x val="0"/>
          <c:y val="0.653700787401575"/>
        </c:manualLayout>
      </c:layout>
      <c:overlay val="1"/>
      <c:spPr>
        <a:solidFill>
          <a:srgbClr val="FFFFFF"/>
        </a:solidFill>
        <a:ln w="3600">
          <a:solidFill>
            <a:srgbClr val="000000"/>
          </a:solidFill>
          <a:round/>
        </a:ln>
      </c:spPr>
    </c:legend>
    <c:plotVisOnly val="1"/>
    <c:dispBlanksAs val="zero"/>
    <c:showDLblsOverMax val="1"/>
  </c:chart>
  <c:spPr>
    <a:noFill/>
    <a:ln w="3600">
      <a:noFill/>
    </a:ln>
  </c:spPr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view3D>
      <c:rotX val="15"/>
      <c:rotY val="0"/>
      <c:rAngAx val="0"/>
      <c:perspective val="0"/>
    </c:view3D>
    <c:floor>
      <c:thickness val="0"/>
      <c:spPr>
        <a:solidFill>
          <a:srgbClr val="D9D9D9"/>
        </a:solidFill>
        <a:ln>
          <a:noFill/>
        </a:ln>
      </c:spPr>
    </c:floor>
    <c:sideWall>
      <c:thickness val="0"/>
    </c:sideWall>
    <c:backWall>
      <c:thickness val="0"/>
      <c:spPr>
        <a:solidFill>
          <a:srgbClr val="D9D9D9"/>
        </a:solidFill>
        <a:ln>
          <a:noFill/>
        </a:ln>
      </c:spPr>
    </c:backWall>
    <c:plotArea>
      <c:layout>
        <c:manualLayout>
          <c:layoutTarget val="inner"/>
          <c:xMode val="edge"/>
          <c:yMode val="edge"/>
          <c:x val="7.7476859787452904E-2"/>
          <c:y val="9.2728581713462904E-2"/>
          <c:w val="0.88909838875557101"/>
          <c:h val="0.53664506839452797"/>
        </c:manualLayout>
      </c:layout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Оценка</c:v>
                </c:pt>
              </c:strCache>
            </c:strRef>
          </c:tx>
          <c:spPr>
            <a:solidFill>
              <a:srgbClr val="9999FF"/>
            </a:solidFill>
            <a:ln w="12600">
              <a:solidFill>
                <a:srgbClr val="000000"/>
              </a:solidFill>
              <a:round/>
            </a:ln>
          </c:spPr>
          <c:dPt>
            <c:idx val="0"/>
            <c:bubble3D val="0"/>
            <c:spPr>
              <a:solidFill>
                <a:srgbClr val="2DA2BF"/>
              </a:solidFill>
              <a:ln w="12600">
                <a:solidFill>
                  <a:srgbClr val="000000"/>
                </a:solidFill>
                <a:round/>
              </a:ln>
            </c:spPr>
            <c:extLst>
              <c:ext xmlns:c16="http://schemas.microsoft.com/office/drawing/2014/chart" uri="{C3380CC4-5D6E-409C-BE32-E72D297353CC}">
                <c16:uniqueId val="{00000001-EA2A-4C9A-95BE-3CEA7CDF44E6}"/>
              </c:ext>
            </c:extLst>
          </c:dPt>
          <c:dPt>
            <c:idx val="1"/>
            <c:bubble3D val="0"/>
            <c:spPr>
              <a:solidFill>
                <a:srgbClr val="993366"/>
              </a:solidFill>
              <a:ln w="12600">
                <a:solidFill>
                  <a:srgbClr val="000000"/>
                </a:solidFill>
                <a:round/>
              </a:ln>
            </c:spPr>
            <c:extLst>
              <c:ext xmlns:c16="http://schemas.microsoft.com/office/drawing/2014/chart" uri="{C3380CC4-5D6E-409C-BE32-E72D297353CC}">
                <c16:uniqueId val="{00000003-EA2A-4C9A-95BE-3CEA7CDF44E6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bestFit"/>
            <c:showLegendKey val="1"/>
            <c:showVal val="1"/>
            <c:showCatName val="1"/>
            <c:showSerName val="0"/>
            <c:showPercent val="1"/>
            <c:showBubbleSize val="1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categories</c:f>
              <c:strCache>
                <c:ptCount val="2"/>
                <c:pt idx="0">
                  <c:v>Справились с выполнением задания</c:v>
                </c:pt>
                <c:pt idx="1">
                  <c:v>Не справились с выполнением задания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2"/>
                <c:pt idx="0">
                  <c:v>31</c:v>
                </c:pt>
                <c:pt idx="1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A2A-4C9A-95BE-3CEA7CDF44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solidFill>
          <a:srgbClr val="D9D9D9"/>
        </a:solidFill>
        <a:ln>
          <a:noFill/>
        </a:ln>
      </c:spPr>
    </c:plotArea>
    <c:legend>
      <c:legendPos val="r"/>
      <c:layout>
        <c:manualLayout>
          <c:xMode val="edge"/>
          <c:yMode val="edge"/>
          <c:x val="4.40521083304765E-2"/>
          <c:y val="0.68711303095752296"/>
        </c:manualLayout>
      </c:layout>
      <c:overlay val="1"/>
      <c:spPr>
        <a:solidFill>
          <a:srgbClr val="FFFFFF"/>
        </a:solidFill>
        <a:ln w="3240">
          <a:solidFill>
            <a:srgbClr val="000000"/>
          </a:solidFill>
          <a:round/>
        </a:ln>
      </c:spPr>
    </c:legend>
    <c:plotVisOnly val="1"/>
    <c:dispBlanksAs val="zero"/>
    <c:showDLblsOverMax val="1"/>
  </c:chart>
  <c:spPr>
    <a:noFill/>
    <a:ln w="3240">
      <a:noFill/>
    </a:ln>
  </c:spPr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view3D>
      <c:rotX val="15"/>
      <c:rotY val="0"/>
      <c:rAngAx val="0"/>
      <c:perspective val="0"/>
    </c:view3D>
    <c:floor>
      <c:thickness val="0"/>
      <c:spPr>
        <a:solidFill>
          <a:srgbClr val="D9D9D9"/>
        </a:solidFill>
        <a:ln>
          <a:noFill/>
        </a:ln>
      </c:spPr>
    </c:floor>
    <c:sideWall>
      <c:thickness val="0"/>
    </c:sideWall>
    <c:backWall>
      <c:thickness val="0"/>
      <c:spPr>
        <a:solidFill>
          <a:srgbClr val="D9D9D9"/>
        </a:solidFill>
        <a:ln>
          <a:noFill/>
        </a:ln>
      </c:spPr>
    </c:backWall>
    <c:plotArea>
      <c:layout>
        <c:manualLayout>
          <c:layoutTarget val="inner"/>
          <c:xMode val="edge"/>
          <c:yMode val="edge"/>
          <c:x val="9.1181102362204697E-2"/>
          <c:y val="0.101079913606911"/>
          <c:w val="0.878425196850394"/>
          <c:h val="0.61958243340532804"/>
        </c:manualLayout>
      </c:layout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Уровень развития фонематического слуха</c:v>
                </c:pt>
              </c:strCache>
            </c:strRef>
          </c:tx>
          <c:spPr>
            <a:solidFill>
              <a:srgbClr val="9999FF"/>
            </a:solidFill>
            <a:ln w="12600">
              <a:solidFill>
                <a:srgbClr val="000000"/>
              </a:solidFill>
              <a:round/>
            </a:ln>
          </c:spPr>
          <c:dPt>
            <c:idx val="0"/>
            <c:bubble3D val="0"/>
            <c:spPr>
              <a:solidFill>
                <a:srgbClr val="2DA2BF"/>
              </a:solidFill>
              <a:ln w="12600">
                <a:solidFill>
                  <a:srgbClr val="000000"/>
                </a:solidFill>
                <a:round/>
              </a:ln>
            </c:spPr>
            <c:extLst>
              <c:ext xmlns:c16="http://schemas.microsoft.com/office/drawing/2014/chart" uri="{C3380CC4-5D6E-409C-BE32-E72D297353CC}">
                <c16:uniqueId val="{00000001-A4D5-43EB-AFF6-1B8AFA3CF5E1}"/>
              </c:ext>
            </c:extLst>
          </c:dPt>
          <c:dPt>
            <c:idx val="1"/>
            <c:bubble3D val="0"/>
            <c:spPr>
              <a:solidFill>
                <a:srgbClr val="993366"/>
              </a:solidFill>
              <a:ln w="12600">
                <a:solidFill>
                  <a:srgbClr val="000000"/>
                </a:solidFill>
                <a:round/>
              </a:ln>
            </c:spPr>
            <c:extLst>
              <c:ext xmlns:c16="http://schemas.microsoft.com/office/drawing/2014/chart" uri="{C3380CC4-5D6E-409C-BE32-E72D297353CC}">
                <c16:uniqueId val="{00000003-A4D5-43EB-AFF6-1B8AFA3CF5E1}"/>
              </c:ext>
            </c:extLst>
          </c:dPt>
          <c:dPt>
            <c:idx val="2"/>
            <c:bubble3D val="0"/>
            <c:spPr>
              <a:solidFill>
                <a:srgbClr val="FFFFCC"/>
              </a:solidFill>
              <a:ln w="12600">
                <a:solidFill>
                  <a:srgbClr val="000000"/>
                </a:solidFill>
                <a:round/>
              </a:ln>
            </c:spPr>
            <c:extLst>
              <c:ext xmlns:c16="http://schemas.microsoft.com/office/drawing/2014/chart" uri="{C3380CC4-5D6E-409C-BE32-E72D297353CC}">
                <c16:uniqueId val="{00000005-A4D5-43EB-AFF6-1B8AFA3CF5E1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bestFit"/>
            <c:showLegendKey val="1"/>
            <c:showVal val="1"/>
            <c:showCatName val="1"/>
            <c:showSerName val="0"/>
            <c:showPercent val="1"/>
            <c:showBubbleSize val="1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categories</c:f>
              <c:strCache>
                <c:ptCount val="3"/>
                <c:pt idx="0">
                  <c:v>Высокий уровень развития</c:v>
                </c:pt>
                <c:pt idx="1">
                  <c:v>Средний уровень развития</c:v>
                </c:pt>
                <c:pt idx="2">
                  <c:v>Низкий уровень развития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6</c:v>
                </c:pt>
                <c:pt idx="1">
                  <c:v>82</c:v>
                </c:pt>
                <c:pt idx="2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4D5-43EB-AFF6-1B8AFA3CF5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solidFill>
          <a:srgbClr val="D9D9D9"/>
        </a:solidFill>
        <a:ln>
          <a:noFill/>
        </a:ln>
      </c:spPr>
    </c:plotArea>
    <c:legend>
      <c:legendPos val="r"/>
      <c:layout>
        <c:manualLayout>
          <c:xMode val="edge"/>
          <c:yMode val="edge"/>
          <c:x val="5.1811023622047203E-2"/>
          <c:y val="0.713750899928006"/>
        </c:manualLayout>
      </c:layout>
      <c:overlay val="1"/>
      <c:spPr>
        <a:solidFill>
          <a:srgbClr val="FFFFFF"/>
        </a:solidFill>
        <a:ln w="3240">
          <a:solidFill>
            <a:srgbClr val="000000"/>
          </a:solidFill>
          <a:round/>
        </a:ln>
      </c:spPr>
    </c:legend>
    <c:plotVisOnly val="1"/>
    <c:dispBlanksAs val="zero"/>
    <c:showDLblsOverMax val="1"/>
  </c:chart>
  <c:spPr>
    <a:noFill/>
    <a:ln w="3240">
      <a:noFill/>
    </a:ln>
  </c:spPr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2.9521481862618999E-2"/>
          <c:y val="0.20330147697654199"/>
          <c:w val="0.95002572678158004"/>
          <c:h val="0.581754995655951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Констатирующий эксперимент</c:v>
                </c:pt>
              </c:strCache>
            </c:strRef>
          </c:tx>
          <c:spPr>
            <a:solidFill>
              <a:srgbClr val="9999FF"/>
            </a:solidFill>
            <a:ln w="12600">
              <a:solidFill>
                <a:srgbClr val="000000"/>
              </a:solidFill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Высокий уровень</c:v>
                </c:pt>
                <c:pt idx="1">
                  <c:v>Средний уровень</c:v>
                </c:pt>
                <c:pt idx="2">
                  <c:v>Низкий уровень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6</c:v>
                </c:pt>
                <c:pt idx="1">
                  <c:v>82</c:v>
                </c:pt>
                <c:pt idx="2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89-4AD7-8EDE-0AE84DC9DE17}"/>
            </c:ext>
          </c:extLst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Контрольный эксперимент</c:v>
                </c:pt>
              </c:strCache>
            </c:strRef>
          </c:tx>
          <c:spPr>
            <a:solidFill>
              <a:srgbClr val="993366"/>
            </a:solidFill>
            <a:ln w="12600">
              <a:solidFill>
                <a:srgbClr val="000000"/>
              </a:solidFill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Высокий уровень</c:v>
                </c:pt>
                <c:pt idx="1">
                  <c:v>Средний уровень</c:v>
                </c:pt>
                <c:pt idx="2">
                  <c:v>Низкий уровень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3"/>
                <c:pt idx="0">
                  <c:v>44</c:v>
                </c:pt>
                <c:pt idx="1">
                  <c:v>56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89-4AD7-8EDE-0AE84DC9DE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5"/>
        <c:axId val="333139968"/>
        <c:axId val="333142272"/>
      </c:barChart>
      <c:catAx>
        <c:axId val="333139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3240">
            <a:solidFill>
              <a:srgbClr val="000000"/>
            </a:solidFill>
            <a:round/>
          </a:ln>
        </c:spPr>
        <c:txPr>
          <a:bodyPr/>
          <a:lstStyle/>
          <a:p>
            <a:pPr>
              <a:defRPr sz="1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 Cyr"/>
              </a:defRPr>
            </a:pPr>
            <a:endParaRPr lang="ru-RU"/>
          </a:p>
        </c:txPr>
        <c:crossAx val="333142272"/>
        <c:crosses val="autoZero"/>
        <c:auto val="1"/>
        <c:lblAlgn val="ctr"/>
        <c:lblOffset val="100"/>
        <c:noMultiLvlLbl val="1"/>
      </c:catAx>
      <c:valAx>
        <c:axId val="333142272"/>
        <c:scaling>
          <c:orientation val="minMax"/>
          <c:max val="100"/>
        </c:scaling>
        <c:delete val="1"/>
        <c:axPos val="l"/>
        <c:numFmt formatCode="General" sourceLinked="0"/>
        <c:majorTickMark val="none"/>
        <c:minorTickMark val="none"/>
        <c:tickLblPos val="nextTo"/>
        <c:crossAx val="333139968"/>
        <c:crosses val="autoZero"/>
        <c:crossBetween val="midCat"/>
        <c:majorUnit val="20"/>
      </c:valAx>
      <c:spPr>
        <a:solidFill>
          <a:srgbClr val="C0C0C0"/>
        </a:solidFill>
        <a:ln w="12600">
          <a:solidFill>
            <a:srgbClr val="808080"/>
          </a:solidFill>
          <a:round/>
        </a:ln>
      </c:spPr>
    </c:plotArea>
    <c:legend>
      <c:legendPos val="t"/>
      <c:layout>
        <c:manualLayout>
          <c:xMode val="edge"/>
          <c:yMode val="edge"/>
          <c:x val="0"/>
          <c:y val="1.01148717334829E-2"/>
        </c:manualLayout>
      </c:layout>
      <c:overlay val="0"/>
      <c:spPr>
        <a:noFill/>
        <a:ln>
          <a:noFill/>
        </a:ln>
      </c:spPr>
    </c:legend>
    <c:plotVisOnly val="1"/>
    <c:dispBlanksAs val="gap"/>
    <c:showDLblsOverMax val="1"/>
  </c:chart>
  <c:spPr>
    <a:solidFill>
      <a:srgbClr val="FFFFFF"/>
    </a:solidFill>
    <a:ln>
      <a:solidFill>
        <a:srgbClr val="006600"/>
      </a:solidFill>
    </a:ln>
  </c:spPr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0"/>
          <c:y val="0.20428365730741499"/>
          <c:w val="0.99313001605136397"/>
          <c:h val="0.512778977681785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Констатирующий эксперимент</c:v>
                </c:pt>
              </c:strCache>
            </c:strRef>
          </c:tx>
          <c:spPr>
            <a:solidFill>
              <a:srgbClr val="9999FF"/>
            </a:solidFill>
            <a:ln w="10080">
              <a:solidFill>
                <a:srgbClr val="000000"/>
              </a:solidFill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Справились с заданием</c:v>
                </c:pt>
                <c:pt idx="1">
                  <c:v>Частично справились с заданием</c:v>
                </c:pt>
                <c:pt idx="2">
                  <c:v>Не справились с заданием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19</c:v>
                </c:pt>
                <c:pt idx="1">
                  <c:v>68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FB-4538-B1B3-5FCDAF60FCFC}"/>
            </c:ext>
          </c:extLst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Контрольный эксперимент</c:v>
                </c:pt>
              </c:strCache>
            </c:strRef>
          </c:tx>
          <c:spPr>
            <a:solidFill>
              <a:srgbClr val="993366"/>
            </a:solidFill>
            <a:ln w="10080">
              <a:solidFill>
                <a:srgbClr val="000000"/>
              </a:solidFill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Справились с заданием</c:v>
                </c:pt>
                <c:pt idx="1">
                  <c:v>Частично справились с заданием</c:v>
                </c:pt>
                <c:pt idx="2">
                  <c:v>Не справились с заданием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3"/>
                <c:pt idx="0">
                  <c:v>38</c:v>
                </c:pt>
                <c:pt idx="1">
                  <c:v>62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8FB-4538-B1B3-5FCDAF60FC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5"/>
        <c:axId val="345117056"/>
        <c:axId val="345153920"/>
      </c:barChart>
      <c:catAx>
        <c:axId val="345117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2520">
            <a:solidFill>
              <a:srgbClr val="000000"/>
            </a:solidFill>
            <a:round/>
          </a:ln>
        </c:spPr>
        <c:txPr>
          <a:bodyPr/>
          <a:lstStyle/>
          <a:p>
            <a:pPr>
              <a:defRPr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 Cyr"/>
              </a:defRPr>
            </a:pPr>
            <a:endParaRPr lang="ru-RU"/>
          </a:p>
        </c:txPr>
        <c:crossAx val="345153920"/>
        <c:crosses val="autoZero"/>
        <c:auto val="1"/>
        <c:lblAlgn val="ctr"/>
        <c:lblOffset val="100"/>
        <c:noMultiLvlLbl val="1"/>
      </c:catAx>
      <c:valAx>
        <c:axId val="345153920"/>
        <c:scaling>
          <c:orientation val="minMax"/>
          <c:max val="100"/>
        </c:scaling>
        <c:delete val="1"/>
        <c:axPos val="l"/>
        <c:numFmt formatCode="General" sourceLinked="0"/>
        <c:majorTickMark val="none"/>
        <c:minorTickMark val="none"/>
        <c:tickLblPos val="nextTo"/>
        <c:crossAx val="345117056"/>
        <c:crosses val="autoZero"/>
        <c:crossBetween val="midCat"/>
        <c:majorUnit val="20"/>
      </c:valAx>
      <c:spPr>
        <a:solidFill>
          <a:srgbClr val="C0C0C0"/>
        </a:solidFill>
        <a:ln w="12600">
          <a:solidFill>
            <a:srgbClr val="808080"/>
          </a:solidFill>
          <a:round/>
        </a:ln>
      </c:spPr>
    </c:plotArea>
    <c:legend>
      <c:legendPos val="t"/>
      <c:layout>
        <c:manualLayout>
          <c:xMode val="edge"/>
          <c:yMode val="edge"/>
          <c:x val="5.5948580810832296E-4"/>
          <c:y val="2.31744409737915E-2"/>
        </c:manualLayout>
      </c:layout>
      <c:overlay val="0"/>
      <c:spPr>
        <a:noFill/>
        <a:ln>
          <a:noFill/>
        </a:ln>
      </c:spPr>
    </c:legend>
    <c:plotVisOnly val="1"/>
    <c:dispBlanksAs val="gap"/>
    <c:showDLblsOverMax val="1"/>
  </c:chart>
  <c:spPr>
    <a:solidFill>
      <a:srgbClr val="FFFFFF"/>
    </a:solidFill>
    <a:ln>
      <a:solidFill>
        <a:srgbClr val="006600"/>
      </a:solidFill>
    </a:ln>
  </c:spPr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2.9286033305684901E-2"/>
          <c:y val="0.22731560083003199"/>
          <c:w val="0.94589421297773202"/>
          <c:h val="0.639124693454064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Констатирующий эксперимент</c:v>
                </c:pt>
              </c:strCache>
            </c:strRef>
          </c:tx>
          <c:spPr>
            <a:solidFill>
              <a:srgbClr val="9999FF"/>
            </a:solidFill>
            <a:ln w="12600">
              <a:solidFill>
                <a:srgbClr val="000000"/>
              </a:solidFill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2"/>
                <c:pt idx="0">
                  <c:v>Справились с заданием</c:v>
                </c:pt>
                <c:pt idx="1">
                  <c:v>Не справились с заданием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2"/>
                <c:pt idx="0">
                  <c:v>31</c:v>
                </c:pt>
                <c:pt idx="1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DF-4B2D-9368-B7AE67ECDFC7}"/>
            </c:ext>
          </c:extLst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Контрольный эксперимент</c:v>
                </c:pt>
              </c:strCache>
            </c:strRef>
          </c:tx>
          <c:spPr>
            <a:solidFill>
              <a:srgbClr val="993366"/>
            </a:solidFill>
            <a:ln w="12600">
              <a:solidFill>
                <a:srgbClr val="000000"/>
              </a:solidFill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2"/>
                <c:pt idx="0">
                  <c:v>Справились с заданием</c:v>
                </c:pt>
                <c:pt idx="1">
                  <c:v>Не справились с заданием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2"/>
                <c:pt idx="0">
                  <c:v>94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4DF-4B2D-9368-B7AE67ECDF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5"/>
        <c:axId val="344859008"/>
        <c:axId val="344860544"/>
      </c:barChart>
      <c:catAx>
        <c:axId val="344859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3240">
            <a:solidFill>
              <a:srgbClr val="000000"/>
            </a:solidFill>
            <a:round/>
          </a:ln>
        </c:spPr>
        <c:txPr>
          <a:bodyPr/>
          <a:lstStyle/>
          <a:p>
            <a:pPr>
              <a:defRPr sz="1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 Cyr"/>
              </a:defRPr>
            </a:pPr>
            <a:endParaRPr lang="ru-RU"/>
          </a:p>
        </c:txPr>
        <c:crossAx val="344860544"/>
        <c:crosses val="autoZero"/>
        <c:auto val="1"/>
        <c:lblAlgn val="ctr"/>
        <c:lblOffset val="100"/>
        <c:noMultiLvlLbl val="1"/>
      </c:catAx>
      <c:valAx>
        <c:axId val="344860544"/>
        <c:scaling>
          <c:orientation val="minMax"/>
        </c:scaling>
        <c:delete val="1"/>
        <c:axPos val="l"/>
        <c:numFmt formatCode="General" sourceLinked="0"/>
        <c:majorTickMark val="none"/>
        <c:minorTickMark val="none"/>
        <c:tickLblPos val="nextTo"/>
        <c:crossAx val="344859008"/>
        <c:crosses val="autoZero"/>
        <c:crossBetween val="midCat"/>
      </c:valAx>
      <c:spPr>
        <a:solidFill>
          <a:srgbClr val="C0C0C0"/>
        </a:solidFill>
        <a:ln w="12600">
          <a:solidFill>
            <a:srgbClr val="808080"/>
          </a:solidFill>
          <a:round/>
        </a:ln>
      </c:spPr>
    </c:plotArea>
    <c:legend>
      <c:legendPos val="t"/>
      <c:layout>
        <c:manualLayout>
          <c:xMode val="edge"/>
          <c:yMode val="edge"/>
          <c:x val="1.93911178365319E-3"/>
          <c:y val="1.9963771780029602E-2"/>
        </c:manualLayout>
      </c:layout>
      <c:overlay val="0"/>
      <c:spPr>
        <a:noFill/>
        <a:ln>
          <a:noFill/>
        </a:ln>
      </c:spPr>
    </c:legend>
    <c:plotVisOnly val="1"/>
    <c:dispBlanksAs val="gap"/>
    <c:showDLblsOverMax val="1"/>
  </c:chart>
  <c:spPr>
    <a:solidFill>
      <a:srgbClr val="FFFFFF"/>
    </a:solidFill>
    <a:ln>
      <a:solidFill>
        <a:srgbClr val="006600"/>
      </a:solidFill>
    </a:ln>
  </c:spPr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7" name="Рисунок 36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8" name="Рисунок 37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19.6.23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ru-RU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7964256B-4A5E-48D7-9643-E5490A50DF7E}" type="slidenum">
              <a:rPr lang="ru-RU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текста заголовка щёлкните мышью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CustomShape 1"/>
          <p:cNvSpPr/>
          <p:nvPr/>
        </p:nvSpPr>
        <p:spPr>
          <a:xfrm>
            <a:off x="0" y="0"/>
            <a:ext cx="9143640" cy="1071360"/>
          </a:xfrm>
          <a:prstGeom prst="rect">
            <a:avLst/>
          </a:prstGeom>
          <a:solidFill>
            <a:srgbClr val="CCFFCC"/>
          </a:solidFill>
          <a:ln>
            <a:solidFill>
              <a:srgbClr val="92D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Министерство образования и науки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Нижегородской области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Государственное автономное профессиональное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образовательное учреждение «Городецкий Губернский колледж»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0" name="CustomShape 2"/>
          <p:cNvSpPr/>
          <p:nvPr/>
        </p:nvSpPr>
        <p:spPr>
          <a:xfrm>
            <a:off x="0" y="2071800"/>
            <a:ext cx="9143640" cy="155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ДИПЛОМНАЯ РАБОТА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" name="CustomShape 3"/>
          <p:cNvSpPr/>
          <p:nvPr/>
        </p:nvSpPr>
        <p:spPr>
          <a:xfrm>
            <a:off x="0" y="2571840"/>
            <a:ext cx="9143640" cy="1919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Тема: Развитие фонематического слуха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у детей старшего дошкольного возраста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посредством дидактических игр  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" name="CustomShape 4"/>
          <p:cNvSpPr/>
          <p:nvPr/>
        </p:nvSpPr>
        <p:spPr>
          <a:xfrm>
            <a:off x="5072040" y="4369320"/>
            <a:ext cx="4071600" cy="2146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5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Обучающегося: 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5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Лопатиной  Надежды Николаевны,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5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группы 4 «А»     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5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Руководитель: 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5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Горинова   Татьяна Викторовна 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5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Рецензент: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5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Паутова  Галина Николаевна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5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Times New Roman"/>
              </a:rPr>
              <a:t> 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CustomShape 5"/>
          <p:cNvSpPr/>
          <p:nvPr/>
        </p:nvSpPr>
        <p:spPr>
          <a:xfrm>
            <a:off x="0" y="6357960"/>
            <a:ext cx="9143640" cy="318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5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Городец, 2023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4" name="Picture 3"/>
          <p:cNvPicPr/>
          <p:nvPr/>
        </p:nvPicPr>
        <p:blipFill>
          <a:blip r:embed="rId2"/>
          <a:srcRect l="1757" t="61470" r="2150" b="6252"/>
          <a:stretch/>
        </p:blipFill>
        <p:spPr>
          <a:xfrm>
            <a:off x="857160" y="1214280"/>
            <a:ext cx="7297920" cy="1356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ustomShape 1"/>
          <p:cNvSpPr/>
          <p:nvPr/>
        </p:nvSpPr>
        <p:spPr>
          <a:xfrm>
            <a:off x="0" y="0"/>
            <a:ext cx="9143640" cy="1071360"/>
          </a:xfrm>
          <a:prstGeom prst="rect">
            <a:avLst/>
          </a:prstGeom>
          <a:solidFill>
            <a:srgbClr val="CCFFCC"/>
          </a:solidFill>
          <a:ln>
            <a:solidFill>
              <a:srgbClr val="92D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ЦЕЛЕВОЙ КОМПОНЕНТ ПЕРСПЕКТИВНОГО ПЛАНА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 ИСПОЛЬЗОВАНИЮ ДИДАКТИЧЕСКИХ ИГР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РАЗВИТИИ ФОНЕМАТИЧЕСКОГО СЛУХА У ДЕТЕЙ 5-6 ЛЕТ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8" name="CustomShape 2"/>
          <p:cNvSpPr/>
          <p:nvPr/>
        </p:nvSpPr>
        <p:spPr>
          <a:xfrm>
            <a:off x="107280" y="2050920"/>
            <a:ext cx="8929440" cy="4479840"/>
          </a:xfrm>
          <a:prstGeom prst="rect">
            <a:avLst/>
          </a:prstGeom>
          <a:solidFill>
            <a:schemeClr val="bg1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ЗАДАЧИ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indent="268200">
              <a:lnSpc>
                <a:spcPct val="150000"/>
              </a:lnSpc>
              <a:buClr>
                <a:srgbClr val="274321"/>
              </a:buClr>
              <a:buFont typeface="Wingdings" charset="2"/>
              <a:buChar char=""/>
            </a:pPr>
            <a:r>
              <a:rPr lang="ru-RU" sz="18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Познакомить детей с гласными и согласными звуками.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indent="268200">
              <a:lnSpc>
                <a:spcPct val="150000"/>
              </a:lnSpc>
              <a:buClr>
                <a:srgbClr val="274321"/>
              </a:buClr>
              <a:buFont typeface="Wingdings" charset="2"/>
              <a:buChar char=""/>
            </a:pPr>
            <a:r>
              <a:rPr lang="ru-RU" sz="18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Обучать выделять гласные  и согласные звуки из ряда  других звуков.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indent="268200">
              <a:lnSpc>
                <a:spcPct val="150000"/>
              </a:lnSpc>
              <a:buClr>
                <a:srgbClr val="274321"/>
              </a:buClr>
              <a:buFont typeface="Wingdings" charset="2"/>
              <a:buChar char=""/>
            </a:pPr>
            <a:r>
              <a:rPr lang="ru-RU" sz="18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Обучать выделять слог с  определенным звуком. 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indent="268200">
              <a:lnSpc>
                <a:spcPct val="150000"/>
              </a:lnSpc>
              <a:buClr>
                <a:srgbClr val="274321"/>
              </a:buClr>
              <a:buFont typeface="Wingdings" charset="2"/>
              <a:buChar char=""/>
            </a:pPr>
            <a:r>
              <a:rPr lang="ru-RU" sz="18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Обучать называть первый и  последний звук в слове.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indent="268200">
              <a:lnSpc>
                <a:spcPct val="150000"/>
              </a:lnSpc>
              <a:buClr>
                <a:srgbClr val="274321"/>
              </a:buClr>
              <a:buFont typeface="Wingdings" charset="2"/>
              <a:buChar char=""/>
            </a:pPr>
            <a:r>
              <a:rPr lang="ru-RU" sz="18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Обучать определять местоположение  звука в слове (в начале слова,  середине, конце) на слух и с  помощью картинок.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indent="268200">
              <a:lnSpc>
                <a:spcPct val="150000"/>
              </a:lnSpc>
              <a:buClr>
                <a:srgbClr val="274321"/>
              </a:buClr>
              <a:buFont typeface="Wingdings" charset="2"/>
              <a:buChar char=""/>
            </a:pPr>
            <a:r>
              <a:rPr lang="ru-RU" sz="18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Обучать определять последовательность  и количество звуков в слове.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indent="268200">
              <a:lnSpc>
                <a:spcPct val="150000"/>
              </a:lnSpc>
              <a:buClr>
                <a:srgbClr val="274321"/>
              </a:buClr>
              <a:buFont typeface="Wingdings" charset="2"/>
              <a:buChar char=""/>
            </a:pPr>
            <a:r>
              <a:rPr lang="ru-RU" sz="18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Обучать определять местоположение  звука в слове по отношению  к другим звукам.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indent="268200">
              <a:lnSpc>
                <a:spcPct val="150000"/>
              </a:lnSpc>
              <a:buClr>
                <a:srgbClr val="274321"/>
              </a:buClr>
              <a:buFont typeface="Wingdings" charset="2"/>
              <a:buChar char=""/>
            </a:pPr>
            <a:r>
              <a:rPr lang="ru-RU" sz="18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Развивать слуховое внимание.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9" name="CustomShape 3"/>
          <p:cNvSpPr/>
          <p:nvPr/>
        </p:nvSpPr>
        <p:spPr>
          <a:xfrm>
            <a:off x="0" y="1285920"/>
            <a:ext cx="9143640" cy="856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rgbClr val="0066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ЦЕЛЬ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indent="268200">
              <a:lnSpc>
                <a:spcPct val="100000"/>
              </a:lnSpc>
              <a:buClr>
                <a:srgbClr val="006600"/>
              </a:buClr>
              <a:buFont typeface="Wingdings" charset="2"/>
              <a:buChar char=""/>
            </a:pPr>
            <a:r>
              <a:rPr lang="ru-RU" sz="1800" b="0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развивать и корригировать фонематический слух;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indent="268200">
              <a:lnSpc>
                <a:spcPct val="100000"/>
              </a:lnSpc>
              <a:buClr>
                <a:srgbClr val="006600"/>
              </a:buClr>
              <a:buFont typeface="Wingdings" charset="2"/>
              <a:buChar char=""/>
            </a:pPr>
            <a:r>
              <a:rPr lang="ru-RU" sz="1800" b="0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проводить работу по формированию и дифференциации понятий «звук – слог - слово».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CustomShape 1"/>
          <p:cNvSpPr/>
          <p:nvPr/>
        </p:nvSpPr>
        <p:spPr>
          <a:xfrm>
            <a:off x="0" y="0"/>
            <a:ext cx="9143640" cy="1142640"/>
          </a:xfrm>
          <a:prstGeom prst="rect">
            <a:avLst/>
          </a:prstGeom>
          <a:solidFill>
            <a:srgbClr val="CCFFCC"/>
          </a:solidFill>
          <a:ln>
            <a:solidFill>
              <a:srgbClr val="92D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141" name="CustomShape 2"/>
          <p:cNvSpPr/>
          <p:nvPr/>
        </p:nvSpPr>
        <p:spPr>
          <a:xfrm>
            <a:off x="0" y="5040"/>
            <a:ext cx="9143640" cy="11894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7635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ПЕРСПЕКТИВНЫЙ ПЛАН ПЕДАГОГИЧЕСКОЙ РАБОТЫ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7635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ПО РАЗВИТИЮ ФОНЕМАТИЧЕСКОГО СЛУХА ПОСРЕДСТВОМ ДИДАКТИЧЕСКИХ ИГР (декабрь)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142" name="Table 3"/>
          <p:cNvGraphicFramePr/>
          <p:nvPr/>
        </p:nvGraphicFramePr>
        <p:xfrm>
          <a:off x="142920" y="1357200"/>
          <a:ext cx="8857800" cy="5460494"/>
        </p:xfrm>
        <a:graphic>
          <a:graphicData uri="http://schemas.openxmlformats.org/drawingml/2006/table">
            <a:tbl>
              <a:tblPr/>
              <a:tblGrid>
                <a:gridCol w="10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77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87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strike="noStrike" spc="-1">
                          <a:solidFill>
                            <a:srgbClr val="0066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Неделя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2040" marR="320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strike="noStrike" spc="-1">
                          <a:solidFill>
                            <a:srgbClr val="0066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Название игры 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2040" marR="320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strike="noStrike" spc="-1">
                          <a:solidFill>
                            <a:srgbClr val="0066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Цель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2040" marR="320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98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7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I неделя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2040" marR="320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7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</a:t>
                      </a:r>
                      <a:r>
                        <a:rPr lang="ru-RU" sz="17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 «Угадай на чем играю»             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7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«Узнай по звуку»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2040" marR="320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7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Развитие устойчивости слухового  внимания, умения различать инструмент на слух по его звучанию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7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Развитие фонематического слуха, восприятия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2040" marR="320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98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7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II неделя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2040" marR="320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7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«Тихо-громко»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7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«Угадай кто я»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2040" marR="320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7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Развитие фонематического слуха , учить дифференцировать на слух тихие и громкие звуки, развивать чувство ритма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7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Развитие фонематического слуха и внимания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2040" marR="320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1596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7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III  неделя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2040" marR="320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7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«Лягушка»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7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«Где хлопнули»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7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«Где позвонили»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2040" marR="320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7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Развитие речевого слуха , узнавание товарища по голосу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7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Формировать умения различать не речевые звуки по силе (тихо-громко)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7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Развитие фонетико- фонематического слуха, умения определять направления звука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2040" marR="320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1596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7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IV неделя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2040" marR="320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7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«Повтори также»(телефон)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7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«Назови гласный звук в середине слова»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2040" marR="320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7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Развитие речевого слуха, памяти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7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Определение гласного звука слова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2040" marR="320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3" name="CustomShape 4"/>
          <p:cNvSpPr/>
          <p:nvPr/>
        </p:nvSpPr>
        <p:spPr>
          <a:xfrm>
            <a:off x="10879560" y="1358280"/>
            <a:ext cx="184320" cy="384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ustomShape 1"/>
          <p:cNvSpPr/>
          <p:nvPr/>
        </p:nvSpPr>
        <p:spPr>
          <a:xfrm>
            <a:off x="6178680" y="1324440"/>
            <a:ext cx="2952000" cy="5112360"/>
          </a:xfrm>
          <a:prstGeom prst="bevel">
            <a:avLst>
              <a:gd name="adj" fmla="val 4017"/>
            </a:avLst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145" name="CustomShape 2"/>
          <p:cNvSpPr/>
          <p:nvPr/>
        </p:nvSpPr>
        <p:spPr>
          <a:xfrm>
            <a:off x="3096000" y="1340640"/>
            <a:ext cx="2952000" cy="5112360"/>
          </a:xfrm>
          <a:prstGeom prst="bevel">
            <a:avLst>
              <a:gd name="adj" fmla="val 4017"/>
            </a:avLst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146" name="CustomShape 3"/>
          <p:cNvSpPr/>
          <p:nvPr/>
        </p:nvSpPr>
        <p:spPr>
          <a:xfrm>
            <a:off x="39600" y="1343520"/>
            <a:ext cx="2952000" cy="5112360"/>
          </a:xfrm>
          <a:prstGeom prst="bevel">
            <a:avLst>
              <a:gd name="adj" fmla="val 4017"/>
            </a:avLst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147" name="CustomShape 4"/>
          <p:cNvSpPr/>
          <p:nvPr/>
        </p:nvSpPr>
        <p:spPr>
          <a:xfrm>
            <a:off x="0" y="0"/>
            <a:ext cx="9143640" cy="1071360"/>
          </a:xfrm>
          <a:prstGeom prst="rect">
            <a:avLst/>
          </a:prstGeom>
          <a:solidFill>
            <a:srgbClr val="CCFFCC"/>
          </a:solidFill>
          <a:ln>
            <a:solidFill>
              <a:srgbClr val="92D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7635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МЕТОДЫ И ПРИЕМЫ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7635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РУКОВОДСТВА ДИДАКТИЧЕСКИМИ ИГРАМИ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7635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ПО РАЗВИТИЮ У ДЕТЕЙ ФОНЕМАТИЧЕСКОГО СЛУХА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8" name="Рисунок 3"/>
          <p:cNvPicPr/>
          <p:nvPr/>
        </p:nvPicPr>
        <p:blipFill>
          <a:blip r:embed="rId2"/>
          <a:stretch/>
        </p:blipFill>
        <p:spPr>
          <a:xfrm>
            <a:off x="3286080" y="4467240"/>
            <a:ext cx="2571480" cy="1785600"/>
          </a:xfrm>
          <a:prstGeom prst="rect">
            <a:avLst/>
          </a:prstGeom>
          <a:ln w="9360">
            <a:solidFill>
              <a:srgbClr val="006600"/>
            </a:solidFill>
            <a:miter/>
          </a:ln>
        </p:spPr>
      </p:pic>
      <p:pic>
        <p:nvPicPr>
          <p:cNvPr id="149" name="Рисунок 5"/>
          <p:cNvPicPr/>
          <p:nvPr/>
        </p:nvPicPr>
        <p:blipFill>
          <a:blip r:embed="rId3"/>
          <a:stretch/>
        </p:blipFill>
        <p:spPr>
          <a:xfrm>
            <a:off x="230040" y="4481280"/>
            <a:ext cx="2571480" cy="1785600"/>
          </a:xfrm>
          <a:prstGeom prst="rect">
            <a:avLst/>
          </a:prstGeom>
          <a:ln w="9360">
            <a:solidFill>
              <a:srgbClr val="006600"/>
            </a:solidFill>
            <a:miter/>
          </a:ln>
        </p:spPr>
      </p:pic>
      <p:sp>
        <p:nvSpPr>
          <p:cNvPr id="150" name="CustomShape 5"/>
          <p:cNvSpPr/>
          <p:nvPr/>
        </p:nvSpPr>
        <p:spPr>
          <a:xfrm>
            <a:off x="230040" y="1609920"/>
            <a:ext cx="2571480" cy="2284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Практические: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274321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Игры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274321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Игровая ситуация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buClr>
                <a:srgbClr val="274321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Упражнение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1" name="CustomShape 6"/>
          <p:cNvSpPr/>
          <p:nvPr/>
        </p:nvSpPr>
        <p:spPr>
          <a:xfrm>
            <a:off x="3296160" y="1609920"/>
            <a:ext cx="2561400" cy="2284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Наглядные: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274321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Использование предметов, картинок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274321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Показ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2" name="CustomShape 7"/>
          <p:cNvSpPr/>
          <p:nvPr/>
        </p:nvSpPr>
        <p:spPr>
          <a:xfrm>
            <a:off x="6372360" y="1484640"/>
            <a:ext cx="2664000" cy="4478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90000"/>
              </a:lnSpc>
            </a:pPr>
            <a:r>
              <a:rPr lang="ru-RU" sz="2400" b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Словесные: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90000"/>
              </a:lnSpc>
              <a:buClr>
                <a:srgbClr val="274321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Объяснение в сочетании с показом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90000"/>
              </a:lnSpc>
              <a:buClr>
                <a:srgbClr val="274321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Инструкция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274321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Пояснение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274321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Беседа 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274321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вопросы разного характера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274321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Поощрение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0" y="0"/>
            <a:ext cx="9143640" cy="1142640"/>
          </a:xfrm>
          <a:prstGeom prst="rect">
            <a:avLst/>
          </a:prstGeom>
          <a:solidFill>
            <a:srgbClr val="CCFFCC"/>
          </a:solidFill>
          <a:ln>
            <a:solidFill>
              <a:srgbClr val="92D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154" name="CustomShape 2"/>
          <p:cNvSpPr/>
          <p:nvPr/>
        </p:nvSpPr>
        <p:spPr>
          <a:xfrm>
            <a:off x="0" y="12240"/>
            <a:ext cx="9143640" cy="11894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7635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ДИДАКТИЧЕСКАЯ ИГРА «НАЙДИ КАРТИНКИ»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7635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в рамках проведения ОД по речевому развитию  «Помощь Лунтику»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5" name="CustomShape 3"/>
          <p:cNvSpPr/>
          <p:nvPr/>
        </p:nvSpPr>
        <p:spPr>
          <a:xfrm>
            <a:off x="-2428920" y="3929040"/>
            <a:ext cx="242856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156" name="Table 4"/>
          <p:cNvGraphicFramePr/>
          <p:nvPr/>
        </p:nvGraphicFramePr>
        <p:xfrm>
          <a:off x="0" y="1214280"/>
          <a:ext cx="8857800" cy="640440"/>
        </p:xfrm>
        <a:graphic>
          <a:graphicData uri="http://schemas.openxmlformats.org/drawingml/2006/table">
            <a:tbl>
              <a:tblPr/>
              <a:tblGrid>
                <a:gridCol w="885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04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0066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Цель: развивать фонематическое восприятие, фонематический слух, умение дифференцировать звуки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57" name="Рисунок 10"/>
          <p:cNvPicPr/>
          <p:nvPr/>
        </p:nvPicPr>
        <p:blipFill>
          <a:blip r:embed="rId2"/>
          <a:srcRect b="24139"/>
          <a:stretch/>
        </p:blipFill>
        <p:spPr>
          <a:xfrm>
            <a:off x="357120" y="1857240"/>
            <a:ext cx="1856880" cy="1571400"/>
          </a:xfrm>
          <a:prstGeom prst="rect">
            <a:avLst/>
          </a:prstGeom>
          <a:ln w="9360">
            <a:solidFill>
              <a:srgbClr val="006600"/>
            </a:solidFill>
            <a:miter/>
          </a:ln>
        </p:spPr>
      </p:pic>
      <p:pic>
        <p:nvPicPr>
          <p:cNvPr id="158" name="Рисунок 14"/>
          <p:cNvPicPr/>
          <p:nvPr/>
        </p:nvPicPr>
        <p:blipFill>
          <a:blip r:embed="rId3"/>
          <a:stretch/>
        </p:blipFill>
        <p:spPr>
          <a:xfrm>
            <a:off x="2786040" y="1857240"/>
            <a:ext cx="2785680" cy="2071440"/>
          </a:xfrm>
          <a:prstGeom prst="rect">
            <a:avLst/>
          </a:prstGeom>
          <a:ln w="9360">
            <a:noFill/>
          </a:ln>
        </p:spPr>
      </p:pic>
      <p:pic>
        <p:nvPicPr>
          <p:cNvPr id="159" name="Рисунок 15"/>
          <p:cNvPicPr/>
          <p:nvPr/>
        </p:nvPicPr>
        <p:blipFill>
          <a:blip r:embed="rId4"/>
          <a:stretch/>
        </p:blipFill>
        <p:spPr>
          <a:xfrm>
            <a:off x="6072120" y="1857240"/>
            <a:ext cx="2785680" cy="2071440"/>
          </a:xfrm>
          <a:prstGeom prst="rect">
            <a:avLst/>
          </a:prstGeom>
          <a:ln w="9360">
            <a:noFill/>
          </a:ln>
        </p:spPr>
      </p:pic>
      <p:pic>
        <p:nvPicPr>
          <p:cNvPr id="160" name="Рисунок 16"/>
          <p:cNvPicPr/>
          <p:nvPr/>
        </p:nvPicPr>
        <p:blipFill>
          <a:blip r:embed="rId5"/>
          <a:srcRect l="9304"/>
          <a:stretch/>
        </p:blipFill>
        <p:spPr>
          <a:xfrm>
            <a:off x="214200" y="4429080"/>
            <a:ext cx="2642760" cy="1914120"/>
          </a:xfrm>
          <a:prstGeom prst="rect">
            <a:avLst/>
          </a:prstGeom>
          <a:ln w="9360">
            <a:noFill/>
          </a:ln>
        </p:spPr>
      </p:pic>
      <p:sp>
        <p:nvSpPr>
          <p:cNvPr id="161" name="CustomShape 5"/>
          <p:cNvSpPr/>
          <p:nvPr/>
        </p:nvSpPr>
        <p:spPr>
          <a:xfrm>
            <a:off x="2786040" y="3929040"/>
            <a:ext cx="2785680" cy="33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600" b="0" i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Объяснение правил игры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2" name="CustomShape 6"/>
          <p:cNvSpPr/>
          <p:nvPr/>
        </p:nvSpPr>
        <p:spPr>
          <a:xfrm flipH="1">
            <a:off x="6071400" y="3857760"/>
            <a:ext cx="2857320" cy="577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600" b="0" i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Распределение детей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600" b="0" i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 команды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3" name="Рисунок 19"/>
          <p:cNvPicPr/>
          <p:nvPr/>
        </p:nvPicPr>
        <p:blipFill>
          <a:blip r:embed="rId6"/>
          <a:stretch/>
        </p:blipFill>
        <p:spPr>
          <a:xfrm>
            <a:off x="2953080" y="4358160"/>
            <a:ext cx="2786400" cy="1956960"/>
          </a:xfrm>
          <a:prstGeom prst="rect">
            <a:avLst/>
          </a:prstGeom>
          <a:ln w="9360">
            <a:noFill/>
          </a:ln>
        </p:spPr>
      </p:pic>
      <p:sp>
        <p:nvSpPr>
          <p:cNvPr id="164" name="CustomShape 7"/>
          <p:cNvSpPr/>
          <p:nvPr/>
        </p:nvSpPr>
        <p:spPr>
          <a:xfrm>
            <a:off x="928800" y="6357960"/>
            <a:ext cx="1412640" cy="33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600" b="0" i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Процесс игры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5" name="CustomShape 8"/>
          <p:cNvSpPr/>
          <p:nvPr/>
        </p:nvSpPr>
        <p:spPr>
          <a:xfrm>
            <a:off x="3429000" y="6357960"/>
            <a:ext cx="2071440" cy="33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600" b="0" i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Подведение итогов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6" name="Рисунок 22"/>
          <p:cNvPicPr/>
          <p:nvPr/>
        </p:nvPicPr>
        <p:blipFill>
          <a:blip r:embed="rId7"/>
          <a:stretch/>
        </p:blipFill>
        <p:spPr>
          <a:xfrm>
            <a:off x="6143760" y="4429080"/>
            <a:ext cx="2714400" cy="1928520"/>
          </a:xfrm>
          <a:prstGeom prst="rect">
            <a:avLst/>
          </a:prstGeom>
          <a:ln w="9360">
            <a:noFill/>
          </a:ln>
        </p:spPr>
      </p:pic>
      <p:sp>
        <p:nvSpPr>
          <p:cNvPr id="167" name="CustomShape 9"/>
          <p:cNvSpPr/>
          <p:nvPr/>
        </p:nvSpPr>
        <p:spPr>
          <a:xfrm>
            <a:off x="6215040" y="6357960"/>
            <a:ext cx="2642760" cy="33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600" b="0" i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Объявление победителей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8" name="CustomShape 10"/>
          <p:cNvSpPr/>
          <p:nvPr/>
        </p:nvSpPr>
        <p:spPr>
          <a:xfrm>
            <a:off x="214200" y="3429000"/>
            <a:ext cx="2142720" cy="82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600" b="0" i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Игровое начало: помочь Лунтику разобрать картинки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0" y="0"/>
            <a:ext cx="9143640" cy="785520"/>
          </a:xfrm>
          <a:prstGeom prst="rect">
            <a:avLst/>
          </a:prstGeom>
          <a:solidFill>
            <a:srgbClr val="CCFFCC"/>
          </a:solidFill>
          <a:ln>
            <a:solidFill>
              <a:srgbClr val="92D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ДИДАКТИЧЕСКИЕ ИГРЫ В СОВМЕСТНОЙ ДЕЯТЕЛЬНОСТИ ВОСПИТАТЕЛЯ С ДЕТЬМИ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0" name="Рисунок 5"/>
          <p:cNvPicPr/>
          <p:nvPr/>
        </p:nvPicPr>
        <p:blipFill>
          <a:blip r:embed="rId2"/>
          <a:stretch/>
        </p:blipFill>
        <p:spPr>
          <a:xfrm>
            <a:off x="422280" y="928800"/>
            <a:ext cx="2784960" cy="2199240"/>
          </a:xfrm>
          <a:prstGeom prst="rect">
            <a:avLst/>
          </a:prstGeom>
          <a:ln w="9360">
            <a:noFill/>
          </a:ln>
        </p:spPr>
      </p:pic>
      <p:pic>
        <p:nvPicPr>
          <p:cNvPr id="171" name="Рисунок 6"/>
          <p:cNvPicPr/>
          <p:nvPr/>
        </p:nvPicPr>
        <p:blipFill>
          <a:blip r:embed="rId3"/>
          <a:stretch/>
        </p:blipFill>
        <p:spPr>
          <a:xfrm>
            <a:off x="3279960" y="928800"/>
            <a:ext cx="2711520" cy="2199240"/>
          </a:xfrm>
          <a:prstGeom prst="rect">
            <a:avLst/>
          </a:prstGeom>
          <a:ln w="9360">
            <a:noFill/>
          </a:ln>
        </p:spPr>
      </p:pic>
      <p:pic>
        <p:nvPicPr>
          <p:cNvPr id="172" name="Рисунок 7"/>
          <p:cNvPicPr/>
          <p:nvPr/>
        </p:nvPicPr>
        <p:blipFill>
          <a:blip r:embed="rId4"/>
          <a:stretch/>
        </p:blipFill>
        <p:spPr>
          <a:xfrm>
            <a:off x="6066000" y="928800"/>
            <a:ext cx="2711520" cy="2199240"/>
          </a:xfrm>
          <a:prstGeom prst="rect">
            <a:avLst/>
          </a:prstGeom>
          <a:ln w="9360">
            <a:noFill/>
          </a:ln>
        </p:spPr>
      </p:pic>
      <p:pic>
        <p:nvPicPr>
          <p:cNvPr id="173" name="Рисунок 8"/>
          <p:cNvPicPr/>
          <p:nvPr/>
        </p:nvPicPr>
        <p:blipFill>
          <a:blip r:embed="rId5"/>
          <a:stretch/>
        </p:blipFill>
        <p:spPr>
          <a:xfrm>
            <a:off x="428760" y="3643200"/>
            <a:ext cx="2714400" cy="2099880"/>
          </a:xfrm>
          <a:prstGeom prst="rect">
            <a:avLst/>
          </a:prstGeom>
          <a:ln w="9360">
            <a:noFill/>
          </a:ln>
        </p:spPr>
      </p:pic>
      <p:pic>
        <p:nvPicPr>
          <p:cNvPr id="174" name="Рисунок 9"/>
          <p:cNvPicPr/>
          <p:nvPr/>
        </p:nvPicPr>
        <p:blipFill>
          <a:blip r:embed="rId6"/>
          <a:stretch/>
        </p:blipFill>
        <p:spPr>
          <a:xfrm>
            <a:off x="3214800" y="3643200"/>
            <a:ext cx="2785680" cy="2071440"/>
          </a:xfrm>
          <a:prstGeom prst="rect">
            <a:avLst/>
          </a:prstGeom>
          <a:ln w="9360">
            <a:noFill/>
          </a:ln>
        </p:spPr>
      </p:pic>
      <p:pic>
        <p:nvPicPr>
          <p:cNvPr id="175" name="Рисунок 10"/>
          <p:cNvPicPr/>
          <p:nvPr/>
        </p:nvPicPr>
        <p:blipFill>
          <a:blip r:embed="rId7"/>
          <a:stretch/>
        </p:blipFill>
        <p:spPr>
          <a:xfrm>
            <a:off x="6072120" y="3643200"/>
            <a:ext cx="2714400" cy="2071440"/>
          </a:xfrm>
          <a:prstGeom prst="rect">
            <a:avLst/>
          </a:prstGeom>
          <a:ln w="9360">
            <a:noFill/>
          </a:ln>
        </p:spPr>
      </p:pic>
      <p:sp>
        <p:nvSpPr>
          <p:cNvPr id="176" name="CustomShape 2"/>
          <p:cNvSpPr/>
          <p:nvPr/>
        </p:nvSpPr>
        <p:spPr>
          <a:xfrm>
            <a:off x="422280" y="3128040"/>
            <a:ext cx="271440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i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«Угадай, на чем играю»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7" name="CustomShape 3"/>
          <p:cNvSpPr/>
          <p:nvPr/>
        </p:nvSpPr>
        <p:spPr>
          <a:xfrm>
            <a:off x="3190320" y="3128040"/>
            <a:ext cx="271440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i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«Угадай, кто позвал»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8" name="CustomShape 4"/>
          <p:cNvSpPr/>
          <p:nvPr/>
        </p:nvSpPr>
        <p:spPr>
          <a:xfrm>
            <a:off x="6036480" y="2989800"/>
            <a:ext cx="271440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800" b="0" i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«Назови первый звук в слове»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9" name="CustomShape 5"/>
          <p:cNvSpPr/>
          <p:nvPr/>
        </p:nvSpPr>
        <p:spPr>
          <a:xfrm>
            <a:off x="428760" y="5785200"/>
            <a:ext cx="271440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i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«Кто в домике живёт»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0" name="CustomShape 6"/>
          <p:cNvSpPr/>
          <p:nvPr/>
        </p:nvSpPr>
        <p:spPr>
          <a:xfrm>
            <a:off x="3207600" y="5794920"/>
            <a:ext cx="2714400" cy="91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800" b="0" i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«Найди звук в слове»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i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(в начале, середине, в конце)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1" name="CustomShape 7"/>
          <p:cNvSpPr/>
          <p:nvPr/>
        </p:nvSpPr>
        <p:spPr>
          <a:xfrm>
            <a:off x="6072120" y="5794920"/>
            <a:ext cx="2714400" cy="91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800" b="0" i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«Домино»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i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(дифференциация звуков «ж-ш»)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CustomShape 1"/>
          <p:cNvSpPr/>
          <p:nvPr/>
        </p:nvSpPr>
        <p:spPr>
          <a:xfrm>
            <a:off x="179640" y="1194120"/>
            <a:ext cx="2880000" cy="5472360"/>
          </a:xfrm>
          <a:prstGeom prst="roundRect">
            <a:avLst>
              <a:gd name="adj" fmla="val 16667"/>
            </a:avLst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183" name="CustomShape 2"/>
          <p:cNvSpPr/>
          <p:nvPr/>
        </p:nvSpPr>
        <p:spPr>
          <a:xfrm>
            <a:off x="3140280" y="1194120"/>
            <a:ext cx="2880000" cy="5472360"/>
          </a:xfrm>
          <a:prstGeom prst="roundRect">
            <a:avLst>
              <a:gd name="adj" fmla="val 16667"/>
            </a:avLst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184" name="CustomShape 3"/>
          <p:cNvSpPr/>
          <p:nvPr/>
        </p:nvSpPr>
        <p:spPr>
          <a:xfrm>
            <a:off x="6084000" y="1196640"/>
            <a:ext cx="2880000" cy="5472360"/>
          </a:xfrm>
          <a:prstGeom prst="roundRect">
            <a:avLst>
              <a:gd name="adj" fmla="val 16667"/>
            </a:avLst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185" name="CustomShape 4"/>
          <p:cNvSpPr/>
          <p:nvPr/>
        </p:nvSpPr>
        <p:spPr>
          <a:xfrm>
            <a:off x="0" y="0"/>
            <a:ext cx="9143640" cy="1071360"/>
          </a:xfrm>
          <a:prstGeom prst="rect">
            <a:avLst/>
          </a:prstGeom>
          <a:solidFill>
            <a:srgbClr val="CCFFCC"/>
          </a:solidFill>
          <a:ln>
            <a:solidFill>
              <a:srgbClr val="92D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ВЗАИМОДЕЙСТВИЕ С РОДИТЕЛЯМИ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 ИСПОЛЬЗОВАНИЮ ДИДАКТИЧЕСКИХ ИГР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РАЗВИТИЯ ФОНЕМАТИЧЕСКОГО СЛУХА У ДЕТЕЙ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6" name="CustomShape 5"/>
          <p:cNvSpPr/>
          <p:nvPr/>
        </p:nvSpPr>
        <p:spPr>
          <a:xfrm>
            <a:off x="6233400" y="2643120"/>
            <a:ext cx="2571480" cy="3714480"/>
          </a:xfrm>
          <a:prstGeom prst="rect">
            <a:avLst/>
          </a:prstGeom>
          <a:solidFill>
            <a:schemeClr val="bg1"/>
          </a:solidFill>
          <a:ln>
            <a:solidFill>
              <a:srgbClr val="0066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МУНИЦИПАЛЬНОЕ БЮДЖЕТНОЕ ДОШКОЛЬНОЕ ОБРАЗОВАТЕЛЬНОЕ УЧРЕЖДЕНИЕ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ДЕТСКИЙ САД №45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Monotype Corsiva"/>
              </a:rPr>
              <a:t>РАЗВИТИЕ ФОНЕМАТИЧЕСКОГО СЛУХА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400" b="1" i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(рекомендации для  родителей)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87" name="Рисунок 9"/>
          <p:cNvPicPr/>
          <p:nvPr/>
        </p:nvPicPr>
        <p:blipFill>
          <a:blip r:embed="rId2"/>
          <a:stretch/>
        </p:blipFill>
        <p:spPr>
          <a:xfrm>
            <a:off x="6912360" y="4412520"/>
            <a:ext cx="1213920" cy="1038600"/>
          </a:xfrm>
          <a:prstGeom prst="rect">
            <a:avLst/>
          </a:prstGeom>
          <a:ln>
            <a:noFill/>
          </a:ln>
        </p:spPr>
      </p:pic>
      <p:sp>
        <p:nvSpPr>
          <p:cNvPr id="188" name="CustomShape 6"/>
          <p:cNvSpPr/>
          <p:nvPr/>
        </p:nvSpPr>
        <p:spPr>
          <a:xfrm>
            <a:off x="6376320" y="5429880"/>
            <a:ext cx="2285640" cy="85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r>
              <a:rPr lang="ru-RU" sz="1000" b="1" i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Составила: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Лопатина Н.Н,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воспитатель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Заволжье, 2023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9" name="CustomShape 7"/>
          <p:cNvSpPr/>
          <p:nvPr/>
        </p:nvSpPr>
        <p:spPr>
          <a:xfrm>
            <a:off x="196560" y="1207800"/>
            <a:ext cx="2863080" cy="2665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  <a:ea typeface="SimSun"/>
              </a:rPr>
              <a:t>Консультация для родителей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  <a:ea typeface="SimSun"/>
              </a:rPr>
              <a:t>«Фонематический слух – основа правильной речи»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i="1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SimSun"/>
              </a:rPr>
              <a:t>Цель</a:t>
            </a: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SimSun"/>
              </a:rPr>
              <a:t>: познакомить родителей с принципами и приёмами развития навыков звукового анализа и синтеза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0" name="CustomShape 8"/>
          <p:cNvSpPr/>
          <p:nvPr/>
        </p:nvSpPr>
        <p:spPr>
          <a:xfrm>
            <a:off x="3132000" y="1242720"/>
            <a:ext cx="2880000" cy="1461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  <a:ea typeface="SimSun"/>
              </a:rPr>
              <a:t>Картотека игр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  <a:ea typeface="SimSun"/>
              </a:rPr>
              <a:t>на развитие фонематического восприятия и фонематического слуха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1" name="CustomShape 9"/>
          <p:cNvSpPr/>
          <p:nvPr/>
        </p:nvSpPr>
        <p:spPr>
          <a:xfrm>
            <a:off x="6074280" y="1340640"/>
            <a:ext cx="2889720" cy="118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  <a:ea typeface="SimSun"/>
              </a:rPr>
              <a:t>Буклет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  <a:ea typeface="SimSun"/>
              </a:rPr>
              <a:t>«Развитие фонематического слуха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  <a:ea typeface="SimSun"/>
              </a:rPr>
              <a:t>у детей»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92" name="Picture 2"/>
          <p:cNvPicPr/>
          <p:nvPr/>
        </p:nvPicPr>
        <p:blipFill>
          <a:blip r:embed="rId3"/>
          <a:stretch/>
        </p:blipFill>
        <p:spPr>
          <a:xfrm>
            <a:off x="683640" y="3930480"/>
            <a:ext cx="1872000" cy="2649240"/>
          </a:xfrm>
          <a:prstGeom prst="rect">
            <a:avLst/>
          </a:prstGeom>
          <a:ln>
            <a:noFill/>
          </a:ln>
        </p:spPr>
      </p:pic>
      <p:pic>
        <p:nvPicPr>
          <p:cNvPr id="193" name="Picture 3"/>
          <p:cNvPicPr/>
          <p:nvPr/>
        </p:nvPicPr>
        <p:blipFill>
          <a:blip r:embed="rId4"/>
          <a:stretch/>
        </p:blipFill>
        <p:spPr>
          <a:xfrm>
            <a:off x="3369240" y="2853000"/>
            <a:ext cx="2489040" cy="3519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CustomShape 1"/>
          <p:cNvSpPr/>
          <p:nvPr/>
        </p:nvSpPr>
        <p:spPr>
          <a:xfrm>
            <a:off x="0" y="0"/>
            <a:ext cx="9143640" cy="428400"/>
          </a:xfrm>
          <a:prstGeom prst="rect">
            <a:avLst/>
          </a:prstGeom>
          <a:solidFill>
            <a:srgbClr val="CCFFCC"/>
          </a:solidFill>
          <a:ln>
            <a:solidFill>
              <a:srgbClr val="92D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РЕЗУЛЬТАТЫ КОНТРОЛЬНОГО ЭТАПА ИССЛЕДОВАНИЯ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195" name="Объект 10"/>
          <p:cNvGraphicFramePr/>
          <p:nvPr/>
        </p:nvGraphicFramePr>
        <p:xfrm>
          <a:off x="3394080" y="500040"/>
          <a:ext cx="5596920" cy="2071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6" name="CustomShape 2"/>
          <p:cNvSpPr/>
          <p:nvPr/>
        </p:nvSpPr>
        <p:spPr>
          <a:xfrm>
            <a:off x="179640" y="535680"/>
            <a:ext cx="3024000" cy="1738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Динамика уровней развития фонематического слуха у детей старшей группы (различение слов, близких по звуковому составу)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197" name="Объект 11"/>
          <p:cNvGraphicFramePr/>
          <p:nvPr/>
        </p:nvGraphicFramePr>
        <p:xfrm>
          <a:off x="3394080" y="2752560"/>
          <a:ext cx="5606640" cy="199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8" name="CustomShape 3"/>
          <p:cNvSpPr/>
          <p:nvPr/>
        </p:nvSpPr>
        <p:spPr>
          <a:xfrm>
            <a:off x="182160" y="2792520"/>
            <a:ext cx="3211560" cy="14637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Динамика результатов развития фонематического слуха у детей старшей группы (различение звуков в словах «звуковые прятки»)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199" name="Объект 12"/>
          <p:cNvGraphicFramePr/>
          <p:nvPr/>
        </p:nvGraphicFramePr>
        <p:xfrm>
          <a:off x="3394080" y="4797000"/>
          <a:ext cx="5641920" cy="190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0" name="CustomShape 4"/>
          <p:cNvSpPr/>
          <p:nvPr/>
        </p:nvSpPr>
        <p:spPr>
          <a:xfrm>
            <a:off x="140760" y="4876920"/>
            <a:ext cx="2752200" cy="1738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Динамика результатов развития фонематического слуха у детей старшей группы (анализ звукового состава слова)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1" name="CustomShape 5"/>
          <p:cNvSpPr/>
          <p:nvPr/>
        </p:nvSpPr>
        <p:spPr>
          <a:xfrm>
            <a:off x="6387120" y="6454080"/>
            <a:ext cx="2473200" cy="333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 справились с заданием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2" name="CustomShape 6"/>
          <p:cNvSpPr/>
          <p:nvPr/>
        </p:nvSpPr>
        <p:spPr>
          <a:xfrm>
            <a:off x="3648240" y="6454080"/>
            <a:ext cx="2223360" cy="333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Справились с заданием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CustomShape 1"/>
          <p:cNvSpPr/>
          <p:nvPr/>
        </p:nvSpPr>
        <p:spPr>
          <a:xfrm>
            <a:off x="0" y="0"/>
            <a:ext cx="9143640" cy="785520"/>
          </a:xfrm>
          <a:prstGeom prst="rect">
            <a:avLst/>
          </a:prstGeom>
          <a:solidFill>
            <a:srgbClr val="CCFFCC"/>
          </a:solidFill>
          <a:ln>
            <a:solidFill>
              <a:srgbClr val="92D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ВЫВОДЫ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04" name="Рисунок 3"/>
          <p:cNvPicPr/>
          <p:nvPr/>
        </p:nvPicPr>
        <p:blipFill>
          <a:blip r:embed="rId2"/>
          <a:stretch/>
        </p:blipFill>
        <p:spPr>
          <a:xfrm>
            <a:off x="27000" y="3357000"/>
            <a:ext cx="3312000" cy="2691000"/>
          </a:xfrm>
          <a:prstGeom prst="rect">
            <a:avLst/>
          </a:prstGeom>
          <a:ln w="9360">
            <a:noFill/>
          </a:ln>
        </p:spPr>
      </p:pic>
      <p:pic>
        <p:nvPicPr>
          <p:cNvPr id="205" name="Рисунок 4"/>
          <p:cNvPicPr/>
          <p:nvPr/>
        </p:nvPicPr>
        <p:blipFill>
          <a:blip r:embed="rId3"/>
          <a:stretch/>
        </p:blipFill>
        <p:spPr>
          <a:xfrm>
            <a:off x="3339360" y="3933000"/>
            <a:ext cx="3024000" cy="2691000"/>
          </a:xfrm>
          <a:prstGeom prst="rect">
            <a:avLst/>
          </a:prstGeom>
          <a:ln w="9360">
            <a:noFill/>
          </a:ln>
        </p:spPr>
      </p:pic>
      <p:pic>
        <p:nvPicPr>
          <p:cNvPr id="206" name="Рисунок 5"/>
          <p:cNvPicPr/>
          <p:nvPr/>
        </p:nvPicPr>
        <p:blipFill>
          <a:blip r:embed="rId4"/>
          <a:srcRect t="16594" b="5215"/>
          <a:stretch/>
        </p:blipFill>
        <p:spPr>
          <a:xfrm>
            <a:off x="6363720" y="3357000"/>
            <a:ext cx="2779920" cy="2691000"/>
          </a:xfrm>
          <a:prstGeom prst="rect">
            <a:avLst/>
          </a:prstGeom>
          <a:ln w="9360">
            <a:noFill/>
          </a:ln>
        </p:spPr>
      </p:pic>
      <p:sp>
        <p:nvSpPr>
          <p:cNvPr id="207" name="CustomShape 2"/>
          <p:cNvSpPr/>
          <p:nvPr/>
        </p:nvSpPr>
        <p:spPr>
          <a:xfrm>
            <a:off x="467640" y="940320"/>
            <a:ext cx="8262000" cy="2498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840" indent="-285480">
              <a:lnSpc>
                <a:spcPct val="150000"/>
              </a:lnSpc>
              <a:buClr>
                <a:srgbClr val="006600"/>
              </a:buClr>
              <a:buFont typeface="Wingdings" charset="2"/>
              <a:buChar char=""/>
            </a:pPr>
            <a:r>
              <a:rPr lang="ru-RU" sz="20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Динамика сформированности фонематического слуха у детей  - положительная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50000"/>
              </a:lnSpc>
              <a:buClr>
                <a:srgbClr val="006600"/>
              </a:buClr>
              <a:buFont typeface="Wingdings" charset="2"/>
              <a:buChar char=""/>
            </a:pPr>
            <a:r>
              <a:rPr lang="ru-RU" sz="20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Формирующий эксперимент – эффективен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50000"/>
              </a:lnSpc>
              <a:buClr>
                <a:srgbClr val="006600"/>
              </a:buClr>
              <a:buFont typeface="Wingdings" charset="2"/>
              <a:buChar char=""/>
            </a:pPr>
            <a:r>
              <a:rPr lang="ru-RU" sz="20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Гипотеза исследования – доказана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50000"/>
              </a:lnSpc>
              <a:buClr>
                <a:srgbClr val="006600"/>
              </a:buClr>
              <a:buFont typeface="Wingdings" charset="2"/>
              <a:buChar char=""/>
            </a:pPr>
            <a:r>
              <a:rPr lang="ru-RU" sz="20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Цели достигнуты, задачи реализованы.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CustomShape 1"/>
          <p:cNvSpPr/>
          <p:nvPr/>
        </p:nvSpPr>
        <p:spPr>
          <a:xfrm>
            <a:off x="0" y="0"/>
            <a:ext cx="9143640" cy="785520"/>
          </a:xfrm>
          <a:prstGeom prst="rect">
            <a:avLst/>
          </a:prstGeom>
          <a:solidFill>
            <a:srgbClr val="CCFFCC"/>
          </a:solidFill>
          <a:ln>
            <a:solidFill>
              <a:srgbClr val="92D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РЕКОМЕНДАЦИИ ДЛЯ ПЕДАГОГОВ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9" name="CustomShape 2"/>
          <p:cNvSpPr/>
          <p:nvPr/>
        </p:nvSpPr>
        <p:spPr>
          <a:xfrm>
            <a:off x="-2928960" y="0"/>
            <a:ext cx="3071520" cy="199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210" name="CustomShape 3"/>
          <p:cNvSpPr/>
          <p:nvPr/>
        </p:nvSpPr>
        <p:spPr>
          <a:xfrm>
            <a:off x="251640" y="1124640"/>
            <a:ext cx="8496720" cy="882360"/>
          </a:xfrm>
          <a:prstGeom prst="rect">
            <a:avLst/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Учитывать особенности развития речи детей с фонематическим недоразвитием слуха при проведении учебных, воспитательных и коррекционных мероприятий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1" name="CustomShape 4"/>
          <p:cNvSpPr/>
          <p:nvPr/>
        </p:nvSpPr>
        <p:spPr>
          <a:xfrm>
            <a:off x="259920" y="2925000"/>
            <a:ext cx="4239720" cy="1187640"/>
          </a:xfrm>
          <a:prstGeom prst="rect">
            <a:avLst/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Использовать предложенную систему дидактических игр и рекомендаций для развития фонематического слуха у детей старшего дошкольного возраста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2" name="CustomShape 5"/>
          <p:cNvSpPr/>
          <p:nvPr/>
        </p:nvSpPr>
        <p:spPr>
          <a:xfrm>
            <a:off x="5076000" y="2929320"/>
            <a:ext cx="3672000" cy="1156680"/>
          </a:xfrm>
          <a:prstGeom prst="rect">
            <a:avLst/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процессе работы данные дидактические игры использовать поэтапно и систематически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3" name="CustomShape 6"/>
          <p:cNvSpPr/>
          <p:nvPr/>
        </p:nvSpPr>
        <p:spPr>
          <a:xfrm>
            <a:off x="251640" y="4941000"/>
            <a:ext cx="4248000" cy="1187640"/>
          </a:xfrm>
          <a:prstGeom prst="rect">
            <a:avLst/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Необходимо поддерживать у детей интерес к заданиям по формированию фонематического слуха  путем поощрения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4" name="CustomShape 7"/>
          <p:cNvSpPr/>
          <p:nvPr/>
        </p:nvSpPr>
        <p:spPr>
          <a:xfrm>
            <a:off x="5095440" y="4941000"/>
            <a:ext cx="3652920" cy="1187640"/>
          </a:xfrm>
          <a:prstGeom prst="rect">
            <a:avLst/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Добиваться успешности выполнения заданий, учитывая индивидуальные особенности детей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5" name="CustomShape 8"/>
          <p:cNvSpPr/>
          <p:nvPr/>
        </p:nvSpPr>
        <p:spPr>
          <a:xfrm rot="5400000">
            <a:off x="2986560" y="1410840"/>
            <a:ext cx="907200" cy="2119680"/>
          </a:xfrm>
          <a:prstGeom prst="bentConnector3">
            <a:avLst>
              <a:gd name="adj1" fmla="val 50000"/>
            </a:avLst>
          </a:prstGeom>
          <a:noFill/>
          <a:ln>
            <a:round/>
            <a:tailEnd type="arrow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216" name="CustomShape 9"/>
          <p:cNvSpPr/>
          <p:nvPr/>
        </p:nvSpPr>
        <p:spPr>
          <a:xfrm flipV="1">
            <a:off x="4500000" y="3513600"/>
            <a:ext cx="575640" cy="10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type="arrow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217" name="CustomShape 10"/>
          <p:cNvSpPr/>
          <p:nvPr/>
        </p:nvSpPr>
        <p:spPr>
          <a:xfrm rot="5400000">
            <a:off x="4223520" y="2251440"/>
            <a:ext cx="841680" cy="4536000"/>
          </a:xfrm>
          <a:prstGeom prst="bentConnector3">
            <a:avLst>
              <a:gd name="adj1" fmla="val 50000"/>
            </a:avLst>
          </a:prstGeom>
          <a:noFill/>
          <a:ln>
            <a:round/>
            <a:tailEnd type="arrow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218" name="CustomShape 11"/>
          <p:cNvSpPr/>
          <p:nvPr/>
        </p:nvSpPr>
        <p:spPr>
          <a:xfrm flipV="1">
            <a:off x="4500000" y="5551560"/>
            <a:ext cx="575640" cy="10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type="arrow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CustomShape 1"/>
          <p:cNvSpPr/>
          <p:nvPr/>
        </p:nvSpPr>
        <p:spPr>
          <a:xfrm>
            <a:off x="0" y="0"/>
            <a:ext cx="9143640" cy="1071360"/>
          </a:xfrm>
          <a:prstGeom prst="rect">
            <a:avLst/>
          </a:prstGeom>
          <a:solidFill>
            <a:srgbClr val="CCFFCC"/>
          </a:solidFill>
          <a:ln>
            <a:solidFill>
              <a:srgbClr val="92D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Министерство образования и науки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Нижегородской области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Государственное автономное профессиональное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образовательное учреждение «Городецкий Губернский колледж»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0" name="CustomShape 2"/>
          <p:cNvSpPr/>
          <p:nvPr/>
        </p:nvSpPr>
        <p:spPr>
          <a:xfrm>
            <a:off x="0" y="2071800"/>
            <a:ext cx="9143640" cy="155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ДИПЛОМНАЯ РАБОТА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1" name="CustomShape 3"/>
          <p:cNvSpPr/>
          <p:nvPr/>
        </p:nvSpPr>
        <p:spPr>
          <a:xfrm>
            <a:off x="0" y="2571840"/>
            <a:ext cx="9143640" cy="1919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Тема: Развитие фонематического слуха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у детей старшего дошкольного возраста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посредством дидактических игр  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2" name="CustomShape 4"/>
          <p:cNvSpPr/>
          <p:nvPr/>
        </p:nvSpPr>
        <p:spPr>
          <a:xfrm>
            <a:off x="5072040" y="4369320"/>
            <a:ext cx="4071600" cy="2146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5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Обучающегося: 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5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Лопатиной  Надежды Николаевны,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5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группы 4 «А»     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5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Руководитель: 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5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Горинова   Татьяна Викторовна 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5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Рецензент: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5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Паутова  Галина Николаевна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5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Times New Roman"/>
              </a:rPr>
              <a:t> 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3" name="CustomShape 5"/>
          <p:cNvSpPr/>
          <p:nvPr/>
        </p:nvSpPr>
        <p:spPr>
          <a:xfrm>
            <a:off x="0" y="6357960"/>
            <a:ext cx="9143640" cy="318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5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Городец, 2023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24" name="Picture 3"/>
          <p:cNvPicPr/>
          <p:nvPr/>
        </p:nvPicPr>
        <p:blipFill>
          <a:blip r:embed="rId2"/>
          <a:srcRect l="1757" t="61470" r="2150" b="6252"/>
          <a:stretch/>
        </p:blipFill>
        <p:spPr>
          <a:xfrm>
            <a:off x="857160" y="1214280"/>
            <a:ext cx="7297920" cy="1356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CustomShape 1"/>
          <p:cNvSpPr/>
          <p:nvPr/>
        </p:nvSpPr>
        <p:spPr>
          <a:xfrm>
            <a:off x="0" y="0"/>
            <a:ext cx="9143640" cy="642600"/>
          </a:xfrm>
          <a:prstGeom prst="rect">
            <a:avLst/>
          </a:prstGeom>
          <a:solidFill>
            <a:srgbClr val="CCFFCC"/>
          </a:solidFill>
          <a:ln>
            <a:solidFill>
              <a:srgbClr val="92D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7635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АКТУАЛЬНОСТЬ ИССЛЕДОВАНИЯ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" name="CustomShape 2"/>
          <p:cNvSpPr/>
          <p:nvPr/>
        </p:nvSpPr>
        <p:spPr>
          <a:xfrm>
            <a:off x="0" y="714240"/>
            <a:ext cx="9143640" cy="642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rgbClr val="0066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Требование ФГОС ДО: ОО «Речевое развитие»: развитие фонематического слуха (п. 2.6)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7" name="CustomShape 3"/>
          <p:cNvSpPr/>
          <p:nvPr/>
        </p:nvSpPr>
        <p:spPr>
          <a:xfrm>
            <a:off x="395640" y="1768320"/>
            <a:ext cx="2664000" cy="1461960"/>
          </a:xfrm>
          <a:prstGeom prst="rect">
            <a:avLst/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Сформированность речи – условие успешной социализации ребенка, его готовности к обучению в школе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" name="CustomShape 4"/>
          <p:cNvSpPr/>
          <p:nvPr/>
        </p:nvSpPr>
        <p:spPr>
          <a:xfrm>
            <a:off x="3691440" y="1906560"/>
            <a:ext cx="2451240" cy="1187640"/>
          </a:xfrm>
          <a:prstGeom prst="rect">
            <a:avLst/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Фонематический слух – предпосылка для развития речи и усвоения письма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" name="CustomShape 5"/>
          <p:cNvSpPr/>
          <p:nvPr/>
        </p:nvSpPr>
        <p:spPr>
          <a:xfrm>
            <a:off x="6768720" y="1906560"/>
            <a:ext cx="1944000" cy="1187640"/>
          </a:xfrm>
          <a:prstGeom prst="rect">
            <a:avLst/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Сензитивность дошкольного возраста к развитию речи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CustomShape 6"/>
          <p:cNvSpPr/>
          <p:nvPr/>
        </p:nvSpPr>
        <p:spPr>
          <a:xfrm>
            <a:off x="401400" y="4091040"/>
            <a:ext cx="2681640" cy="2010600"/>
          </a:xfrm>
          <a:prstGeom prst="rect">
            <a:avLst/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Дидактическая игра – вид игры,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позволяющей успешно сочетать  обучающие и игровые задачи по развитию фонематического слуха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" name="CustomShape 7"/>
          <p:cNvSpPr/>
          <p:nvPr/>
        </p:nvSpPr>
        <p:spPr>
          <a:xfrm>
            <a:off x="3792600" y="4645080"/>
            <a:ext cx="2016000" cy="913320"/>
          </a:xfrm>
          <a:prstGeom prst="rect">
            <a:avLst/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Игра – ведущий вид деятельности дошкольников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CustomShape 8"/>
          <p:cNvSpPr/>
          <p:nvPr/>
        </p:nvSpPr>
        <p:spPr>
          <a:xfrm>
            <a:off x="6343560" y="4054320"/>
            <a:ext cx="2479320" cy="1736280"/>
          </a:xfrm>
          <a:prstGeom prst="rect">
            <a:avLst/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Увеличение числа детей с речевыми нарушениями, в т.ч. с недостаточным развитием фонематического слуха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" name="CustomShape 9"/>
          <p:cNvSpPr/>
          <p:nvPr/>
        </p:nvSpPr>
        <p:spPr>
          <a:xfrm>
            <a:off x="3109320" y="2349000"/>
            <a:ext cx="538560" cy="43164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54" name="CustomShape 10"/>
          <p:cNvSpPr/>
          <p:nvPr/>
        </p:nvSpPr>
        <p:spPr>
          <a:xfrm>
            <a:off x="6174720" y="2291040"/>
            <a:ext cx="538560" cy="43164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55" name="CustomShape 11"/>
          <p:cNvSpPr/>
          <p:nvPr/>
        </p:nvSpPr>
        <p:spPr>
          <a:xfrm flipH="1">
            <a:off x="5808960" y="4873320"/>
            <a:ext cx="522720" cy="43164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56" name="CustomShape 12"/>
          <p:cNvSpPr/>
          <p:nvPr/>
        </p:nvSpPr>
        <p:spPr>
          <a:xfrm flipH="1">
            <a:off x="3168360" y="4899240"/>
            <a:ext cx="522720" cy="43164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57" name="CustomShape 13"/>
          <p:cNvSpPr/>
          <p:nvPr/>
        </p:nvSpPr>
        <p:spPr>
          <a:xfrm rot="16200000" flipH="1">
            <a:off x="7326360" y="3402720"/>
            <a:ext cx="522720" cy="43164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CustomShape 1"/>
          <p:cNvSpPr/>
          <p:nvPr/>
        </p:nvSpPr>
        <p:spPr>
          <a:xfrm>
            <a:off x="0" y="0"/>
            <a:ext cx="9143640" cy="570960"/>
          </a:xfrm>
          <a:prstGeom prst="rect">
            <a:avLst/>
          </a:prstGeom>
          <a:solidFill>
            <a:srgbClr val="CCFFCC"/>
          </a:solidFill>
          <a:ln>
            <a:solidFill>
              <a:srgbClr val="92D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7635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МЕТОДОЛОГИЧЕСКИЙ АППАРАТ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9" name="CustomShape 2"/>
          <p:cNvSpPr/>
          <p:nvPr/>
        </p:nvSpPr>
        <p:spPr>
          <a:xfrm>
            <a:off x="467640" y="645840"/>
            <a:ext cx="8352720" cy="1113840"/>
          </a:xfrm>
          <a:prstGeom prst="roundRect">
            <a:avLst>
              <a:gd name="adj" fmla="val 16667"/>
            </a:avLst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ЦЕЛЬ ИССЛЕДОВАНИЯ: </a:t>
            </a:r>
            <a:r>
              <a:rPr lang="ru-RU" sz="20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ИЗУЧЕНИЕ ТЕОРЕТИЧЕСКИХ И ПРАКТИЧЕСКИХ АСПЕКТОВ РАЗВИТИЯ ФОНЕМАТИЧЕСКОГО СЛУХА У ДЕТЕЙ СТАРШЕГО ДОШКОЛЬНОГО ВОЗРАСТА ПОСРЕДСТВОМ ДИДАКТИЧЕСКИХ ИГР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CustomShape 3"/>
          <p:cNvSpPr/>
          <p:nvPr/>
        </p:nvSpPr>
        <p:spPr>
          <a:xfrm>
            <a:off x="1950120" y="1989000"/>
            <a:ext cx="6869880" cy="707760"/>
          </a:xfrm>
          <a:prstGeom prst="roundRect">
            <a:avLst>
              <a:gd name="adj" fmla="val 16667"/>
            </a:avLst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Объект исследования: </a:t>
            </a: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развитие фонематического слуха у детей старшего дошкольного возраста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1" name="CustomShape 4"/>
          <p:cNvSpPr/>
          <p:nvPr/>
        </p:nvSpPr>
        <p:spPr>
          <a:xfrm>
            <a:off x="1950120" y="2925000"/>
            <a:ext cx="6840360" cy="707760"/>
          </a:xfrm>
          <a:prstGeom prst="roundRect">
            <a:avLst>
              <a:gd name="adj" fmla="val 16667"/>
            </a:avLst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Предмет исследования: </a:t>
            </a: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развитие фонематического слуха у детей старшего дошкольного возраста посредством дидактических игр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2" name="CustomShape 5"/>
          <p:cNvSpPr/>
          <p:nvPr/>
        </p:nvSpPr>
        <p:spPr>
          <a:xfrm>
            <a:off x="1979640" y="3897720"/>
            <a:ext cx="6840360" cy="2532240"/>
          </a:xfrm>
          <a:prstGeom prst="roundRect">
            <a:avLst>
              <a:gd name="adj" fmla="val 16667"/>
            </a:avLst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Гипотеза исследования: </a:t>
            </a: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процесс развития фонематического слуха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 детей старшего дошкольного возраста будет эффективным, если: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1) разработан комплекс дидактических игр соответствующего содержания;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2) данные игры систематически используются на занятиях и в повседневной жизни дошкольников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CustomShape 6"/>
          <p:cNvSpPr/>
          <p:nvPr/>
        </p:nvSpPr>
        <p:spPr>
          <a:xfrm rot="10800000" flipH="1" flipV="1">
            <a:off x="434040" y="1265400"/>
            <a:ext cx="1482120" cy="1138320"/>
          </a:xfrm>
          <a:prstGeom prst="bentConnector3">
            <a:avLst>
              <a:gd name="adj1" fmla="val -15419"/>
            </a:avLst>
          </a:prstGeom>
          <a:noFill/>
          <a:ln>
            <a:round/>
            <a:tailEnd type="arrow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64" name="CustomShape 7"/>
          <p:cNvSpPr/>
          <p:nvPr/>
        </p:nvSpPr>
        <p:spPr>
          <a:xfrm rot="10800000" flipH="1" flipV="1">
            <a:off x="448799" y="1241076"/>
            <a:ext cx="1482120" cy="2074320"/>
          </a:xfrm>
          <a:prstGeom prst="bentConnector3">
            <a:avLst>
              <a:gd name="adj1" fmla="val -15419"/>
            </a:avLst>
          </a:prstGeom>
          <a:noFill/>
          <a:ln>
            <a:round/>
            <a:tailEnd type="arrow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65" name="CustomShape 8"/>
          <p:cNvSpPr/>
          <p:nvPr/>
        </p:nvSpPr>
        <p:spPr>
          <a:xfrm rot="10800000" flipH="1" flipV="1">
            <a:off x="434039" y="1241076"/>
            <a:ext cx="1511640" cy="3966480"/>
          </a:xfrm>
          <a:prstGeom prst="bentConnector3">
            <a:avLst>
              <a:gd name="adj1" fmla="val -15117"/>
            </a:avLst>
          </a:prstGeom>
          <a:noFill/>
          <a:ln>
            <a:round/>
            <a:tailEnd type="arrow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CustomShape 1"/>
          <p:cNvSpPr/>
          <p:nvPr/>
        </p:nvSpPr>
        <p:spPr>
          <a:xfrm>
            <a:off x="123840" y="1881360"/>
            <a:ext cx="8964000" cy="869760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67" name="CustomShape 2"/>
          <p:cNvSpPr/>
          <p:nvPr/>
        </p:nvSpPr>
        <p:spPr>
          <a:xfrm>
            <a:off x="123840" y="5319720"/>
            <a:ext cx="8964000" cy="1409400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68" name="CustomShape 3"/>
          <p:cNvSpPr/>
          <p:nvPr/>
        </p:nvSpPr>
        <p:spPr>
          <a:xfrm>
            <a:off x="137520" y="4054320"/>
            <a:ext cx="8964000" cy="1185480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69" name="CustomShape 4"/>
          <p:cNvSpPr/>
          <p:nvPr/>
        </p:nvSpPr>
        <p:spPr>
          <a:xfrm>
            <a:off x="137520" y="2868840"/>
            <a:ext cx="8964000" cy="1185480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70" name="CustomShape 5"/>
          <p:cNvSpPr/>
          <p:nvPr/>
        </p:nvSpPr>
        <p:spPr>
          <a:xfrm>
            <a:off x="123840" y="642960"/>
            <a:ext cx="8964000" cy="1185480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71" name="CustomShape 6"/>
          <p:cNvSpPr/>
          <p:nvPr/>
        </p:nvSpPr>
        <p:spPr>
          <a:xfrm>
            <a:off x="0" y="0"/>
            <a:ext cx="9143640" cy="642600"/>
          </a:xfrm>
          <a:prstGeom prst="rect">
            <a:avLst/>
          </a:prstGeom>
          <a:solidFill>
            <a:srgbClr val="CCFFCC"/>
          </a:solidFill>
          <a:ln>
            <a:solidFill>
              <a:srgbClr val="92D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72" name="CustomShape 7"/>
          <p:cNvSpPr/>
          <p:nvPr/>
        </p:nvSpPr>
        <p:spPr>
          <a:xfrm>
            <a:off x="2714760" y="142920"/>
            <a:ext cx="468144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7635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ЗАДАЧИ ИССЛЕДОВАНИЯ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" name="CustomShape 8"/>
          <p:cNvSpPr/>
          <p:nvPr/>
        </p:nvSpPr>
        <p:spPr>
          <a:xfrm>
            <a:off x="1252080" y="912600"/>
            <a:ext cx="722988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Раскрыть сущность понятия «фонематический слух», особенности его развития у детей старшего дошкольного возраста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" name="CustomShape 9"/>
          <p:cNvSpPr/>
          <p:nvPr/>
        </p:nvSpPr>
        <p:spPr>
          <a:xfrm>
            <a:off x="2465640" y="2104200"/>
            <a:ext cx="400176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Охарактеризовать дидактические игры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" name="CustomShape 10"/>
          <p:cNvSpPr/>
          <p:nvPr/>
        </p:nvSpPr>
        <p:spPr>
          <a:xfrm>
            <a:off x="1337760" y="3138480"/>
            <a:ext cx="746064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Изучить методику развития фонематического слуха у старших дошкольников в процессе организации дидактических игр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CustomShape 11"/>
          <p:cNvSpPr/>
          <p:nvPr/>
        </p:nvSpPr>
        <p:spPr>
          <a:xfrm>
            <a:off x="1352160" y="4323960"/>
            <a:ext cx="743472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Выявить уровень развития фонематического слуха у детей старшей группы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" name="CustomShape 12"/>
          <p:cNvSpPr/>
          <p:nvPr/>
        </p:nvSpPr>
        <p:spPr>
          <a:xfrm>
            <a:off x="1337760" y="5441040"/>
            <a:ext cx="7715880" cy="118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Спланировать и провести педагогическую работу по развитию у детей старшего дошкольного возраста фонематического слуха в процессе организации дидактических игр; проверить эффективность проведенной педагогической работы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8" name="Picture 7"/>
          <p:cNvPicPr/>
          <p:nvPr/>
        </p:nvPicPr>
        <p:blipFill>
          <a:blip r:embed="rId2"/>
          <a:stretch/>
        </p:blipFill>
        <p:spPr>
          <a:xfrm>
            <a:off x="190440" y="842400"/>
            <a:ext cx="1039320" cy="786240"/>
          </a:xfrm>
          <a:prstGeom prst="rect">
            <a:avLst/>
          </a:prstGeom>
          <a:ln>
            <a:noFill/>
          </a:ln>
        </p:spPr>
      </p:pic>
      <p:pic>
        <p:nvPicPr>
          <p:cNvPr id="79" name="Picture 7"/>
          <p:cNvPicPr/>
          <p:nvPr/>
        </p:nvPicPr>
        <p:blipFill>
          <a:blip r:embed="rId3"/>
          <a:stretch/>
        </p:blipFill>
        <p:spPr>
          <a:xfrm>
            <a:off x="217440" y="1964880"/>
            <a:ext cx="856440" cy="647640"/>
          </a:xfrm>
          <a:prstGeom prst="rect">
            <a:avLst/>
          </a:prstGeom>
          <a:ln>
            <a:noFill/>
          </a:ln>
        </p:spPr>
      </p:pic>
      <p:pic>
        <p:nvPicPr>
          <p:cNvPr id="80" name="Picture 7"/>
          <p:cNvPicPr/>
          <p:nvPr/>
        </p:nvPicPr>
        <p:blipFill>
          <a:blip r:embed="rId4"/>
          <a:stretch/>
        </p:blipFill>
        <p:spPr>
          <a:xfrm>
            <a:off x="225720" y="3068280"/>
            <a:ext cx="1039320" cy="786240"/>
          </a:xfrm>
          <a:prstGeom prst="rect">
            <a:avLst/>
          </a:prstGeom>
          <a:ln>
            <a:noFill/>
          </a:ln>
        </p:spPr>
      </p:pic>
      <p:pic>
        <p:nvPicPr>
          <p:cNvPr id="81" name="Picture 7"/>
          <p:cNvPicPr/>
          <p:nvPr/>
        </p:nvPicPr>
        <p:blipFill>
          <a:blip r:embed="rId4"/>
          <a:stretch/>
        </p:blipFill>
        <p:spPr>
          <a:xfrm>
            <a:off x="217440" y="4227480"/>
            <a:ext cx="1039320" cy="786240"/>
          </a:xfrm>
          <a:prstGeom prst="rect">
            <a:avLst/>
          </a:prstGeom>
          <a:ln>
            <a:noFill/>
          </a:ln>
        </p:spPr>
      </p:pic>
      <p:pic>
        <p:nvPicPr>
          <p:cNvPr id="82" name="Picture 7"/>
          <p:cNvPicPr/>
          <p:nvPr/>
        </p:nvPicPr>
        <p:blipFill>
          <a:blip r:embed="rId4"/>
          <a:stretch/>
        </p:blipFill>
        <p:spPr>
          <a:xfrm>
            <a:off x="247680" y="5647680"/>
            <a:ext cx="1039320" cy="786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1"/>
          <p:cNvSpPr/>
          <p:nvPr/>
        </p:nvSpPr>
        <p:spPr>
          <a:xfrm>
            <a:off x="4572000" y="568440"/>
            <a:ext cx="4476960" cy="6105240"/>
          </a:xfrm>
          <a:prstGeom prst="roundRect">
            <a:avLst>
              <a:gd name="adj" fmla="val 9080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4B843E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84" name="CustomShape 2"/>
          <p:cNvSpPr/>
          <p:nvPr/>
        </p:nvSpPr>
        <p:spPr>
          <a:xfrm>
            <a:off x="38520" y="571320"/>
            <a:ext cx="4363560" cy="6105240"/>
          </a:xfrm>
          <a:prstGeom prst="roundRect">
            <a:avLst>
              <a:gd name="adj" fmla="val 9080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4B843E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85" name="CustomShape 3"/>
          <p:cNvSpPr/>
          <p:nvPr/>
        </p:nvSpPr>
        <p:spPr>
          <a:xfrm>
            <a:off x="0" y="0"/>
            <a:ext cx="9143640" cy="570960"/>
          </a:xfrm>
          <a:prstGeom prst="rect">
            <a:avLst/>
          </a:prstGeom>
          <a:solidFill>
            <a:srgbClr val="CCFFCC"/>
          </a:solidFill>
          <a:ln>
            <a:solidFill>
              <a:srgbClr val="92D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ОСНОВНЫЕ ПОНЯТИЯ ИССЛЕДОВАНИЯ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6" name="CustomShape 4"/>
          <p:cNvSpPr/>
          <p:nvPr/>
        </p:nvSpPr>
        <p:spPr>
          <a:xfrm>
            <a:off x="71280" y="737280"/>
            <a:ext cx="4363560" cy="1736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Фонематический слух – </a:t>
            </a: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способность человека слышать и различать отдельные фонемы или звуки в слове, определять наличие звуков в слове, их количество и последовательность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87" name="Picture 2"/>
          <p:cNvPicPr/>
          <p:nvPr/>
        </p:nvPicPr>
        <p:blipFill>
          <a:blip r:embed="rId2"/>
          <a:srcRect t="5657"/>
          <a:stretch/>
        </p:blipFill>
        <p:spPr>
          <a:xfrm>
            <a:off x="180360" y="2325960"/>
            <a:ext cx="3814560" cy="3938040"/>
          </a:xfrm>
          <a:prstGeom prst="rect">
            <a:avLst/>
          </a:prstGeom>
          <a:ln>
            <a:noFill/>
          </a:ln>
        </p:spPr>
      </p:pic>
      <p:sp>
        <p:nvSpPr>
          <p:cNvPr id="88" name="CustomShape 5"/>
          <p:cNvSpPr/>
          <p:nvPr/>
        </p:nvSpPr>
        <p:spPr>
          <a:xfrm>
            <a:off x="4581360" y="704880"/>
            <a:ext cx="4467600" cy="2010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Дидактическая игра - </a:t>
            </a: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обучающая игра, созданная взрослыми в целях воспитания и обучения детей, в которой для играющих детей воспитательно-образовательное значение дидактической игры не выступает открыто, а реализуется через игровую задачу, игровые действия, правила       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" name="CustomShape 6"/>
          <p:cNvSpPr/>
          <p:nvPr/>
        </p:nvSpPr>
        <p:spPr>
          <a:xfrm>
            <a:off x="180360" y="6307560"/>
            <a:ext cx="381456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Чиркина Галина Васильевна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0" name="Picture 3"/>
          <p:cNvPicPr/>
          <p:nvPr/>
        </p:nvPicPr>
        <p:blipFill>
          <a:blip r:embed="rId3"/>
          <a:srcRect b="36132"/>
          <a:stretch/>
        </p:blipFill>
        <p:spPr>
          <a:xfrm>
            <a:off x="4995360" y="2912760"/>
            <a:ext cx="3639600" cy="3453120"/>
          </a:xfrm>
          <a:prstGeom prst="rect">
            <a:avLst/>
          </a:prstGeom>
          <a:ln>
            <a:noFill/>
          </a:ln>
        </p:spPr>
      </p:pic>
      <p:sp>
        <p:nvSpPr>
          <p:cNvPr id="91" name="CustomShape 7"/>
          <p:cNvSpPr/>
          <p:nvPr/>
        </p:nvSpPr>
        <p:spPr>
          <a:xfrm>
            <a:off x="5038200" y="6275880"/>
            <a:ext cx="381456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Волкова Лариса Степановна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5004000" y="3794760"/>
            <a:ext cx="3885840" cy="2590920"/>
          </a:xfrm>
          <a:prstGeom prst="rect">
            <a:avLst/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93" name="CustomShape 2"/>
          <p:cNvSpPr/>
          <p:nvPr/>
        </p:nvSpPr>
        <p:spPr>
          <a:xfrm>
            <a:off x="225360" y="3794760"/>
            <a:ext cx="4516920" cy="2590920"/>
          </a:xfrm>
          <a:prstGeom prst="rect">
            <a:avLst/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pic>
        <p:nvPicPr>
          <p:cNvPr id="94" name="Picture 2"/>
          <p:cNvPicPr/>
          <p:nvPr/>
        </p:nvPicPr>
        <p:blipFill>
          <a:blip r:embed="rId2"/>
          <a:srcRect l="33933" t="17028" r="11305" b="44405"/>
          <a:stretch/>
        </p:blipFill>
        <p:spPr>
          <a:xfrm>
            <a:off x="251640" y="1000440"/>
            <a:ext cx="6370920" cy="2522880"/>
          </a:xfrm>
          <a:prstGeom prst="rect">
            <a:avLst/>
          </a:prstGeom>
          <a:ln>
            <a:noFill/>
          </a:ln>
        </p:spPr>
      </p:pic>
      <p:sp>
        <p:nvSpPr>
          <p:cNvPr id="95" name="CustomShape 3"/>
          <p:cNvSpPr/>
          <p:nvPr/>
        </p:nvSpPr>
        <p:spPr>
          <a:xfrm>
            <a:off x="0" y="0"/>
            <a:ext cx="9143640" cy="785520"/>
          </a:xfrm>
          <a:prstGeom prst="rect">
            <a:avLst/>
          </a:prstGeom>
          <a:solidFill>
            <a:srgbClr val="CCFFCC"/>
          </a:solidFill>
          <a:ln>
            <a:solidFill>
              <a:srgbClr val="92D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96" name="CustomShape 4"/>
          <p:cNvSpPr/>
          <p:nvPr/>
        </p:nvSpPr>
        <p:spPr>
          <a:xfrm>
            <a:off x="0" y="0"/>
            <a:ext cx="9143640" cy="821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7635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ОРГАНИЗАЦИЯ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7635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ОПЫТНО–ЭКСПЕРИМЕНТАЛЬНОЙ РАБОТЫ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7" name="CustomShape 5"/>
          <p:cNvSpPr/>
          <p:nvPr/>
        </p:nvSpPr>
        <p:spPr>
          <a:xfrm>
            <a:off x="539640" y="2750760"/>
            <a:ext cx="314316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БАЗА ИССЛЕДОВАНИЯ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8" name="CustomShape 6"/>
          <p:cNvSpPr/>
          <p:nvPr/>
        </p:nvSpPr>
        <p:spPr>
          <a:xfrm>
            <a:off x="273960" y="3794760"/>
            <a:ext cx="30949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ЭТАПЫ ИССЛЕДОВАНИЯ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CustomShape 7"/>
          <p:cNvSpPr/>
          <p:nvPr/>
        </p:nvSpPr>
        <p:spPr>
          <a:xfrm>
            <a:off x="5004000" y="3822480"/>
            <a:ext cx="36601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МЕТОДИКА ИССЛЕДОВАНИЯ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CustomShape 8"/>
          <p:cNvSpPr/>
          <p:nvPr/>
        </p:nvSpPr>
        <p:spPr>
          <a:xfrm>
            <a:off x="6719040" y="1465560"/>
            <a:ext cx="2314800" cy="1461960"/>
          </a:xfrm>
          <a:prstGeom prst="rect">
            <a:avLst/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Экспериментальная группа: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16 детей старшей группы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(возраст 5-6 лет)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" name="CustomShape 9"/>
          <p:cNvSpPr/>
          <p:nvPr/>
        </p:nvSpPr>
        <p:spPr>
          <a:xfrm>
            <a:off x="225360" y="4032000"/>
            <a:ext cx="4516920" cy="237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840" indent="-285480">
              <a:lnSpc>
                <a:spcPct val="100000"/>
              </a:lnSpc>
              <a:buBlip>
                <a:blip r:embed="rId3"/>
              </a:buBlip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Tahoma"/>
              </a:rPr>
              <a:t>Констатирующий эксперимент – ноябрь 2022 года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Blip>
                <a:blip r:embed="rId3"/>
              </a:buBlip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Tahoma"/>
              </a:rPr>
              <a:t>Формирующий эксперимент – декабрь 2022 года – апрель 2023 года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85840" indent="-285480">
              <a:lnSpc>
                <a:spcPct val="100000"/>
              </a:lnSpc>
              <a:buBlip>
                <a:blip r:embed="rId3"/>
              </a:buBlip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Tahoma"/>
              </a:rPr>
              <a:t>Контрольный эксперимент – май  2023 года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CustomShape 10"/>
          <p:cNvSpPr/>
          <p:nvPr/>
        </p:nvSpPr>
        <p:spPr>
          <a:xfrm>
            <a:off x="5037840" y="4219560"/>
            <a:ext cx="3885840" cy="159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5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Методика разработанная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Лилией Вениаминовной Градусовой, 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Натальей Ивановной Левшиной,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Ириной Сергеевной Дементьевой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CustomShape 1"/>
          <p:cNvSpPr/>
          <p:nvPr/>
        </p:nvSpPr>
        <p:spPr>
          <a:xfrm>
            <a:off x="36000" y="849960"/>
            <a:ext cx="3024000" cy="5904720"/>
          </a:xfrm>
          <a:prstGeom prst="roundRect">
            <a:avLst>
              <a:gd name="adj" fmla="val 16667"/>
            </a:avLst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104" name="CustomShape 2"/>
          <p:cNvSpPr/>
          <p:nvPr/>
        </p:nvSpPr>
        <p:spPr>
          <a:xfrm>
            <a:off x="3060000" y="849960"/>
            <a:ext cx="3024000" cy="5904720"/>
          </a:xfrm>
          <a:prstGeom prst="roundRect">
            <a:avLst>
              <a:gd name="adj" fmla="val 16667"/>
            </a:avLst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105" name="CustomShape 3"/>
          <p:cNvSpPr/>
          <p:nvPr/>
        </p:nvSpPr>
        <p:spPr>
          <a:xfrm>
            <a:off x="6084000" y="849960"/>
            <a:ext cx="3024000" cy="5904720"/>
          </a:xfrm>
          <a:prstGeom prst="roundRect">
            <a:avLst>
              <a:gd name="adj" fmla="val 16667"/>
            </a:avLst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106" name="CustomShape 4"/>
          <p:cNvSpPr/>
          <p:nvPr/>
        </p:nvSpPr>
        <p:spPr>
          <a:xfrm>
            <a:off x="0" y="0"/>
            <a:ext cx="9143640" cy="785520"/>
          </a:xfrm>
          <a:prstGeom prst="rect">
            <a:avLst/>
          </a:prstGeom>
          <a:solidFill>
            <a:srgbClr val="CCFFCC"/>
          </a:solidFill>
          <a:ln>
            <a:solidFill>
              <a:srgbClr val="92D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107" name="CustomShape 5"/>
          <p:cNvSpPr/>
          <p:nvPr/>
        </p:nvSpPr>
        <p:spPr>
          <a:xfrm>
            <a:off x="0" y="0"/>
            <a:ext cx="9143640" cy="821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7635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РЕЗУЛЬТАТЫ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7635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КОНСТАТИРУЮЩЕГО ЭТАПА ИССЛЕДОВАНИЯ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8" name="CustomShape 6"/>
          <p:cNvSpPr/>
          <p:nvPr/>
        </p:nvSpPr>
        <p:spPr>
          <a:xfrm>
            <a:off x="52560" y="1015560"/>
            <a:ext cx="3006720" cy="91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800" b="1" strike="noStrike" spc="-1" dirty="0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Задание №1. 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1" strike="noStrike" spc="-1" dirty="0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Различение слов, близких по составу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CustomShape 7"/>
          <p:cNvSpPr/>
          <p:nvPr/>
        </p:nvSpPr>
        <p:spPr>
          <a:xfrm>
            <a:off x="3065760" y="1015560"/>
            <a:ext cx="301788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Задание №2.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Различение звуков в словах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0" name="CustomShape 8"/>
          <p:cNvSpPr/>
          <p:nvPr/>
        </p:nvSpPr>
        <p:spPr>
          <a:xfrm>
            <a:off x="6084000" y="1015560"/>
            <a:ext cx="302400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Задание №3.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Звуковой анализ слова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111" name="Объект 4"/>
          <p:cNvGraphicFramePr/>
          <p:nvPr/>
        </p:nvGraphicFramePr>
        <p:xfrm>
          <a:off x="3312000" y="2592000"/>
          <a:ext cx="2664000" cy="345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2" name="Объект 5"/>
          <p:cNvGraphicFramePr/>
          <p:nvPr/>
        </p:nvGraphicFramePr>
        <p:xfrm>
          <a:off x="6264000" y="2232000"/>
          <a:ext cx="2592000" cy="38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3" name="Объект 3"/>
          <p:cNvGraphicFramePr/>
          <p:nvPr/>
        </p:nvGraphicFramePr>
        <p:xfrm>
          <a:off x="216000" y="2016000"/>
          <a:ext cx="2664000" cy="403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/>
          <p:cNvSpPr/>
          <p:nvPr/>
        </p:nvSpPr>
        <p:spPr>
          <a:xfrm>
            <a:off x="0" y="0"/>
            <a:ext cx="9143640" cy="785520"/>
          </a:xfrm>
          <a:prstGeom prst="rect">
            <a:avLst/>
          </a:prstGeom>
          <a:solidFill>
            <a:srgbClr val="CCFFCC"/>
          </a:solidFill>
          <a:ln>
            <a:solidFill>
              <a:srgbClr val="92D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7635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ЗАДАЧИ ФОРМИРУЮЩЕГО ЭТАПА ИССЛЕДОВАНИЯ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5" name="CustomShape 2"/>
          <p:cNvSpPr/>
          <p:nvPr/>
        </p:nvSpPr>
        <p:spPr>
          <a:xfrm>
            <a:off x="136440" y="1089720"/>
            <a:ext cx="8964000" cy="1185480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pic>
        <p:nvPicPr>
          <p:cNvPr id="116" name="Picture 7"/>
          <p:cNvPicPr/>
          <p:nvPr/>
        </p:nvPicPr>
        <p:blipFill>
          <a:blip r:embed="rId2"/>
          <a:stretch/>
        </p:blipFill>
        <p:spPr>
          <a:xfrm>
            <a:off x="202680" y="1289520"/>
            <a:ext cx="1039320" cy="786240"/>
          </a:xfrm>
          <a:prstGeom prst="rect">
            <a:avLst/>
          </a:prstGeom>
          <a:ln>
            <a:noFill/>
          </a:ln>
        </p:spPr>
      </p:pic>
      <p:sp>
        <p:nvSpPr>
          <p:cNvPr id="117" name="CustomShape 3"/>
          <p:cNvSpPr/>
          <p:nvPr/>
        </p:nvSpPr>
        <p:spPr>
          <a:xfrm>
            <a:off x="1253160" y="1221120"/>
            <a:ext cx="7710840" cy="761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Создать в старшей группе МБДОУ </a:t>
            </a:r>
            <a:r>
              <a:rPr lang="ru-RU" sz="2000" b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РППС</a:t>
            </a:r>
            <a:r>
              <a:rPr lang="ru-RU" sz="20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для развития у детей фонематического слуха </a:t>
            </a:r>
            <a:r>
              <a:rPr lang="ru-RU" sz="24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посредством</a:t>
            </a:r>
            <a:r>
              <a:rPr lang="ru-RU" sz="20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дидактических игр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8" name="CustomShape 4"/>
          <p:cNvSpPr/>
          <p:nvPr/>
        </p:nvSpPr>
        <p:spPr>
          <a:xfrm>
            <a:off x="136440" y="3887280"/>
            <a:ext cx="8964000" cy="1185480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pic>
        <p:nvPicPr>
          <p:cNvPr id="119" name="Picture 7"/>
          <p:cNvPicPr/>
          <p:nvPr/>
        </p:nvPicPr>
        <p:blipFill>
          <a:blip r:embed="rId2"/>
          <a:stretch/>
        </p:blipFill>
        <p:spPr>
          <a:xfrm>
            <a:off x="202680" y="4086720"/>
            <a:ext cx="1039320" cy="786240"/>
          </a:xfrm>
          <a:prstGeom prst="rect">
            <a:avLst/>
          </a:prstGeom>
          <a:ln>
            <a:noFill/>
          </a:ln>
        </p:spPr>
      </p:pic>
      <p:sp>
        <p:nvSpPr>
          <p:cNvPr id="120" name="CustomShape 5"/>
          <p:cNvSpPr/>
          <p:nvPr/>
        </p:nvSpPr>
        <p:spPr>
          <a:xfrm>
            <a:off x="136440" y="2536200"/>
            <a:ext cx="8964000" cy="1185480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pic>
        <p:nvPicPr>
          <p:cNvPr id="121" name="Picture 7"/>
          <p:cNvPicPr/>
          <p:nvPr/>
        </p:nvPicPr>
        <p:blipFill>
          <a:blip r:embed="rId2"/>
          <a:stretch/>
        </p:blipFill>
        <p:spPr>
          <a:xfrm>
            <a:off x="202680" y="2736000"/>
            <a:ext cx="1039320" cy="786240"/>
          </a:xfrm>
          <a:prstGeom prst="rect">
            <a:avLst/>
          </a:prstGeom>
          <a:ln>
            <a:noFill/>
          </a:ln>
        </p:spPr>
      </p:pic>
      <p:sp>
        <p:nvSpPr>
          <p:cNvPr id="122" name="CustomShape 6"/>
          <p:cNvSpPr/>
          <p:nvPr/>
        </p:nvSpPr>
        <p:spPr>
          <a:xfrm>
            <a:off x="136440" y="5292720"/>
            <a:ext cx="8964000" cy="1185480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pic>
        <p:nvPicPr>
          <p:cNvPr id="123" name="Picture 7"/>
          <p:cNvPicPr/>
          <p:nvPr/>
        </p:nvPicPr>
        <p:blipFill>
          <a:blip r:embed="rId2"/>
          <a:stretch/>
        </p:blipFill>
        <p:spPr>
          <a:xfrm>
            <a:off x="202680" y="5492160"/>
            <a:ext cx="1039320" cy="786240"/>
          </a:xfrm>
          <a:prstGeom prst="rect">
            <a:avLst/>
          </a:prstGeom>
          <a:ln>
            <a:noFill/>
          </a:ln>
        </p:spPr>
      </p:pic>
      <p:sp>
        <p:nvSpPr>
          <p:cNvPr id="124" name="CustomShape 7"/>
          <p:cNvSpPr/>
          <p:nvPr/>
        </p:nvSpPr>
        <p:spPr>
          <a:xfrm>
            <a:off x="1242360" y="2667600"/>
            <a:ext cx="7710840" cy="91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Составить </a:t>
            </a:r>
            <a:r>
              <a:rPr lang="ru-RU" sz="1800" b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перспективный план </a:t>
            </a:r>
            <a:r>
              <a:rPr lang="ru-RU" sz="18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педагогической работы в старшей группе по развитию фонематического слуха посредством дидактических игр (ноябрь 2022 года)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5" name="CustomShape 8"/>
          <p:cNvSpPr/>
          <p:nvPr/>
        </p:nvSpPr>
        <p:spPr>
          <a:xfrm>
            <a:off x="1235160" y="4018320"/>
            <a:ext cx="7700040" cy="91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 основе разработанного плана </a:t>
            </a:r>
            <a:r>
              <a:rPr lang="ru-RU" sz="1800" b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провести педагогическую работу</a:t>
            </a:r>
            <a:r>
              <a:rPr lang="ru-RU" sz="18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по развитию фонематического слуха у детей старшей группы посредством дидактических игр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6" name="CustomShape 9"/>
          <p:cNvSpPr/>
          <p:nvPr/>
        </p:nvSpPr>
        <p:spPr>
          <a:xfrm>
            <a:off x="1251360" y="5423760"/>
            <a:ext cx="7700040" cy="91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Организовать </a:t>
            </a:r>
            <a:r>
              <a:rPr lang="ru-RU" sz="1800" b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взаимодействие с семьями </a:t>
            </a:r>
            <a:r>
              <a:rPr lang="ru-RU" sz="1800" b="0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воспитанников по развитию фонематического слуха у детей старшей группы посредством дидактических игр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CustomShape 1"/>
          <p:cNvSpPr/>
          <p:nvPr/>
        </p:nvSpPr>
        <p:spPr>
          <a:xfrm>
            <a:off x="0" y="0"/>
            <a:ext cx="9143640" cy="785520"/>
          </a:xfrm>
          <a:prstGeom prst="rect">
            <a:avLst/>
          </a:prstGeom>
          <a:solidFill>
            <a:srgbClr val="CCFFCC"/>
          </a:solidFill>
          <a:ln>
            <a:solidFill>
              <a:srgbClr val="92D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66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ОБОГАЩЕНИЕ РППС ДИДАКТИЧЕКИМ МАТЕРИАЛОМ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8" name="Рисунок 3"/>
          <p:cNvPicPr/>
          <p:nvPr/>
        </p:nvPicPr>
        <p:blipFill>
          <a:blip r:embed="rId2"/>
          <a:stretch/>
        </p:blipFill>
        <p:spPr>
          <a:xfrm>
            <a:off x="4860000" y="3903480"/>
            <a:ext cx="4069440" cy="2432520"/>
          </a:xfrm>
          <a:prstGeom prst="rect">
            <a:avLst/>
          </a:prstGeom>
          <a:ln w="9360">
            <a:noFill/>
          </a:ln>
        </p:spPr>
      </p:pic>
      <p:pic>
        <p:nvPicPr>
          <p:cNvPr id="129" name="Рисунок 4"/>
          <p:cNvPicPr/>
          <p:nvPr/>
        </p:nvPicPr>
        <p:blipFill>
          <a:blip r:embed="rId3"/>
          <a:stretch/>
        </p:blipFill>
        <p:spPr>
          <a:xfrm>
            <a:off x="4860000" y="1071720"/>
            <a:ext cx="4069440" cy="2466000"/>
          </a:xfrm>
          <a:prstGeom prst="rect">
            <a:avLst/>
          </a:prstGeom>
          <a:ln w="9360">
            <a:noFill/>
          </a:ln>
        </p:spPr>
      </p:pic>
      <p:pic>
        <p:nvPicPr>
          <p:cNvPr id="130" name="Рисунок 5"/>
          <p:cNvPicPr/>
          <p:nvPr/>
        </p:nvPicPr>
        <p:blipFill>
          <a:blip r:embed="rId4"/>
          <a:stretch/>
        </p:blipFill>
        <p:spPr>
          <a:xfrm>
            <a:off x="357120" y="1071720"/>
            <a:ext cx="3854520" cy="2466000"/>
          </a:xfrm>
          <a:prstGeom prst="rect">
            <a:avLst/>
          </a:prstGeom>
          <a:ln w="9360">
            <a:noFill/>
          </a:ln>
        </p:spPr>
      </p:pic>
      <p:pic>
        <p:nvPicPr>
          <p:cNvPr id="131" name="Рисунок 6"/>
          <p:cNvPicPr/>
          <p:nvPr/>
        </p:nvPicPr>
        <p:blipFill>
          <a:blip r:embed="rId5"/>
          <a:srcRect t="18629"/>
          <a:stretch/>
        </p:blipFill>
        <p:spPr>
          <a:xfrm>
            <a:off x="357120" y="3898800"/>
            <a:ext cx="3854520" cy="2432520"/>
          </a:xfrm>
          <a:prstGeom prst="rect">
            <a:avLst/>
          </a:prstGeom>
          <a:ln w="9360">
            <a:noFill/>
          </a:ln>
        </p:spPr>
      </p:pic>
      <p:sp>
        <p:nvSpPr>
          <p:cNvPr id="132" name="CustomShape 2"/>
          <p:cNvSpPr/>
          <p:nvPr/>
        </p:nvSpPr>
        <p:spPr>
          <a:xfrm rot="2682000">
            <a:off x="3674520" y="2856600"/>
            <a:ext cx="1758600" cy="1762560"/>
          </a:xfrm>
          <a:prstGeom prst="quadArrow">
            <a:avLst>
              <a:gd name="adj1" fmla="val 10347"/>
              <a:gd name="adj2" fmla="val 19193"/>
              <a:gd name="adj3" fmla="val 19169"/>
            </a:avLst>
          </a:prstGeom>
          <a:ln>
            <a:solidFill>
              <a:srgbClr val="4B843E"/>
            </a:solidFill>
            <a:rou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/>
          <a:lstStyle/>
          <a:p>
            <a:endParaRPr lang="ru-RU"/>
          </a:p>
        </p:txBody>
      </p:sp>
      <p:sp>
        <p:nvSpPr>
          <p:cNvPr id="133" name="CustomShape 3"/>
          <p:cNvSpPr/>
          <p:nvPr/>
        </p:nvSpPr>
        <p:spPr>
          <a:xfrm>
            <a:off x="357120" y="717480"/>
            <a:ext cx="38545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Дидактические  игры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4" name="CustomShape 4"/>
          <p:cNvSpPr/>
          <p:nvPr/>
        </p:nvSpPr>
        <p:spPr>
          <a:xfrm>
            <a:off x="4892760" y="717480"/>
            <a:ext cx="40363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Игрушки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5" name="CustomShape 5"/>
          <p:cNvSpPr/>
          <p:nvPr/>
        </p:nvSpPr>
        <p:spPr>
          <a:xfrm>
            <a:off x="308160" y="6331680"/>
            <a:ext cx="38545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Музыкальные инструменты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CustomShape 6"/>
          <p:cNvSpPr/>
          <p:nvPr/>
        </p:nvSpPr>
        <p:spPr>
          <a:xfrm>
            <a:off x="4876560" y="6331680"/>
            <a:ext cx="40363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27432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Методическое пособие с картинками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606</TotalTime>
  <Words>1262</Words>
  <Application>Microsoft Office PowerPoint</Application>
  <PresentationFormat>Экран (4:3)</PresentationFormat>
  <Paragraphs>261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Calibri</vt:lpstr>
      <vt:lpstr>Monotype Corsiva</vt:lpstr>
      <vt:lpstr>Symbol</vt:lpstr>
      <vt:lpstr>Tahoma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User</dc:creator>
  <dc:description/>
  <cp:lastModifiedBy>Надежда</cp:lastModifiedBy>
  <cp:revision>78</cp:revision>
  <dcterms:created xsi:type="dcterms:W3CDTF">2023-06-09T20:35:23Z</dcterms:created>
  <dcterms:modified xsi:type="dcterms:W3CDTF">2023-10-01T13:33:12Z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19</vt:i4>
  </property>
</Properties>
</file>