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0" r:id="rId4"/>
    <p:sldId id="266" r:id="rId5"/>
    <p:sldId id="261" r:id="rId6"/>
    <p:sldId id="262" r:id="rId7"/>
    <p:sldId id="263" r:id="rId8"/>
    <p:sldId id="264" r:id="rId9"/>
    <p:sldId id="265" r:id="rId10"/>
    <p:sldId id="267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53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38836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49850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64867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9011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375833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8842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32198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573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6417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750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9417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11473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6438" y="4929198"/>
            <a:ext cx="7772400" cy="176110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День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учителя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7300" b="1" dirty="0" smtClean="0">
                <a:solidFill>
                  <a:schemeClr val="accent2">
                    <a:lumMod val="75000"/>
                  </a:schemeClr>
                </a:solidFill>
              </a:rPr>
              <a:t>История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праздника,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традиции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15074" y="5286388"/>
            <a:ext cx="2296640" cy="1143000"/>
          </a:xfrm>
        </p:spPr>
        <p:txBody>
          <a:bodyPr>
            <a:normAutofit/>
          </a:bodyPr>
          <a:lstStyle/>
          <a:p>
            <a:r>
              <a:rPr lang="ru-RU" sz="1400" dirty="0" smtClean="0">
                <a:latin typeface="+mn-lt"/>
              </a:rPr>
              <a:t>Подготовила презентацию</a:t>
            </a:r>
            <a:br>
              <a:rPr lang="ru-RU" sz="1400" dirty="0" smtClean="0">
                <a:latin typeface="+mn-lt"/>
              </a:rPr>
            </a:br>
            <a:r>
              <a:rPr lang="ru-RU" sz="1400" dirty="0" err="1" smtClean="0">
                <a:latin typeface="+mn-lt"/>
              </a:rPr>
              <a:t>Павилоните</a:t>
            </a:r>
            <a:r>
              <a:rPr lang="ru-RU" sz="1400" dirty="0" smtClean="0">
                <a:latin typeface="+mn-lt"/>
              </a:rPr>
              <a:t> Т.В</a:t>
            </a:r>
          </a:p>
          <a:p>
            <a:r>
              <a:rPr lang="ru-RU" sz="1400" dirty="0" smtClean="0">
                <a:latin typeface="+mn-lt"/>
              </a:rPr>
              <a:t>2023</a:t>
            </a:r>
            <a:r>
              <a:rPr lang="ru-RU" sz="1400" dirty="0" smtClean="0">
                <a:latin typeface="+mn-lt"/>
              </a:rPr>
              <a:t>.</a:t>
            </a:r>
            <a:endParaRPr lang="ru-RU" sz="1400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033" t="23945" r="11709" b="21635"/>
          <a:stretch>
            <a:fillRect/>
          </a:stretch>
        </p:blipFill>
        <p:spPr>
          <a:xfrm>
            <a:off x="5643570" y="214290"/>
            <a:ext cx="3500430" cy="2243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642918"/>
            <a:ext cx="6244678" cy="5542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0" y="6488668"/>
            <a:ext cx="2705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Карикатуры В. </a:t>
            </a:r>
            <a:r>
              <a:rPr lang="ru-RU" b="1" dirty="0" err="1" smtClean="0"/>
              <a:t>Чижикова</a:t>
            </a:r>
            <a:endParaRPr lang="ru-RU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7867650" cy="601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Использованная 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Картинки для слайда взяты с общего доступа из интернета и не имеют авторства.</a:t>
            </a:r>
          </a:p>
          <a:p>
            <a:r>
              <a:rPr lang="ru-RU" dirty="0" smtClean="0"/>
              <a:t>Материал для презентации</a:t>
            </a:r>
            <a:br>
              <a:rPr lang="ru-RU" dirty="0" smtClean="0"/>
            </a:br>
            <a:r>
              <a:rPr lang="ru-RU" dirty="0" smtClean="0"/>
              <a:t>из </a:t>
            </a:r>
            <a:r>
              <a:rPr lang="ru-RU" dirty="0" err="1" smtClean="0"/>
              <a:t>википедии</a:t>
            </a:r>
            <a:endParaRPr lang="ru-RU" dirty="0" smtClean="0"/>
          </a:p>
          <a:p>
            <a:r>
              <a:rPr lang="en-US" dirty="0" smtClean="0"/>
              <a:t>https://translated.turbopages.org/proxy_u/en-ru.ru.d4e2c901-65197664-778bf15a-74722d776562/https/en.wikipedia.org/wiki/World_Teachers%27_Day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/>
              <a:t>История возникновения</a:t>
            </a:r>
            <a:br>
              <a:rPr lang="ru-RU" b="1" dirty="0" smtClean="0"/>
            </a:br>
            <a:r>
              <a:rPr lang="ru-RU" b="1" dirty="0" smtClean="0"/>
              <a:t> Дня учителя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72927" y="1844824"/>
            <a:ext cx="8229600" cy="5068888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dirty="0" smtClean="0"/>
              <a:t> </a:t>
            </a:r>
          </a:p>
          <a:p>
            <a:pPr fontAlgn="base">
              <a:buNone/>
            </a:pPr>
            <a:r>
              <a:rPr lang="ru-RU" dirty="0"/>
              <a:t> </a:t>
            </a:r>
            <a:r>
              <a:rPr lang="ru-RU" dirty="0" smtClean="0"/>
              <a:t>      </a:t>
            </a:r>
            <a:r>
              <a:rPr lang="ru-RU" dirty="0" smtClean="0">
                <a:cs typeface="Times New Roman" pitchFamily="18" charset="0"/>
              </a:rPr>
              <a:t>Впервые </a:t>
            </a:r>
            <a:r>
              <a:rPr lang="ru-RU" dirty="0" smtClean="0">
                <a:cs typeface="Times New Roman" pitchFamily="18" charset="0"/>
              </a:rPr>
              <a:t>на территории бывшего Советского союза этот праздник был учрежден в 1965 году указом президиума Верховного Совета. Торжественным днем было определено </a:t>
            </a:r>
            <a:r>
              <a:rPr lang="ru-RU" b="1" dirty="0" smtClean="0">
                <a:cs typeface="Times New Roman" pitchFamily="18" charset="0"/>
              </a:rPr>
              <a:t>первое воскресенье октября каждого года</a:t>
            </a:r>
            <a:r>
              <a:rPr lang="ru-RU" dirty="0" smtClean="0">
                <a:cs typeface="Times New Roman" pitchFamily="18" charset="0"/>
              </a:rPr>
              <a:t>. Исторической предпосылкой для его учреждения стала  проведенная 5 октября 1966 года в Париже Специальная межправительственная конференция. Посвящена она была статусу учителей и, как ее результат, был подписан документ «Рекомендации, касающиеся статуса учителей».</a:t>
            </a:r>
          </a:p>
          <a:p>
            <a:pPr fontAlgn="base">
              <a:buNone/>
            </a:pPr>
            <a:r>
              <a:rPr lang="ru-RU" dirty="0" smtClean="0">
                <a:cs typeface="Times New Roman" pitchFamily="18" charset="0"/>
              </a:rPr>
              <a:t>Официально празднование </a:t>
            </a:r>
            <a:r>
              <a:rPr lang="ru-RU" b="1" dirty="0" smtClean="0">
                <a:cs typeface="Times New Roman" pitchFamily="18" charset="0"/>
              </a:rPr>
              <a:t>Всемирного дня учителя</a:t>
            </a:r>
            <a:r>
              <a:rPr lang="ru-RU" dirty="0" smtClean="0">
                <a:cs typeface="Times New Roman" pitchFamily="18" charset="0"/>
              </a:rPr>
              <a:t>, было предложено ЮНЕСКО в 1994 году. И с того времени 5 октября или в день, приближенный к этой дате, во многих странах и отмечается национальный День учителя.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/>
              <a:t>Значимость учителя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85786" y="1600200"/>
            <a:ext cx="7443814" cy="4525963"/>
          </a:xfrm>
        </p:spPr>
        <p:txBody>
          <a:bodyPr>
            <a:normAutofit/>
          </a:bodyPr>
          <a:lstStyle/>
          <a:p>
            <a:pPr fontAlgn="base"/>
            <a:endParaRPr lang="ru-RU" dirty="0" smtClean="0"/>
          </a:p>
          <a:p>
            <a:pPr fontAlgn="base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Педагог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это человек, обладающий профессиональными знаниями  и передающий их в порядке обучающего процесса своим ученикам.</a:t>
            </a:r>
          </a:p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личности, которые должны постоянно стремиться к самосовершенствованию и являться объектами подражания для детей как в образовательном, так и нравственном, и в духовном смыслах.</a:t>
            </a:r>
          </a:p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Целью своей деятельности, а зачастую и жизни, учителя считают – воспитание достойного поколения.  Роль школьного педагога и институтского преподавателя очень важны в современном обществе. Недаром в некоторых восточных странах слово Учитель пишется с заглавной буквы.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785794"/>
            <a:ext cx="6179219" cy="530279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b="1" dirty="0" smtClean="0"/>
              <a:t>Традиции празднования Дня учителя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857224" y="1600200"/>
            <a:ext cx="7372376" cy="4525963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этот день, как правило, школьники устраивают торжественные концерты,  ставят веселые сценки, посвящая их учителям, дарят им цветы, открытки и памятные сувениры.</a:t>
            </a:r>
          </a:p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официальном уровне проводятся награждения победителей конкурса «Учитель года», руководство отмечает грамотами и ценными подарками самых успешных специалистов, внесших наибольший вклад в развитие образования.</a:t>
            </a:r>
          </a:p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школах, как правило, этот день,  объявляется днем самоуправления и самые ответственные и активные старшеклассники имеют возможность проявить все свои организаторские и педагогические способности.</a:t>
            </a:r>
          </a:p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День учителя руководство районов городов и областных центров устраивает торжественные мероприятия, повсеместно звучат в честь обучающего персонала слова признательности и благодарности, обсуждаются заслуги педагогов.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 smtClean="0"/>
              <a:t>День учителя во всем мире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6" y="1142984"/>
            <a:ext cx="3286148" cy="4983179"/>
          </a:xfrm>
        </p:spPr>
        <p:txBody>
          <a:bodyPr>
            <a:normAutofit/>
          </a:bodyPr>
          <a:lstStyle/>
          <a:p>
            <a:pPr fontAlgn="base"/>
            <a:r>
              <a:rPr lang="ru-RU" dirty="0" smtClean="0"/>
              <a:t>Мировое празднование Дня учителя отличается, в основном, только датой его проведения.</a:t>
            </a:r>
          </a:p>
          <a:p>
            <a:pPr fontAlgn="base"/>
            <a:r>
              <a:rPr lang="ru-RU" dirty="0" smtClean="0"/>
              <a:t>Большинство стран отмечают его  ежегодно в единую дату – </a:t>
            </a:r>
            <a:r>
              <a:rPr lang="ru-RU" b="1" dirty="0" smtClean="0"/>
              <a:t>5 октября (день проведения Парижской конференции</a:t>
            </a:r>
            <a:r>
              <a:rPr lang="ru-RU" dirty="0" smtClean="0"/>
              <a:t>). </a:t>
            </a:r>
          </a:p>
          <a:p>
            <a:pPr fontAlgn="base"/>
            <a:r>
              <a:rPr lang="ru-RU" dirty="0" smtClean="0"/>
              <a:t>Иные государства отмечают его в приближенные даты (важно, чтобы они не совпадали с официальными каникулами).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428736"/>
            <a:ext cx="4474547" cy="4065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Дни празднования в остальных странах мира: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2420938"/>
            <a:ext cx="8229600" cy="3705225"/>
          </a:xfrm>
        </p:spPr>
        <p:txBody>
          <a:bodyPr>
            <a:normAutofit fontScale="32500" lnSpcReduction="20000"/>
          </a:bodyPr>
          <a:lstStyle/>
          <a:p>
            <a:pPr fontAlgn="base"/>
            <a:r>
              <a:rPr lang="ru-RU" sz="7200" b="1" dirty="0" smtClean="0">
                <a:cs typeface="Times New Roman" pitchFamily="18" charset="0"/>
              </a:rPr>
              <a:t>Австралия — последняя пятница октября.</a:t>
            </a:r>
          </a:p>
          <a:p>
            <a:pPr fontAlgn="base"/>
            <a:r>
              <a:rPr lang="ru-RU" sz="7200" b="1" dirty="0" smtClean="0">
                <a:cs typeface="Times New Roman" pitchFamily="18" charset="0"/>
              </a:rPr>
              <a:t>Белоруссия, Латвия, Казахстан, Украина, Кыргызстан — первое воскресенье октября.</a:t>
            </a:r>
          </a:p>
          <a:p>
            <a:pPr fontAlgn="base"/>
            <a:r>
              <a:rPr lang="ru-RU" sz="7200" b="1" dirty="0" smtClean="0">
                <a:cs typeface="Times New Roman" pitchFamily="18" charset="0"/>
              </a:rPr>
              <a:t>Бразилия -15 октября.        Турция — 24 ноября.</a:t>
            </a:r>
          </a:p>
          <a:p>
            <a:pPr fontAlgn="base"/>
            <a:r>
              <a:rPr lang="ru-RU" sz="7200" b="1" dirty="0" smtClean="0">
                <a:cs typeface="Times New Roman" pitchFamily="18" charset="0"/>
              </a:rPr>
              <a:t>Вьетнам — 20 ноября.        Испания – 29 января.</a:t>
            </a:r>
          </a:p>
          <a:p>
            <a:pPr fontAlgn="base"/>
            <a:r>
              <a:rPr lang="ru-RU" sz="7200" b="1" dirty="0" smtClean="0">
                <a:cs typeface="Times New Roman" pitchFamily="18" charset="0"/>
              </a:rPr>
              <a:t>Албания — 8 марта.            Иран – 2 мая.</a:t>
            </a:r>
          </a:p>
          <a:p>
            <a:pPr fontAlgn="base"/>
            <a:r>
              <a:rPr lang="ru-RU" sz="7200" b="1" dirty="0" smtClean="0">
                <a:cs typeface="Times New Roman" pitchFamily="18" charset="0"/>
              </a:rPr>
              <a:t>Корея — 15 мая                   Перу – 6 июля.</a:t>
            </a:r>
          </a:p>
          <a:p>
            <a:pPr fontAlgn="base"/>
            <a:r>
              <a:rPr lang="ru-RU" sz="7200" b="1" dirty="0" smtClean="0">
                <a:cs typeface="Times New Roman" pitchFamily="18" charset="0"/>
              </a:rPr>
              <a:t>Индия — 5 сентября           Китай — 10 сентября.</a:t>
            </a:r>
          </a:p>
          <a:p>
            <a:pPr fontAlgn="base"/>
            <a:r>
              <a:rPr lang="ru-RU" sz="7200" b="1" dirty="0" smtClean="0">
                <a:cs typeface="Times New Roman" pitchFamily="18" charset="0"/>
              </a:rPr>
              <a:t>Аргентина – 11 сентября.  Тайвань — 28 сентября.</a:t>
            </a:r>
          </a:p>
          <a:p>
            <a:pPr fontAlgn="base"/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en-uchitelya-istoriya-prazdnika-tradicii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3429000"/>
            <a:ext cx="21907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959" y="928670"/>
            <a:ext cx="3177537" cy="4940424"/>
          </a:xfrm>
        </p:spPr>
        <p:txBody>
          <a:bodyPr>
            <a:noAutofit/>
          </a:bodyPr>
          <a:lstStyle/>
          <a:p>
            <a:pPr fontAlgn="base"/>
            <a:r>
              <a:rPr lang="ru-RU" sz="2400" dirty="0" smtClean="0">
                <a:cs typeface="Times New Roman" pitchFamily="18" charset="0"/>
              </a:rPr>
              <a:t>Каждый год </a:t>
            </a:r>
            <a:r>
              <a:rPr lang="ru-RU" sz="2400" b="1" dirty="0" smtClean="0">
                <a:cs typeface="Times New Roman" pitchFamily="18" charset="0"/>
              </a:rPr>
              <a:t>День учителя</a:t>
            </a:r>
            <a:r>
              <a:rPr lang="ru-RU" sz="2400" dirty="0" smtClean="0">
                <a:cs typeface="Times New Roman" pitchFamily="18" charset="0"/>
              </a:rPr>
              <a:t> во многих школах характеризуется отсутствием уроков (самоуправление), весельем и метанием по школе учеников и родителей с букетами и подарками для педагогов.</a:t>
            </a:r>
          </a:p>
          <a:p>
            <a:pPr fontAlgn="base"/>
            <a:r>
              <a:rPr lang="ru-RU" sz="2400" dirty="0" smtClean="0">
                <a:cs typeface="Times New Roman" pitchFamily="18" charset="0"/>
              </a:rPr>
              <a:t>Мы признательны учителям за их труд, терпение, доброту, отзывчивость!</a:t>
            </a:r>
          </a:p>
          <a:p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785794"/>
            <a:ext cx="3143272" cy="491362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9190" y="500042"/>
            <a:ext cx="3911970" cy="3609897"/>
          </a:xfrm>
        </p:spPr>
        <p:txBody>
          <a:bodyPr/>
          <a:lstStyle/>
          <a:p>
            <a:pPr algn="ctr">
              <a:buNone/>
            </a:pPr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Днем учителя, </a:t>
            </a:r>
          </a:p>
          <a:p>
            <a:pPr algn="ctr">
              <a:buNone/>
            </a:pPr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наши дорогие Учителя!</a:t>
            </a:r>
            <a:endParaRPr lang="ru-RU" sz="4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650" y="2428868"/>
            <a:ext cx="4417350" cy="4071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109</TotalTime>
  <Words>105</Words>
  <Application>Microsoft Office PowerPoint</Application>
  <PresentationFormat>Экран (4:3)</PresentationFormat>
  <Paragraphs>39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Ретро</vt:lpstr>
      <vt:lpstr> День учителя  История праздника, традиции </vt:lpstr>
      <vt:lpstr>История возникновения  Дня учителя</vt:lpstr>
      <vt:lpstr>Значимость учителя</vt:lpstr>
      <vt:lpstr>Слайд 4</vt:lpstr>
      <vt:lpstr>Традиции празднования Дня учителя</vt:lpstr>
      <vt:lpstr>День учителя во всем мире </vt:lpstr>
      <vt:lpstr>Дни празднования в остальных странах мира:</vt:lpstr>
      <vt:lpstr>Слайд 8</vt:lpstr>
      <vt:lpstr>Слайд 9</vt:lpstr>
      <vt:lpstr>Слайд 10</vt:lpstr>
      <vt:lpstr>Слайд 11</vt:lpstr>
      <vt:lpstr>Использованная 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TAMARA</cp:lastModifiedBy>
  <cp:revision>10</cp:revision>
  <dcterms:created xsi:type="dcterms:W3CDTF">2016-10-05T13:34:21Z</dcterms:created>
  <dcterms:modified xsi:type="dcterms:W3CDTF">2023-10-01T13:40:43Z</dcterms:modified>
</cp:coreProperties>
</file>