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custom-properties+xml" PartName="/docProps/custom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:go="http://customooxmlschemas.google.com/" r:id="rId14" roundtripDataSignature="AMtx7mhpQd/pW2wejH0FtZbFCnTtaBspj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" name="Google Shape;70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Google Shape;77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 type="title">
  <p:cSld name="TITLE">
    <p:bg>
      <p:bgPr>
        <a:gradFill>
          <a:gsLst>
            <a:gs pos="0">
              <a:schemeClr val="lt1"/>
            </a:gs>
            <a:gs pos="100000">
              <a:srgbClr val="A1B1B1"/>
            </a:gs>
          </a:gsLst>
          <a:lin ang="5400000" scaled="0"/>
        </a:grad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oogle Shape;28;p11"/>
          <p:cNvGrpSpPr/>
          <p:nvPr/>
        </p:nvGrpSpPr>
        <p:grpSpPr>
          <a:xfrm>
            <a:off x="4716462" y="5345112"/>
            <a:ext cx="4427537" cy="1512887"/>
            <a:chOff x="2971" y="3367"/>
            <a:chExt cx="2789" cy="953"/>
          </a:xfrm>
        </p:grpSpPr>
        <p:sp>
          <p:nvSpPr>
            <p:cNvPr id="29" name="Google Shape;29;p11"/>
            <p:cNvSpPr/>
            <p:nvPr/>
          </p:nvSpPr>
          <p:spPr>
            <a:xfrm>
              <a:off x="2971" y="3367"/>
              <a:ext cx="2789" cy="953"/>
            </a:xfrm>
            <a:custGeom>
              <a:rect b="b" l="l" r="r" t="t"/>
              <a:pathLst>
                <a:path extrusionOk="0" h="953" w="2780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chemeClr val="lt1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11"/>
            <p:cNvSpPr/>
            <p:nvPr/>
          </p:nvSpPr>
          <p:spPr>
            <a:xfrm>
              <a:off x="4602" y="4014"/>
              <a:ext cx="12" cy="18"/>
            </a:xfrm>
            <a:custGeom>
              <a:rect b="b" l="l" r="r" t="t"/>
              <a:pathLst>
                <a:path extrusionOk="0" h="18" w="12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929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" name="Google Shape;31;p11"/>
            <p:cNvSpPr/>
            <p:nvPr/>
          </p:nvSpPr>
          <p:spPr>
            <a:xfrm>
              <a:off x="4596" y="3996"/>
              <a:ext cx="6" cy="18"/>
            </a:xfrm>
            <a:custGeom>
              <a:rect b="b" l="l" r="r" t="t"/>
              <a:pathLst>
                <a:path extrusionOk="0" h="18" w="6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929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32;p11"/>
            <p:cNvSpPr/>
            <p:nvPr/>
          </p:nvSpPr>
          <p:spPr>
            <a:xfrm>
              <a:off x="5180" y="3577"/>
              <a:ext cx="304" cy="741"/>
            </a:xfrm>
            <a:custGeom>
              <a:rect b="b" l="l" r="r" t="t"/>
              <a:pathLst>
                <a:path extrusionOk="0" h="741" w="304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929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11"/>
            <p:cNvSpPr/>
            <p:nvPr/>
          </p:nvSpPr>
          <p:spPr>
            <a:xfrm>
              <a:off x="4918" y="3553"/>
              <a:ext cx="314" cy="767"/>
            </a:xfrm>
            <a:custGeom>
              <a:rect b="b" l="l" r="r" t="t"/>
              <a:pathLst>
                <a:path extrusionOk="0" h="767" w="314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929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11"/>
            <p:cNvSpPr/>
            <p:nvPr/>
          </p:nvSpPr>
          <p:spPr>
            <a:xfrm>
              <a:off x="4700" y="3697"/>
              <a:ext cx="275" cy="623"/>
            </a:xfrm>
            <a:custGeom>
              <a:rect b="b" l="l" r="r" t="t"/>
              <a:pathLst>
                <a:path extrusionOk="0" h="623" w="275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929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35;p11"/>
            <p:cNvSpPr/>
            <p:nvPr/>
          </p:nvSpPr>
          <p:spPr>
            <a:xfrm>
              <a:off x="4522" y="3709"/>
              <a:ext cx="213" cy="611"/>
            </a:xfrm>
            <a:custGeom>
              <a:rect b="b" l="l" r="r" t="t"/>
              <a:pathLst>
                <a:path extrusionOk="0" h="611" w="213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929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Google Shape;36;p11"/>
            <p:cNvSpPr/>
            <p:nvPr/>
          </p:nvSpPr>
          <p:spPr>
            <a:xfrm>
              <a:off x="4292" y="3936"/>
              <a:ext cx="167" cy="384"/>
            </a:xfrm>
            <a:custGeom>
              <a:rect b="b" l="l" r="r" t="t"/>
              <a:pathLst>
                <a:path extrusionOk="0" h="384" w="167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929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Google Shape;37;p11"/>
            <p:cNvSpPr/>
            <p:nvPr/>
          </p:nvSpPr>
          <p:spPr>
            <a:xfrm>
              <a:off x="4100" y="4020"/>
              <a:ext cx="166" cy="300"/>
            </a:xfrm>
            <a:custGeom>
              <a:rect b="b" l="l" r="r" t="t"/>
              <a:pathLst>
                <a:path extrusionOk="0" h="300" w="166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929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" name="Google Shape;38;p11"/>
            <p:cNvSpPr/>
            <p:nvPr/>
          </p:nvSpPr>
          <p:spPr>
            <a:xfrm>
              <a:off x="3910" y="4038"/>
              <a:ext cx="237" cy="282"/>
            </a:xfrm>
            <a:custGeom>
              <a:rect b="b" l="l" r="r" t="t"/>
              <a:pathLst>
                <a:path extrusionOk="0" h="282" w="237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929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" name="Google Shape;39;p11"/>
            <p:cNvSpPr/>
            <p:nvPr/>
          </p:nvSpPr>
          <p:spPr>
            <a:xfrm>
              <a:off x="3674" y="4086"/>
              <a:ext cx="196" cy="234"/>
            </a:xfrm>
            <a:custGeom>
              <a:rect b="b" l="l" r="r" t="t"/>
              <a:pathLst>
                <a:path extrusionOk="0" h="234" w="196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929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40;p11"/>
            <p:cNvSpPr/>
            <p:nvPr/>
          </p:nvSpPr>
          <p:spPr>
            <a:xfrm>
              <a:off x="3476" y="4068"/>
              <a:ext cx="190" cy="252"/>
            </a:xfrm>
            <a:custGeom>
              <a:rect b="b" l="l" r="r" t="t"/>
              <a:pathLst>
                <a:path extrusionOk="0" h="252" w="190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929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41;p11"/>
            <p:cNvSpPr/>
            <p:nvPr/>
          </p:nvSpPr>
          <p:spPr>
            <a:xfrm>
              <a:off x="3170" y="4188"/>
              <a:ext cx="230" cy="132"/>
            </a:xfrm>
            <a:custGeom>
              <a:rect b="b" l="l" r="r" t="t"/>
              <a:pathLst>
                <a:path extrusionOk="0" h="132" w="230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929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Google Shape;42;p11"/>
            <p:cNvSpPr/>
            <p:nvPr/>
          </p:nvSpPr>
          <p:spPr>
            <a:xfrm>
              <a:off x="3044" y="4218"/>
              <a:ext cx="89" cy="102"/>
            </a:xfrm>
            <a:custGeom>
              <a:rect b="b" l="l" r="r" t="t"/>
              <a:pathLst>
                <a:path extrusionOk="0" h="102" w="89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929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" name="Google Shape;43;p11"/>
            <p:cNvSpPr/>
            <p:nvPr/>
          </p:nvSpPr>
          <p:spPr>
            <a:xfrm>
              <a:off x="5482" y="3367"/>
              <a:ext cx="278" cy="953"/>
            </a:xfrm>
            <a:custGeom>
              <a:rect b="b" l="l" r="r" t="t"/>
              <a:pathLst>
                <a:path extrusionOk="0" h="953" w="278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929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4" name="Google Shape;44;p11"/>
          <p:cNvSpPr txBox="1"/>
          <p:nvPr>
            <p:ph type="ctrTitle"/>
          </p:nvPr>
        </p:nvSpPr>
        <p:spPr>
          <a:xfrm>
            <a:off x="685800" y="1600200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1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1"/>
          <p:cNvSpPr txBox="1"/>
          <p:nvPr>
            <p:ph idx="1" type="subTitle"/>
          </p:nvPr>
        </p:nvSpPr>
        <p:spPr>
          <a:xfrm>
            <a:off x="1371600" y="37338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◆"/>
              <a:defRPr/>
            </a:lvl1pPr>
            <a:lvl2pPr lvl="1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lvl="2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◆"/>
              <a:defRPr/>
            </a:lvl3pPr>
            <a:lvl4pPr lvl="3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lvl="4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◆"/>
              <a:defRPr/>
            </a:lvl5pPr>
            <a:lvl6pPr lvl="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◆"/>
              <a:defRPr/>
            </a:lvl6pPr>
            <a:lvl7pPr lvl="6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◆"/>
              <a:defRPr/>
            </a:lvl7pPr>
            <a:lvl8pPr lvl="7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◆"/>
              <a:defRPr/>
            </a:lvl8pPr>
            <a:lvl9pPr lvl="8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◆"/>
              <a:defRPr/>
            </a:lvl9pPr>
          </a:lstStyle>
          <a:p/>
        </p:txBody>
      </p:sp>
      <p:sp>
        <p:nvSpPr>
          <p:cNvPr id="46" name="Google Shape;46;p11"/>
          <p:cNvSpPr txBox="1"/>
          <p:nvPr>
            <p:ph idx="10" type="dt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1"/>
          <p:cNvSpPr txBox="1"/>
          <p:nvPr>
            <p:ph idx="12" type="sldNum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None/>
              <a:defRPr b="0" i="0" sz="12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None/>
              <a:defRPr b="0" i="0" sz="12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None/>
              <a:defRPr b="0" i="0" sz="12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None/>
              <a:defRPr b="0" i="0" sz="12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None/>
              <a:defRPr b="0" i="0" sz="12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None/>
              <a:defRPr b="0" i="0" sz="12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None/>
              <a:defRPr b="0" i="0" sz="12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None/>
              <a:defRPr b="0" i="0" sz="12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None/>
              <a:defRPr b="0" i="0" sz="12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 type="tx">
  <p:cSld name="TITLE_AND_BOD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2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2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0861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◆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0861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◆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0861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◆"/>
              <a:defRPr/>
            </a:lvl5pPr>
            <a:lvl6pPr indent="-30861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◆"/>
              <a:defRPr/>
            </a:lvl6pPr>
            <a:lvl7pPr indent="-30861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◆"/>
              <a:defRPr/>
            </a:lvl7pPr>
            <a:lvl8pPr indent="-308609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◆"/>
              <a:defRPr/>
            </a:lvl8pPr>
            <a:lvl9pPr indent="-308609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◆"/>
              <a:defRPr/>
            </a:lvl9pPr>
          </a:lstStyle>
          <a:p/>
        </p:txBody>
      </p:sp>
      <p:sp>
        <p:nvSpPr>
          <p:cNvPr id="52" name="Google Shape;52;p12"/>
          <p:cNvSpPr txBox="1"/>
          <p:nvPr>
            <p:ph idx="10" type="dt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2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lt1"/>
            </a:gs>
            <a:gs pos="100000">
              <a:srgbClr val="A1B1B1"/>
            </a:gs>
          </a:gsLst>
          <a:lin ang="5400000" scaled="0"/>
        </a:gra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0"/>
          <p:cNvGrpSpPr/>
          <p:nvPr/>
        </p:nvGrpSpPr>
        <p:grpSpPr>
          <a:xfrm>
            <a:off x="4716462" y="5345112"/>
            <a:ext cx="4427537" cy="1512887"/>
            <a:chOff x="2971" y="3367"/>
            <a:chExt cx="2789" cy="953"/>
          </a:xfrm>
        </p:grpSpPr>
        <p:sp>
          <p:nvSpPr>
            <p:cNvPr id="7" name="Google Shape;7;p10"/>
            <p:cNvSpPr/>
            <p:nvPr/>
          </p:nvSpPr>
          <p:spPr>
            <a:xfrm>
              <a:off x="2971" y="3367"/>
              <a:ext cx="2789" cy="953"/>
            </a:xfrm>
            <a:custGeom>
              <a:rect b="b" l="l" r="r" t="t"/>
              <a:pathLst>
                <a:path extrusionOk="0" h="953" w="2780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chemeClr val="lt1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Google Shape;8;p10"/>
            <p:cNvSpPr/>
            <p:nvPr/>
          </p:nvSpPr>
          <p:spPr>
            <a:xfrm>
              <a:off x="4602" y="4014"/>
              <a:ext cx="12" cy="18"/>
            </a:xfrm>
            <a:custGeom>
              <a:rect b="b" l="l" r="r" t="t"/>
              <a:pathLst>
                <a:path extrusionOk="0" h="18" w="12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929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Google Shape;9;p10"/>
            <p:cNvSpPr/>
            <p:nvPr/>
          </p:nvSpPr>
          <p:spPr>
            <a:xfrm>
              <a:off x="4596" y="3996"/>
              <a:ext cx="6" cy="18"/>
            </a:xfrm>
            <a:custGeom>
              <a:rect b="b" l="l" r="r" t="t"/>
              <a:pathLst>
                <a:path extrusionOk="0" h="18" w="6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929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Google Shape;10;p10"/>
            <p:cNvSpPr/>
            <p:nvPr/>
          </p:nvSpPr>
          <p:spPr>
            <a:xfrm>
              <a:off x="5180" y="3577"/>
              <a:ext cx="304" cy="741"/>
            </a:xfrm>
            <a:custGeom>
              <a:rect b="b" l="l" r="r" t="t"/>
              <a:pathLst>
                <a:path extrusionOk="0" h="741" w="304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929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Google Shape;11;p10"/>
            <p:cNvSpPr/>
            <p:nvPr/>
          </p:nvSpPr>
          <p:spPr>
            <a:xfrm>
              <a:off x="4918" y="3553"/>
              <a:ext cx="314" cy="767"/>
            </a:xfrm>
            <a:custGeom>
              <a:rect b="b" l="l" r="r" t="t"/>
              <a:pathLst>
                <a:path extrusionOk="0" h="767" w="314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929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Google Shape;12;p10"/>
            <p:cNvSpPr/>
            <p:nvPr/>
          </p:nvSpPr>
          <p:spPr>
            <a:xfrm>
              <a:off x="4700" y="3697"/>
              <a:ext cx="275" cy="623"/>
            </a:xfrm>
            <a:custGeom>
              <a:rect b="b" l="l" r="r" t="t"/>
              <a:pathLst>
                <a:path extrusionOk="0" h="623" w="275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929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13;p10"/>
            <p:cNvSpPr/>
            <p:nvPr/>
          </p:nvSpPr>
          <p:spPr>
            <a:xfrm>
              <a:off x="4522" y="3709"/>
              <a:ext cx="213" cy="611"/>
            </a:xfrm>
            <a:custGeom>
              <a:rect b="b" l="l" r="r" t="t"/>
              <a:pathLst>
                <a:path extrusionOk="0" h="611" w="213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929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14;p10"/>
            <p:cNvSpPr/>
            <p:nvPr/>
          </p:nvSpPr>
          <p:spPr>
            <a:xfrm>
              <a:off x="4292" y="3936"/>
              <a:ext cx="167" cy="384"/>
            </a:xfrm>
            <a:custGeom>
              <a:rect b="b" l="l" r="r" t="t"/>
              <a:pathLst>
                <a:path extrusionOk="0" h="384" w="167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929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15;p10"/>
            <p:cNvSpPr/>
            <p:nvPr/>
          </p:nvSpPr>
          <p:spPr>
            <a:xfrm>
              <a:off x="4100" y="4020"/>
              <a:ext cx="166" cy="300"/>
            </a:xfrm>
            <a:custGeom>
              <a:rect b="b" l="l" r="r" t="t"/>
              <a:pathLst>
                <a:path extrusionOk="0" h="300" w="166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929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16;p10"/>
            <p:cNvSpPr/>
            <p:nvPr/>
          </p:nvSpPr>
          <p:spPr>
            <a:xfrm>
              <a:off x="3910" y="4038"/>
              <a:ext cx="237" cy="282"/>
            </a:xfrm>
            <a:custGeom>
              <a:rect b="b" l="l" r="r" t="t"/>
              <a:pathLst>
                <a:path extrusionOk="0" h="282" w="237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929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17;p10"/>
            <p:cNvSpPr/>
            <p:nvPr/>
          </p:nvSpPr>
          <p:spPr>
            <a:xfrm>
              <a:off x="3674" y="4086"/>
              <a:ext cx="196" cy="234"/>
            </a:xfrm>
            <a:custGeom>
              <a:rect b="b" l="l" r="r" t="t"/>
              <a:pathLst>
                <a:path extrusionOk="0" h="234" w="196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929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10"/>
            <p:cNvSpPr/>
            <p:nvPr/>
          </p:nvSpPr>
          <p:spPr>
            <a:xfrm>
              <a:off x="3476" y="4068"/>
              <a:ext cx="190" cy="252"/>
            </a:xfrm>
            <a:custGeom>
              <a:rect b="b" l="l" r="r" t="t"/>
              <a:pathLst>
                <a:path extrusionOk="0" h="252" w="190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929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19;p10"/>
            <p:cNvSpPr/>
            <p:nvPr/>
          </p:nvSpPr>
          <p:spPr>
            <a:xfrm>
              <a:off x="3170" y="4188"/>
              <a:ext cx="230" cy="132"/>
            </a:xfrm>
            <a:custGeom>
              <a:rect b="b" l="l" r="r" t="t"/>
              <a:pathLst>
                <a:path extrusionOk="0" h="132" w="230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929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20;p10"/>
            <p:cNvSpPr/>
            <p:nvPr/>
          </p:nvSpPr>
          <p:spPr>
            <a:xfrm>
              <a:off x="3044" y="4218"/>
              <a:ext cx="89" cy="102"/>
            </a:xfrm>
            <a:custGeom>
              <a:rect b="b" l="l" r="r" t="t"/>
              <a:pathLst>
                <a:path extrusionOk="0" h="102" w="89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929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" name="Google Shape;21;p10"/>
            <p:cNvSpPr/>
            <p:nvPr/>
          </p:nvSpPr>
          <p:spPr>
            <a:xfrm>
              <a:off x="5482" y="3367"/>
              <a:ext cx="278" cy="953"/>
            </a:xfrm>
            <a:custGeom>
              <a:rect b="b" l="l" r="r" t="t"/>
              <a:pathLst>
                <a:path extrusionOk="0" h="953" w="278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009292"/>
                </a:gs>
              </a:gsLst>
              <a:lin ang="13500000" scaled="0"/>
            </a:gra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" name="Google Shape;22;p10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Google Shape;23;p10"/>
          <p:cNvSpPr txBox="1"/>
          <p:nvPr>
            <p:ph idx="10" type="dt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Google Shape;24;p10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5" name="Google Shape;25;p10"/>
          <p:cNvSpPr txBox="1"/>
          <p:nvPr>
            <p:ph idx="12" type="sldNum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None/>
              <a:defRPr b="0" i="0" sz="12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None/>
              <a:defRPr b="0" i="0" sz="12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None/>
              <a:defRPr b="0" i="0" sz="12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None/>
              <a:defRPr b="0" i="0" sz="12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None/>
              <a:defRPr b="0" i="0" sz="12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None/>
              <a:defRPr b="0" i="0" sz="12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None/>
              <a:defRPr b="0" i="0" sz="12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None/>
              <a:defRPr b="0" i="0" sz="12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None/>
              <a:defRPr b="0" i="0" sz="12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10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7084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◆"/>
              <a:defRPr b="0" i="0" sz="32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40640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Verdana"/>
              <a:buChar char="–"/>
              <a:defRPr b="0" i="0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33528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680"/>
              <a:buFont typeface="Noto Sans Symbols"/>
              <a:buChar char="◆"/>
              <a:defRPr b="0" i="0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Verdana"/>
              <a:buChar char="–"/>
              <a:defRPr b="0" i="0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Noto Sans Symbols"/>
              <a:buChar char="◆"/>
              <a:defRPr b="0" i="0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Noto Sans Symbols"/>
              <a:buChar char="◆"/>
              <a:defRPr b="0" i="0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Noto Sans Symbols"/>
              <a:buChar char="◆"/>
              <a:defRPr b="0" i="0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Noto Sans Symbols"/>
              <a:buChar char="◆"/>
              <a:defRPr b="0" i="0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Noto Sans Symbols"/>
              <a:buChar char="◆"/>
              <a:defRPr b="0" i="0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</p:sldLayoutIdLs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Relationship Id="rId4" Type="http://schemas.openxmlformats.org/officeDocument/2006/relationships/image" Target="../media/image4.png"/><Relationship Id="rId5" Type="http://schemas.openxmlformats.org/officeDocument/2006/relationships/image" Target="../media/image2.png"/><Relationship Id="rId6" Type="http://schemas.openxmlformats.org/officeDocument/2006/relationships/image" Target="../media/image5.png"/><Relationship Id="rId7" Type="http://schemas.openxmlformats.org/officeDocument/2006/relationships/image" Target="../media/image1.png"/><Relationship Id="rId8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lt1"/>
            </a:gs>
            <a:gs pos="100000">
              <a:srgbClr val="A1B1B1"/>
            </a:gs>
          </a:gsLst>
          <a:lin ang="5400000" scaled="0"/>
        </a:grad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"/>
          <p:cNvSpPr txBox="1"/>
          <p:nvPr>
            <p:ph type="ctrTitle"/>
          </p:nvPr>
        </p:nvSpPr>
        <p:spPr>
          <a:xfrm>
            <a:off x="685800" y="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1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br>
              <a:rPr b="1" i="1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i="1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1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Формирование </a:t>
            </a:r>
            <a:br>
              <a:rPr b="1" i="1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1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у обучающихся </a:t>
            </a:r>
            <a:br>
              <a:rPr b="1" i="1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1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навыков письменной </a:t>
            </a:r>
            <a:br>
              <a:rPr b="1" i="1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1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разговорной речи</a:t>
            </a:r>
            <a:br>
              <a:rPr b="1" i="1" lang="en-US" sz="4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1" lang="en-US" sz="36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(на примере онлайн</a:t>
            </a:r>
            <a:r>
              <a:rPr b="1" i="1" lang="en-US" sz="3600"/>
              <a:t>-</a:t>
            </a:r>
            <a:r>
              <a:rPr b="1" i="1" lang="en-US" sz="36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игр)</a:t>
            </a:r>
            <a:endParaRPr/>
          </a:p>
        </p:txBody>
      </p:sp>
      <p:pic>
        <p:nvPicPr>
          <p:cNvPr id="60" name="Google Shape;60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48400" y="4518025"/>
            <a:ext cx="2971800" cy="2339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lt1"/>
            </a:gs>
            <a:gs pos="100000">
              <a:srgbClr val="A1B1B1"/>
            </a:gs>
          </a:gsLst>
          <a:lin ang="5400000" scaled="0"/>
        </a:gra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2"/>
          <p:cNvSpPr txBox="1"/>
          <p:nvPr>
            <p:ph type="title"/>
          </p:nvPr>
        </p:nvSpPr>
        <p:spPr>
          <a:xfrm>
            <a:off x="914400" y="277812"/>
            <a:ext cx="7543800" cy="1139825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br>
              <a:rPr b="0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Цель работы</a:t>
            </a: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– изучение условий формирования у обучающихся навыков письменной разговорной речи на примере онлайновых игр.</a:t>
            </a:r>
            <a:endParaRPr/>
          </a:p>
        </p:txBody>
      </p:sp>
      <p:sp>
        <p:nvSpPr>
          <p:cNvPr id="66" name="Google Shape;66;p2"/>
          <p:cNvSpPr txBox="1"/>
          <p:nvPr>
            <p:ph idx="1" type="body"/>
          </p:nvPr>
        </p:nvSpPr>
        <p:spPr>
          <a:xfrm>
            <a:off x="762000" y="2286000"/>
            <a:ext cx="7696200" cy="3768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960"/>
              <a:buFont typeface="Noto Sans Symbols"/>
              <a:buNone/>
            </a:pPr>
            <a:r>
              <a:rPr b="0" i="0" lang="en-US" sz="2800" u="none" cap="none" strike="noStrike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rPr>
              <a:t>Задачи:</a:t>
            </a:r>
            <a:endParaRPr/>
          </a:p>
          <a:p>
            <a:pPr indent="-342900" lvl="0" marL="342900" marR="0" rtl="0" algn="just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960"/>
              <a:buFont typeface="Noto Sans Symbols"/>
              <a:buChar char="◆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сформировать представление о письменной разговорной речи как новом языковом явлении;</a:t>
            </a:r>
            <a:endParaRPr/>
          </a:p>
          <a:p>
            <a:pPr indent="-342900" lvl="0" marL="342900" marR="0" rtl="0" algn="just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960"/>
              <a:buFont typeface="Noto Sans Symbols"/>
              <a:buChar char="◆"/>
            </a:pPr>
            <a:r>
              <a:rPr b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использовать разнообразные формы и методы работы по формированию у обучающихся навыков письменной разговорной речи на уроках русского языка.</a:t>
            </a:r>
            <a:endParaRPr/>
          </a:p>
        </p:txBody>
      </p:sp>
      <p:pic>
        <p:nvPicPr>
          <p:cNvPr id="67" name="Google Shape;67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7600" y="5538787"/>
            <a:ext cx="1676400" cy="13192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lt1"/>
            </a:gs>
            <a:gs pos="100000">
              <a:srgbClr val="A1B1B1"/>
            </a:gs>
          </a:gsLst>
          <a:lin ang="5400000" scaled="0"/>
        </a:gra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"/>
          <p:cNvSpPr txBox="1"/>
          <p:nvPr>
            <p:ph type="title"/>
          </p:nvPr>
        </p:nvSpPr>
        <p:spPr>
          <a:xfrm>
            <a:off x="457200" y="304800"/>
            <a:ext cx="8458200" cy="1139825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</a:pPr>
            <a:r>
              <a:rPr b="1" i="1" lang="en-US" sz="36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Письменная разговорная речь</a:t>
            </a:r>
            <a:r>
              <a:rPr b="0" i="0" lang="en-US" sz="32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–</a:t>
            </a:r>
            <a:br>
              <a:rPr b="0" i="0" lang="en-US" sz="32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1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это новый функциональный подстиль (Г.А. Трофимова)</a:t>
            </a:r>
            <a:r>
              <a:rPr b="0" i="0" lang="en-US" sz="4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73" name="Google Shape;73;p3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520"/>
              <a:buFont typeface="Noto Sans Symbols"/>
              <a:buNone/>
            </a:pPr>
            <a:r>
              <a:rPr b="0" i="0" lang="en-US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             </a:t>
            </a:r>
            <a:r>
              <a:rPr b="0" i="1" lang="en-US" sz="2800" u="sng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ОСОБЕННОСТИ: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960"/>
              <a:buFont typeface="Noto Sans Symbols"/>
              <a:buNone/>
            </a:pPr>
            <a:r>
              <a:t/>
            </a:r>
            <a:endParaRPr b="0" i="1" sz="2800" u="sng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- полная «свобода» в выражении своих мыслей, чувств, эмоций;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- нарушение орфографических норм;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- ненормативная лексика;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- обилие смайликов и английских слов.</a:t>
            </a:r>
            <a:endParaRPr/>
          </a:p>
        </p:txBody>
      </p:sp>
      <p:pic>
        <p:nvPicPr>
          <p:cNvPr id="74" name="Google Shape;74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7600" y="5538787"/>
            <a:ext cx="1676400" cy="13192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lt1"/>
            </a:gs>
            <a:gs pos="100000">
              <a:srgbClr val="A1B1B1"/>
            </a:gs>
          </a:gsLst>
          <a:lin ang="5400000" scaled="0"/>
        </a:grad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"/>
          <p:cNvSpPr txBox="1"/>
          <p:nvPr>
            <p:ph idx="1" type="body"/>
          </p:nvPr>
        </p:nvSpPr>
        <p:spPr>
          <a:xfrm>
            <a:off x="381000" y="914400"/>
            <a:ext cx="85344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520"/>
              <a:buFont typeface="Noto Sans Symbols"/>
              <a:buChar char="◆"/>
            </a:pPr>
            <a:r>
              <a:rPr b="0" i="0" lang="en-US" sz="3600" u="none" cap="none" strike="noStrike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rPr>
              <a:t>«Balloon in Wasteland Flash</a:t>
            </a:r>
            <a:r>
              <a:rPr b="0" i="0" lang="en-US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– лучший tower defense на флэше, </a:t>
            </a:r>
            <a:r>
              <a:rPr b="0" i="0" lang="en-US" sz="3600" u="none" cap="none" strike="noStrike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rPr>
              <a:t>Gobtron</a:t>
            </a:r>
            <a:r>
              <a:rPr b="0" i="0" lang="en-US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– самый необычный».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hlink"/>
              </a:buClr>
              <a:buSzPts val="2520"/>
              <a:buFont typeface="Noto Sans Symbols"/>
              <a:buNone/>
            </a:pPr>
            <a:r>
              <a:t/>
            </a:r>
            <a:endParaRPr b="0" i="0" sz="36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hlink"/>
              </a:buClr>
              <a:buSzPts val="2520"/>
              <a:buFont typeface="Noto Sans Symbols"/>
              <a:buChar char="◆"/>
            </a:pPr>
            <a:r>
              <a:rPr b="0" i="0" lang="en-US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«Нужен ретрик или прот в 5×5 старт 2000»</a:t>
            </a:r>
            <a:endParaRPr/>
          </a:p>
        </p:txBody>
      </p:sp>
      <p:pic>
        <p:nvPicPr>
          <p:cNvPr id="80" name="Google Shape;80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7600" y="5538787"/>
            <a:ext cx="1676400" cy="13192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lt1"/>
            </a:gs>
            <a:gs pos="100000">
              <a:srgbClr val="A1B1B1"/>
            </a:gs>
          </a:gsLst>
          <a:lin ang="5400000" scaled="0"/>
        </a:gra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5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Методы и формы работы:</a:t>
            </a:r>
            <a:endParaRPr/>
          </a:p>
        </p:txBody>
      </p:sp>
      <p:sp>
        <p:nvSpPr>
          <p:cNvPr id="86" name="Google Shape;86;p5"/>
          <p:cNvSpPr txBox="1"/>
          <p:nvPr>
            <p:ph idx="1"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◆"/>
            </a:pPr>
            <a:r>
              <a:rPr b="0" i="0" lang="en-US" sz="32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моделирование ситуации общения;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◆"/>
            </a:pPr>
            <a:r>
              <a:rPr b="0" i="0" lang="en-US" sz="32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конструирование разных видов предложений;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◆"/>
            </a:pPr>
            <a:r>
              <a:rPr b="0" i="0" lang="en-US" sz="32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работа со смайликами;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◆"/>
            </a:pPr>
            <a:r>
              <a:rPr b="0" i="0" lang="en-US" sz="32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межпредметные связи;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◆"/>
            </a:pPr>
            <a:r>
              <a:rPr b="0" i="0" lang="en-US" sz="32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исследовательская деятельность обучающихся.</a:t>
            </a:r>
            <a:endParaRPr/>
          </a:p>
          <a:p>
            <a:pPr indent="-20066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0066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87" name="Google Shape;87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7600" y="5538787"/>
            <a:ext cx="1676400" cy="13192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lt1"/>
            </a:gs>
            <a:gs pos="100000">
              <a:srgbClr val="A1B1B1"/>
            </a:gs>
          </a:gsLst>
          <a:lin ang="5400000" scaled="0"/>
        </a:gra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6"/>
          <p:cNvSpPr txBox="1"/>
          <p:nvPr>
            <p:ph type="title"/>
          </p:nvPr>
        </p:nvSpPr>
        <p:spPr>
          <a:xfrm>
            <a:off x="457200" y="277812"/>
            <a:ext cx="8229600" cy="1139825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ЭМОТИКОНЫ (сма́йлики)</a:t>
            </a:r>
            <a:endParaRPr/>
          </a:p>
        </p:txBody>
      </p:sp>
      <p:sp>
        <p:nvSpPr>
          <p:cNvPr id="93" name="Google Shape;93;p6"/>
          <p:cNvSpPr txBox="1"/>
          <p:nvPr>
            <p:ph idx="1" type="body"/>
          </p:nvPr>
        </p:nvSpPr>
        <p:spPr>
          <a:xfrm>
            <a:off x="457200" y="1447800"/>
            <a:ext cx="8229600" cy="51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10"/>
              <a:buFont typeface="Noto Sans Symbols"/>
              <a:buNone/>
            </a:pPr>
            <a:r>
              <a:rPr b="0" i="0" lang="en-US" sz="3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720"/>
              </a:spcBef>
              <a:spcAft>
                <a:spcPts val="0"/>
              </a:spcAft>
              <a:buClr>
                <a:schemeClr val="hlink"/>
              </a:buClr>
              <a:buSzPts val="280"/>
              <a:buFont typeface="Noto Sans Symbols"/>
              <a:buNone/>
            </a:pPr>
            <a:r>
              <a:rPr b="1" i="0" lang="en-US" sz="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                </a:t>
            </a:r>
            <a:r>
              <a:rPr b="1" i="0" lang="en-US" sz="3600" u="non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:-)</a:t>
            </a:r>
            <a:r>
              <a:rPr b="0" i="0" lang="en-US" sz="14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b="0" i="0" lang="en-US" sz="32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улыбка</a:t>
            </a:r>
            <a:r>
              <a:rPr b="0" i="0" lang="en-US" sz="18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b="0" i="0" lang="en-US" sz="9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                                                       </a:t>
            </a:r>
            <a:r>
              <a:rPr b="1" i="0" lang="en-US" sz="3600" u="non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:-(</a:t>
            </a:r>
            <a:r>
              <a:rPr b="0" i="0" lang="en-US" sz="32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b="0" i="0" lang="en-US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b="0" i="0" lang="en-US" sz="32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огорчение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180"/>
              </a:spcBef>
              <a:spcAft>
                <a:spcPts val="0"/>
              </a:spcAft>
              <a:buClr>
                <a:schemeClr val="hlink"/>
              </a:buClr>
              <a:buSzPts val="630"/>
              <a:buFont typeface="Noto Sans Symbols"/>
              <a:buNone/>
            </a:pPr>
            <a:r>
              <a:rPr b="0" i="0" lang="en-US" sz="9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                   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180"/>
              </a:spcBef>
              <a:spcAft>
                <a:spcPts val="0"/>
              </a:spcAft>
              <a:buClr>
                <a:schemeClr val="hlink"/>
              </a:buClr>
              <a:buSzPts val="630"/>
              <a:buFont typeface="Noto Sans Symbols"/>
              <a:buNone/>
            </a:pPr>
            <a:r>
              <a:rPr b="0" i="0" lang="en-US" sz="9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                   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180"/>
              </a:spcBef>
              <a:spcAft>
                <a:spcPts val="0"/>
              </a:spcAft>
              <a:buClr>
                <a:schemeClr val="hlink"/>
              </a:buClr>
              <a:buSzPts val="630"/>
              <a:buFont typeface="Noto Sans Symbols"/>
              <a:buNone/>
            </a:pPr>
            <a:r>
              <a:t/>
            </a:r>
            <a:endParaRPr b="0" i="0" sz="9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180"/>
              </a:spcBef>
              <a:spcAft>
                <a:spcPts val="0"/>
              </a:spcAft>
              <a:buClr>
                <a:schemeClr val="hlink"/>
              </a:buClr>
              <a:buSzPts val="630"/>
              <a:buFont typeface="Noto Sans Symbols"/>
              <a:buNone/>
            </a:pPr>
            <a:r>
              <a:rPr b="1" i="0" lang="en-US" sz="9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                                                                                              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72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</a:pPr>
            <a:r>
              <a:rPr b="1" i="0" lang="en-US" sz="3200" u="non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</a:t>
            </a:r>
            <a:r>
              <a:rPr b="1" i="0" lang="en-US" sz="3600" u="non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:-/</a:t>
            </a:r>
            <a:r>
              <a:rPr b="1" i="0" lang="en-US" sz="32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b="0" i="0" lang="en-US" sz="32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скучно</a:t>
            </a:r>
            <a:r>
              <a:rPr b="0" i="0" lang="en-US" sz="18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b="0" i="0" lang="en-US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hlink"/>
              </a:buClr>
              <a:buSzPts val="980"/>
              <a:buFont typeface="Noto Sans Symbols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180"/>
              </a:spcBef>
              <a:spcAft>
                <a:spcPts val="0"/>
              </a:spcAft>
              <a:buClr>
                <a:schemeClr val="hlink"/>
              </a:buClr>
              <a:buSzPts val="630"/>
              <a:buFont typeface="Noto Sans Symbols"/>
              <a:buNone/>
            </a:pPr>
            <a:r>
              <a:t/>
            </a:r>
            <a:endParaRPr b="0" i="0" sz="9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180"/>
              </a:spcBef>
              <a:spcAft>
                <a:spcPts val="0"/>
              </a:spcAft>
              <a:buClr>
                <a:schemeClr val="hlink"/>
              </a:buClr>
              <a:buSzPts val="630"/>
              <a:buFont typeface="Noto Sans Symbols"/>
              <a:buNone/>
            </a:pPr>
            <a:r>
              <a:rPr b="0" i="0" lang="en-US" sz="9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 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72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</a:pPr>
            <a:r>
              <a:rPr b="1" i="0" lang="en-US" sz="3200" u="non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</a:t>
            </a:r>
            <a:r>
              <a:rPr b="1" i="0" lang="en-US" sz="3600" u="non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:D</a:t>
            </a:r>
            <a:r>
              <a:rPr b="0" i="0" lang="en-US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b="0" i="0" lang="en-US" sz="32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громкий хохот</a:t>
            </a:r>
            <a:r>
              <a:rPr b="0" i="0" lang="en-US" sz="20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180"/>
              </a:spcBef>
              <a:spcAft>
                <a:spcPts val="0"/>
              </a:spcAft>
              <a:buClr>
                <a:schemeClr val="hlink"/>
              </a:buClr>
              <a:buSzPts val="630"/>
              <a:buFont typeface="Noto Sans Symbols"/>
              <a:buNone/>
            </a:pPr>
            <a:r>
              <a:rPr b="0" i="0" lang="en-US" sz="9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None/>
            </a:pPr>
            <a:r>
              <a:rPr b="0" i="0" lang="en-US" sz="2000" u="non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72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None/>
            </a:pPr>
            <a:r>
              <a:rPr b="0" i="0" lang="en-US" sz="2000" u="non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</a:t>
            </a:r>
            <a:r>
              <a:rPr b="1" i="0" lang="en-US" sz="3600" u="non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|-О</a:t>
            </a:r>
            <a:r>
              <a:rPr b="0" i="0" lang="en-US" sz="2000" u="non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b="0" i="0" lang="en-US" sz="32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еще не сплю, но уже зеваю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hlink"/>
              </a:buClr>
              <a:buSzPts val="980"/>
              <a:buFont typeface="Noto Sans Symbols"/>
              <a:buNone/>
            </a:pPr>
            <a:r>
              <a:rPr b="0" i="0" lang="en-US" sz="14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                                                                                                            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180"/>
              </a:spcBef>
              <a:spcAft>
                <a:spcPts val="0"/>
              </a:spcAft>
              <a:buClr>
                <a:schemeClr val="hlink"/>
              </a:buClr>
              <a:buSzPts val="630"/>
              <a:buFont typeface="Noto Sans Symbols"/>
              <a:buNone/>
            </a:pPr>
            <a:br>
              <a:rPr b="0" i="0" lang="en-US" sz="9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</a:br>
            <a:endParaRPr/>
          </a:p>
        </p:txBody>
      </p:sp>
      <p:pic>
        <p:nvPicPr>
          <p:cNvPr id="94" name="Google Shape;94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8600" y="1371600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48000" y="2362200"/>
            <a:ext cx="13716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447800" y="4876800"/>
            <a:ext cx="1266825" cy="1071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295400" y="3200400"/>
            <a:ext cx="889000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105400" y="1295400"/>
            <a:ext cx="857250" cy="102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467600" y="5538787"/>
            <a:ext cx="1676400" cy="13192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omb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12" st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>
                                            <p:txEl>
                                              <p:pRg end="12" st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13" st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>
                                            <p:txEl>
                                              <p:pRg end="13" st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14" st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>
                                            <p:txEl>
                                              <p:pRg end="14" st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15" st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>
                                            <p:txEl>
                                              <p:pRg end="15" st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16" st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>
                                            <p:txEl>
                                              <p:pRg end="16" st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17" st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>
                                            <p:txEl>
                                              <p:pRg end="17" st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lt1"/>
            </a:gs>
            <a:gs pos="100000">
              <a:srgbClr val="A1B1B1"/>
            </a:gs>
          </a:gsLst>
          <a:lin ang="5400000" scaled="0"/>
        </a:grad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7"/>
          <p:cNvSpPr txBox="1"/>
          <p:nvPr>
            <p:ph idx="1" type="body"/>
          </p:nvPr>
        </p:nvSpPr>
        <p:spPr>
          <a:xfrm>
            <a:off x="381000" y="304800"/>
            <a:ext cx="8229600" cy="63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960"/>
              <a:buFont typeface="Noto Sans Symbols"/>
              <a:buChar char="◆"/>
            </a:pPr>
            <a:r>
              <a:rPr b="0" i="0" lang="en-US" sz="2800" u="none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rPr>
              <a:t>Посмотрите на записанные слова и скажите, какие из них вам знакомы.</a:t>
            </a:r>
            <a:endParaRPr/>
          </a:p>
          <a:p>
            <a:pPr indent="-342900" lvl="0" marL="342900" marR="0" rtl="0" algn="ctr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960"/>
              <a:buFont typeface="Noto Sans Symbols"/>
              <a:buNone/>
            </a:pPr>
            <a:r>
              <a:rPr b="0" i="0" lang="en-US" sz="28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    </a:t>
            </a:r>
            <a:r>
              <a:rPr b="0" i="1" lang="en-US" sz="24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Аська, гамать, геймер, забанивать, лол, лузер, ник, нуб, постить, разруливать, респект, флуд.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960"/>
              <a:buFont typeface="Noto Sans Symbols"/>
              <a:buChar char="◆"/>
            </a:pPr>
            <a:r>
              <a:rPr b="0" i="0" lang="en-US" sz="2800" u="none">
                <a:solidFill>
                  <a:schemeClr val="dk2"/>
                </a:solidFill>
                <a:latin typeface="Verdana"/>
                <a:ea typeface="Verdana"/>
                <a:cs typeface="Verdana"/>
                <a:sym typeface="Verdana"/>
              </a:rPr>
              <a:t>Назовите и запишите английские слова, от которых они образованы.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960"/>
              <a:buFont typeface="Noto Sans Symbols"/>
              <a:buNone/>
            </a:pPr>
            <a:r>
              <a:rPr b="0" i="0" lang="en-US" sz="28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   </a:t>
            </a:r>
            <a:r>
              <a:rPr b="0" i="0" lang="en-US" sz="24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Аська, сущ. (от англ. ICQ – I Seek You) – компьютерная программа ICQ, позволяющая обмениваться мгновенными сообщениями. 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680"/>
              <a:buFont typeface="Noto Sans Symbols"/>
              <a:buNone/>
            </a:pPr>
            <a:r>
              <a:t/>
            </a:r>
            <a:endParaRPr b="0" i="0" sz="2400" u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680"/>
              <a:buFont typeface="Noto Sans Symbols"/>
              <a:buNone/>
            </a:pPr>
            <a:r>
              <a:rPr b="0" i="0" lang="en-US" sz="24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    Гамать, гл. (от англ. game - игра) – играть в компьютерные игры. 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680"/>
              <a:buFont typeface="Noto Sans Symbols"/>
              <a:buNone/>
            </a:pPr>
            <a:r>
              <a:t/>
            </a:r>
            <a:endParaRPr b="0" i="0" sz="2400" u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680"/>
              <a:buFont typeface="Noto Sans Symbols"/>
              <a:buNone/>
            </a:pPr>
            <a:r>
              <a:rPr b="0" i="0" lang="en-US" sz="24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    Забанивать, гл. (от англ. to ban - налагать запрет; запрещать)– заблокировать, установить запрет на сообщения определенного участника. </a:t>
            </a:r>
            <a:endParaRPr/>
          </a:p>
        </p:txBody>
      </p:sp>
      <p:pic>
        <p:nvPicPr>
          <p:cNvPr id="105" name="Google Shape;105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7600" y="5538787"/>
            <a:ext cx="1676400" cy="13192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lt1"/>
            </a:gs>
            <a:gs pos="100000">
              <a:srgbClr val="A1B1B1"/>
            </a:gs>
          </a:gsLst>
          <a:lin ang="5400000" scaled="0"/>
        </a:gra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9"/>
          <p:cNvSpPr txBox="1"/>
          <p:nvPr>
            <p:ph type="title"/>
          </p:nvPr>
        </p:nvSpPr>
        <p:spPr>
          <a:xfrm>
            <a:off x="228600" y="533400"/>
            <a:ext cx="8458200" cy="4191000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</a:pPr>
            <a:r>
              <a:rPr b="1" i="1" lang="en-US" sz="4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СПАСИБО ЗА ВНИМАНИЕ !</a:t>
            </a:r>
            <a:endParaRPr/>
          </a:p>
        </p:txBody>
      </p:sp>
      <p:pic>
        <p:nvPicPr>
          <p:cNvPr id="111" name="Google Shape;111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48400" y="4518025"/>
            <a:ext cx="2971800" cy="2339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Склон">
  <a:themeElements>
    <a:clrScheme name="default">
      <a:dk1>
        <a:srgbClr val="EAEAEA"/>
      </a:dk1>
      <a:lt1>
        <a:srgbClr val="006666"/>
      </a:lt1>
      <a:dk2>
        <a:srgbClr val="FFFFCC"/>
      </a:dk2>
      <a:lt2>
        <a:srgbClr val="009999"/>
      </a:lt2>
      <a:accent1>
        <a:srgbClr val="339966"/>
      </a:accent1>
      <a:accent2>
        <a:srgbClr val="5E855B"/>
      </a:accent2>
      <a:accent3>
        <a:srgbClr val="006666"/>
      </a:accent3>
      <a:accent4>
        <a:srgbClr val="339966"/>
      </a:accent4>
      <a:accent5>
        <a:srgbClr val="5E855B"/>
      </a:accent5>
      <a:accent6>
        <a:srgbClr val="006666"/>
      </a:accent6>
      <a:hlink>
        <a:srgbClr val="EEC85E"/>
      </a:hlink>
      <a:folHlink>
        <a:srgbClr val="AA845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1601-01-01T00:00:00Z</dcterms:created>
  <dc:creator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