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9" r:id="rId2"/>
    <p:sldId id="277" r:id="rId3"/>
    <p:sldId id="271" r:id="rId4"/>
    <p:sldId id="278" r:id="rId5"/>
    <p:sldId id="276" r:id="rId6"/>
    <p:sldId id="275" r:id="rId7"/>
    <p:sldId id="272" r:id="rId8"/>
    <p:sldId id="279" r:id="rId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D160984-A3BD-40D2-9F07-B9BA232EFCE8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A5BAD6D-9C3B-46AE-9ED7-53C2ADD3C8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419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B9DD1DF-37C2-48CF-AE80-38F6D5ED7016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86C1AB1-D682-4F2C-8579-D9DF0DCC073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7587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86C1AB1-D682-4F2C-8579-D9DF0DCC073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741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86C1AB1-D682-4F2C-8579-D9DF0DCC073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35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86C1AB1-D682-4F2C-8579-D9DF0DCC073A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334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86C1AB1-D682-4F2C-8579-D9DF0DCC073A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273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86C1AB1-D682-4F2C-8579-D9DF0DCC073A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469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2513012" y="1371600"/>
            <a:ext cx="7162800" cy="41148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4160" y="1557867"/>
            <a:ext cx="6583680" cy="256032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04160" y="4185919"/>
            <a:ext cx="6583680" cy="1097278"/>
          </a:xfrm>
        </p:spPr>
        <p:txBody>
          <a:bodyPr rtlCol="0"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4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9D46BF-4EDE-4148-A761-F45C0FD41FEE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2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1067" y="1143000"/>
            <a:ext cx="3471334" cy="228599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609599" y="982132"/>
            <a:ext cx="6995160" cy="5074920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111067" y="3513665"/>
            <a:ext cx="3471333" cy="2103120"/>
          </a:xfrm>
        </p:spPr>
        <p:txBody>
          <a:bodyPr rtlCol="0"/>
          <a:lstStyle>
            <a:lvl1pPr marL="0" indent="0" rtl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79A3F91-E3C4-44D2-AF48-D4BDA067D8D1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45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1067" y="1143000"/>
            <a:ext cx="3471334" cy="228599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94265" y="1051560"/>
            <a:ext cx="6858000" cy="4937760"/>
          </a:xfrm>
          <a:prstGeom prst="rect">
            <a:avLst/>
          </a:prstGeom>
          <a:solidFill>
            <a:schemeClr val="bg1"/>
          </a:soli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772051" y="1143000"/>
            <a:ext cx="6686024" cy="4754880"/>
          </a:xfrm>
          <a:solidFill>
            <a:schemeClr val="bg2">
              <a:lumMod val="40000"/>
              <a:lumOff val="60000"/>
            </a:schemeClr>
          </a:solidFill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111067" y="3513665"/>
            <a:ext cx="3471333" cy="2103120"/>
          </a:xfrm>
        </p:spPr>
        <p:txBody>
          <a:bodyPr rtlCol="0"/>
          <a:lstStyle>
            <a:lvl1pPr marL="0" indent="0" rtl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48DA92-573E-49CC-937F-2C36CD2400FF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9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12DFBC-839D-4326-AE69-54019A5DBE59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0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96400" y="846666"/>
            <a:ext cx="1828800" cy="5554133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066798" y="846666"/>
            <a:ext cx="7863840" cy="5554133"/>
          </a:xfrm>
        </p:spPr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DC0705-FEF7-44D3-B5CA-8A1984E13440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00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4F27CB-F54C-4BF3-9422-58FE4D8F44A4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5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17167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лето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9212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осень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045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зима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0534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066800" y="2057399"/>
            <a:ext cx="4846320" cy="4343401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278880" y="2057399"/>
            <a:ext cx="4846320" cy="4343401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A2262B-AC27-4D80-9BCD-73C0112D204B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79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66800" y="2057399"/>
            <a:ext cx="4846320" cy="868681"/>
          </a:xfrm>
        </p:spPr>
        <p:txBody>
          <a:bodyPr rtlCol="0" anchor="ctr"/>
          <a:lstStyle>
            <a:lvl1pPr marL="0" indent="0" rtl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066800" y="2926080"/>
            <a:ext cx="4846320" cy="3474720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2057399"/>
            <a:ext cx="4846320" cy="868681"/>
          </a:xfrm>
        </p:spPr>
        <p:txBody>
          <a:bodyPr rtlCol="0" anchor="ctr"/>
          <a:lstStyle>
            <a:lvl1pPr marL="0" indent="0" rtl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278880" y="2926080"/>
            <a:ext cx="4846320" cy="3474720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B0E1E5-FF99-49B8-B430-6621F5DE1574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1F28D4D-09FB-4456-A6FC-13E8D8327516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9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455411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62302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057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6800" y="6519333"/>
            <a:ext cx="70866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0" y="6519333"/>
            <a:ext cx="16002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877BE0C-F119-45B5-B140-9F2A6E5E388A}" type="datetime1">
              <a:rPr lang="ru-RU" smtClean="0"/>
              <a:t>01.10.2023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519333"/>
            <a:ext cx="9144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5E3DCFCC-8C7B-4574-91B2-C3342261C6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57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youtube.com/watch?v=G-G6YA4mKLc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www.youtube.com/watch?v=IlFt3cJQ40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xBMTNR9HJY" TargetMode="External"/><Relationship Id="rId2" Type="http://schemas.openxmlformats.org/officeDocument/2006/relationships/hyperlink" Target="https://www.youtube.com/watch?v=AOzgbk-IRMA&amp;t=50s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4960" y="692330"/>
            <a:ext cx="6244046" cy="2797389"/>
          </a:xfrm>
        </p:spPr>
        <p:txBody>
          <a:bodyPr rtlCol="0">
            <a:noAutofit/>
          </a:bodyPr>
          <a:lstStyle/>
          <a:p>
            <a:pPr rtl="0"/>
            <a:r>
              <a:rPr lang="ru-RU" sz="6500" dirty="0" smtClean="0"/>
              <a:t>Народные праздники.</a:t>
            </a:r>
            <a:br>
              <a:rPr lang="ru-RU" sz="6500" dirty="0" smtClean="0"/>
            </a:br>
            <a:r>
              <a:rPr lang="ru-RU" sz="6500" dirty="0" smtClean="0"/>
              <a:t>Песни-колядки</a:t>
            </a:r>
            <a:endParaRPr lang="ru-RU" sz="65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54040" y="3489719"/>
            <a:ext cx="5760720" cy="914400"/>
          </a:xfrm>
        </p:spPr>
        <p:txBody>
          <a:bodyPr rtlCol="0"/>
          <a:lstStyle/>
          <a:p>
            <a:pPr rtl="0"/>
            <a:r>
              <a:rPr lang="ru-RU" dirty="0" smtClean="0"/>
              <a:t>2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6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        Коляда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503" y="1815737"/>
            <a:ext cx="6858001" cy="4854494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Старинный славянский языческий праздник в честь Бога Коляды. </a:t>
            </a:r>
          </a:p>
          <a:p>
            <a:r>
              <a:rPr lang="ru-RU" sz="2800" dirty="0" smtClean="0"/>
              <a:t>Бог </a:t>
            </a:r>
            <a:r>
              <a:rPr lang="ru-RU" sz="2800" dirty="0"/>
              <a:t>Коляда – один из светлых богов, который является олицетворением возрождающегося </a:t>
            </a:r>
            <a:r>
              <a:rPr lang="ru-RU" sz="2800" dirty="0" smtClean="0"/>
              <a:t>Солнца</a:t>
            </a:r>
            <a:r>
              <a:rPr lang="ru-RU" sz="2800" dirty="0"/>
              <a:t> </a:t>
            </a:r>
            <a:r>
              <a:rPr lang="ru-RU" sz="2800" dirty="0" smtClean="0"/>
              <a:t>(день зимнего солнцестояния – 22 декабря)</a:t>
            </a:r>
          </a:p>
          <a:p>
            <a:r>
              <a:rPr lang="ru-RU" sz="2800" dirty="0"/>
              <a:t>В честь </a:t>
            </a:r>
            <a:r>
              <a:rPr lang="ru-RU" sz="2800" dirty="0" smtClean="0"/>
              <a:t>зимнего праздника </a:t>
            </a:r>
            <a:r>
              <a:rPr lang="ru-RU" sz="2800" dirty="0"/>
              <a:t>славяне устанавливали колесо с восемью </a:t>
            </a:r>
            <a:r>
              <a:rPr lang="ru-RU" sz="2800" dirty="0" smtClean="0"/>
              <a:t>спицами</a:t>
            </a:r>
            <a:r>
              <a:rPr lang="ru-RU" sz="2800" dirty="0"/>
              <a:t>, а в центре него зажигали свечу или факел. В печах в этот день гасили старый огонь и разводили новый – </a:t>
            </a:r>
            <a:r>
              <a:rPr lang="ru-RU" sz="2800" dirty="0" err="1"/>
              <a:t>Колядин</a:t>
            </a:r>
            <a:r>
              <a:rPr lang="ru-RU" sz="2800" dirty="0"/>
              <a:t>. </a:t>
            </a:r>
            <a:r>
              <a:rPr lang="ru-RU" sz="2800" dirty="0" smtClean="0"/>
              <a:t>Пекли обрядовое </a:t>
            </a:r>
            <a:r>
              <a:rPr lang="ru-RU" sz="2800" dirty="0"/>
              <a:t>печенье в форме коров-рогаликов или кренделя и баранки. </a:t>
            </a:r>
          </a:p>
          <a:p>
            <a:r>
              <a:rPr lang="ru-RU" sz="2800" dirty="0" smtClean="0"/>
              <a:t>Сегодня </a:t>
            </a:r>
            <a:r>
              <a:rPr lang="ru-RU" sz="2800" dirty="0"/>
              <a:t>Коляду празднуют c 7 до 19 января. 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272" y="691103"/>
            <a:ext cx="4190728" cy="5979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504" y="562302"/>
            <a:ext cx="1906454" cy="1895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2504" y="3480052"/>
            <a:ext cx="2429693" cy="33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2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2302"/>
            <a:ext cx="12192000" cy="1097280"/>
          </a:xfrm>
        </p:spPr>
        <p:txBody>
          <a:bodyPr rtlCol="0">
            <a:noAutofit/>
          </a:bodyPr>
          <a:lstStyle/>
          <a:p>
            <a:pPr algn="ctr"/>
            <a:r>
              <a:rPr lang="ru-RU" sz="3100" dirty="0"/>
              <a:t>Основное предназначение Коляды </a:t>
            </a:r>
            <a:r>
              <a:rPr lang="ru-RU" sz="3100" dirty="0" smtClean="0"/>
              <a:t>– проведение </a:t>
            </a:r>
            <a:r>
              <a:rPr lang="ru-RU" sz="3100" dirty="0"/>
              <a:t>обрядов, посвященных рождественскому сочельнику</a:t>
            </a:r>
            <a:r>
              <a:rPr lang="ru-RU" sz="3100" dirty="0" smtClean="0"/>
              <a:t>. Главные традиции: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754" y="1972492"/>
            <a:ext cx="10210800" cy="4349931"/>
          </a:xfrm>
        </p:spPr>
        <p:txBody>
          <a:bodyPr rtlCol="0">
            <a:normAutofit/>
          </a:bodyPr>
          <a:lstStyle/>
          <a:p>
            <a:r>
              <a:rPr lang="ru-RU" sz="2800" dirty="0" smtClean="0"/>
              <a:t>ряженье </a:t>
            </a:r>
            <a:r>
              <a:rPr lang="ru-RU" sz="2800" dirty="0"/>
              <a:t>(с использованием шкур, рогов и масок), </a:t>
            </a:r>
            <a:endParaRPr lang="ru-RU" sz="2800" dirty="0" smtClean="0"/>
          </a:p>
          <a:p>
            <a:r>
              <a:rPr lang="ru-RU" sz="2800" dirty="0" err="1" smtClean="0"/>
              <a:t>колядование</a:t>
            </a:r>
            <a:r>
              <a:rPr lang="ru-RU" sz="2800" dirty="0"/>
              <a:t>, </a:t>
            </a:r>
            <a:endParaRPr lang="ru-RU" sz="2800" dirty="0" smtClean="0"/>
          </a:p>
          <a:p>
            <a:r>
              <a:rPr lang="ru-RU" sz="2800" dirty="0" smtClean="0"/>
              <a:t>колядные </a:t>
            </a:r>
            <a:r>
              <a:rPr lang="ru-RU" sz="2800" dirty="0"/>
              <a:t>песни, </a:t>
            </a:r>
            <a:endParaRPr lang="ru-RU" sz="2800" dirty="0" smtClean="0"/>
          </a:p>
          <a:p>
            <a:r>
              <a:rPr lang="ru-RU" sz="2800" dirty="0" err="1" smtClean="0"/>
              <a:t>одаривание</a:t>
            </a:r>
            <a:r>
              <a:rPr lang="ru-RU" sz="2800" dirty="0" smtClean="0"/>
              <a:t> </a:t>
            </a:r>
            <a:r>
              <a:rPr lang="ru-RU" sz="2800" dirty="0" err="1"/>
              <a:t>колядовщиков</a:t>
            </a:r>
            <a:r>
              <a:rPr lang="ru-RU" sz="2800" dirty="0"/>
              <a:t>, </a:t>
            </a:r>
            <a:endParaRPr lang="ru-RU" sz="2800" dirty="0" smtClean="0"/>
          </a:p>
          <a:p>
            <a:r>
              <a:rPr lang="ru-RU" sz="2800" dirty="0" smtClean="0"/>
              <a:t>молодёжные </a:t>
            </a:r>
            <a:r>
              <a:rPr lang="ru-RU" sz="2800" dirty="0"/>
              <a:t>игры, </a:t>
            </a:r>
            <a:endParaRPr lang="ru-RU" sz="2800" dirty="0" smtClean="0"/>
          </a:p>
          <a:p>
            <a:r>
              <a:rPr lang="ru-RU" sz="2800" dirty="0" smtClean="0"/>
              <a:t>гадания.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824" y="1597229"/>
            <a:ext cx="4224176" cy="2731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289" y="2550252"/>
            <a:ext cx="3196614" cy="43077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419" y="4215922"/>
            <a:ext cx="2698581" cy="263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3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 smtClean="0"/>
              <a:t>Колядование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567" y="1959429"/>
            <a:ext cx="7602582" cy="4898571"/>
          </a:xfrm>
        </p:spPr>
        <p:txBody>
          <a:bodyPr>
            <a:noAutofit/>
          </a:bodyPr>
          <a:lstStyle/>
          <a:p>
            <a:r>
              <a:rPr lang="ru-RU" sz="2700" dirty="0" smtClean="0"/>
              <a:t>на </a:t>
            </a:r>
            <a:r>
              <a:rPr lang="ru-RU" sz="2700" dirty="0"/>
              <a:t>Святки, Рождество и Новый год люди ходили по домам и исполняли </a:t>
            </a:r>
            <a:r>
              <a:rPr lang="ru-RU" sz="2700" u="sng" dirty="0"/>
              <a:t>поздравительные песни, </a:t>
            </a:r>
            <a:r>
              <a:rPr lang="ru-RU" sz="2700" dirty="0"/>
              <a:t>за что хозяева вручали им </a:t>
            </a:r>
            <a:r>
              <a:rPr lang="ru-RU" sz="2700" u="sng" dirty="0"/>
              <a:t>угощения</a:t>
            </a:r>
            <a:r>
              <a:rPr lang="ru-RU" sz="2700" dirty="0"/>
              <a:t>, а иногда даже </a:t>
            </a:r>
            <a:r>
              <a:rPr lang="ru-RU" sz="2700" u="sng" dirty="0" smtClean="0"/>
              <a:t>деньги</a:t>
            </a:r>
            <a:r>
              <a:rPr lang="ru-RU" sz="2700" dirty="0" smtClean="0"/>
              <a:t>;</a:t>
            </a:r>
          </a:p>
          <a:p>
            <a:r>
              <a:rPr lang="ru-RU" sz="2700" dirty="0"/>
              <a:t>Колядовали как в обычной одежде, так и «ряжеными». </a:t>
            </a:r>
            <a:r>
              <a:rPr lang="ru-RU" sz="2700" u="sng" dirty="0" smtClean="0"/>
              <a:t>Рядились</a:t>
            </a:r>
            <a:r>
              <a:rPr lang="ru-RU" sz="2700" dirty="0" smtClean="0"/>
              <a:t> </a:t>
            </a:r>
            <a:r>
              <a:rPr lang="ru-RU" sz="2700" dirty="0"/>
              <a:t>горбатыми старцами в лохмотьях, купцами, животными, например медведем, козой или волком, а также </a:t>
            </a:r>
            <a:r>
              <a:rPr lang="ru-RU" sz="2700" dirty="0" smtClean="0"/>
              <a:t>нечистью</a:t>
            </a:r>
            <a:r>
              <a:rPr lang="ru-RU" sz="2700" dirty="0"/>
              <a:t>. </a:t>
            </a:r>
            <a:r>
              <a:rPr lang="ru-RU" sz="2700" u="sng" dirty="0"/>
              <a:t>Лица раскрашивали</a:t>
            </a:r>
            <a:r>
              <a:rPr lang="ru-RU" sz="2700" dirty="0"/>
              <a:t> сажей или свекольным соком, надевали нелепую одежду, чтобы казаться смешными или страшными. С </a:t>
            </a:r>
            <a:r>
              <a:rPr lang="ru-RU" sz="2700" u="sng" dirty="0"/>
              <a:t>собой часто брали палки, метлы, кочерги и косы</a:t>
            </a:r>
            <a:r>
              <a:rPr lang="ru-RU" sz="27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394" y="2455817"/>
            <a:ext cx="4624605" cy="355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3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0446" y="544397"/>
            <a:ext cx="10058400" cy="109728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sz="4400" dirty="0" smtClean="0"/>
              <a:t>Чего в песнях-колядках </a:t>
            </a:r>
            <a:br>
              <a:rPr lang="ru-RU" sz="4400" dirty="0" smtClean="0"/>
            </a:br>
            <a:r>
              <a:rPr lang="ru-RU" sz="4400" dirty="0" smtClean="0"/>
              <a:t>желали хозяевам?</a:t>
            </a:r>
            <a:endParaRPr lang="ru-RU" sz="44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00446" y="1802674"/>
            <a:ext cx="5612674" cy="4598126"/>
          </a:xfrm>
        </p:spPr>
        <p:txBody>
          <a:bodyPr rtlCol="0">
            <a:noAutofit/>
          </a:bodyPr>
          <a:lstStyle/>
          <a:p>
            <a:r>
              <a:rPr lang="ru-RU" sz="2800" dirty="0" smtClean="0"/>
              <a:t>В </a:t>
            </a:r>
            <a:r>
              <a:rPr lang="ru-RU" sz="2800" dirty="0"/>
              <a:t>песнях желали благодарным хозяевам богатого урожая, </a:t>
            </a:r>
            <a:r>
              <a:rPr lang="ru-RU" sz="2800" u="sng" dirty="0"/>
              <a:t>достатка и благополучия</a:t>
            </a:r>
            <a:r>
              <a:rPr lang="ru-RU" sz="2800" dirty="0"/>
              <a:t>, безбедной жизни и приплода скота, что должно было сбыться в новом году. Пели и про удачные земледельческие работы — и эти песни становились своеобразными заклятиями на урожай. Считалось, что </a:t>
            </a:r>
            <a:r>
              <a:rPr lang="ru-RU" sz="2800" u="sng" dirty="0"/>
              <a:t>чем больше колядующих придет к дому — тем счастливее будет год</a:t>
            </a:r>
            <a:r>
              <a:rPr lang="ru-RU" sz="2800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872" y="0"/>
            <a:ext cx="5005151" cy="3579223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7707086" y="3579223"/>
            <a:ext cx="3418114" cy="3474720"/>
          </a:xfrm>
        </p:spPr>
        <p:txBody>
          <a:bodyPr rtlCol="0"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Пришла коляда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Накануне Рождества.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Дайте коровку,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err="1">
                <a:latin typeface="+mj-lt"/>
              </a:rPr>
              <a:t>Масляну</a:t>
            </a:r>
            <a:r>
              <a:rPr lang="ru-RU" dirty="0">
                <a:latin typeface="+mj-lt"/>
              </a:rPr>
              <a:t> головку!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А дай Бог тому,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Кто в этом дому,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Ему рожь густа,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+mj-lt"/>
              </a:rPr>
              <a:t>Рожь </a:t>
            </a:r>
            <a:r>
              <a:rPr lang="ru-RU" dirty="0" err="1">
                <a:latin typeface="+mj-lt"/>
              </a:rPr>
              <a:t>ужиниста</a:t>
            </a:r>
            <a:r>
              <a:rPr lang="ru-RU" dirty="0">
                <a:latin typeface="+mj-lt"/>
              </a:rPr>
              <a:t>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787" y="4504780"/>
            <a:ext cx="1908213" cy="18960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7343" y="6552977"/>
            <a:ext cx="5038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www.youtube.com/watch?v=G-G6YA4mKLc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753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7798527" y="763934"/>
            <a:ext cx="4101736" cy="5133946"/>
          </a:xfrm>
        </p:spPr>
        <p:txBody>
          <a:bodyPr rtlCol="0">
            <a:noAutofit/>
          </a:bodyPr>
          <a:lstStyle/>
          <a:p>
            <a:r>
              <a:rPr lang="ru-RU" sz="3200" dirty="0"/>
              <a:t>В древности богатым дарам для </a:t>
            </a:r>
            <a:r>
              <a:rPr lang="ru-RU" sz="3200" dirty="0" err="1"/>
              <a:t>колядовщиков</a:t>
            </a:r>
            <a:r>
              <a:rPr lang="ru-RU" sz="3200" dirty="0"/>
              <a:t> приписывали </a:t>
            </a:r>
            <a:r>
              <a:rPr lang="ru-RU" sz="3200" u="sng" dirty="0"/>
              <a:t>магическое значение</a:t>
            </a:r>
            <a:r>
              <a:rPr lang="ru-RU" sz="3200" dirty="0"/>
              <a:t>. Считали, что если ряженых не угостить, то </a:t>
            </a:r>
            <a:r>
              <a:rPr lang="ru-RU" sz="3200" u="sng" dirty="0"/>
              <a:t>жадных</a:t>
            </a:r>
            <a:r>
              <a:rPr lang="ru-RU" sz="3200" dirty="0"/>
              <a:t> хозяев ждут в новом году </a:t>
            </a:r>
            <a:r>
              <a:rPr lang="ru-RU" sz="3200" u="sng" dirty="0"/>
              <a:t>несчастья</a:t>
            </a:r>
            <a:r>
              <a:rPr lang="ru-RU" sz="3200" dirty="0"/>
              <a:t>. Также колядующие могли обидеться и по-своему отомстить: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299" r="129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7269" y="555172"/>
            <a:ext cx="4428307" cy="4878977"/>
          </a:xfrm>
        </p:spPr>
        <p:txBody>
          <a:bodyPr rtlCol="0">
            <a:normAutofit/>
          </a:bodyPr>
          <a:lstStyle/>
          <a:p>
            <a:r>
              <a:rPr lang="ru-RU" dirty="0"/>
              <a:t>Дайте нам ломоть пирога</a:t>
            </a:r>
            <a:br>
              <a:rPr lang="ru-RU" dirty="0"/>
            </a:br>
            <a:r>
              <a:rPr lang="ru-RU" dirty="0"/>
              <a:t>Во все коровьи рога.</a:t>
            </a:r>
            <a:br>
              <a:rPr lang="ru-RU" dirty="0"/>
            </a:br>
            <a:r>
              <a:rPr lang="ru-RU" dirty="0"/>
              <a:t>Не дадите лепешки —</a:t>
            </a:r>
            <a:br>
              <a:rPr lang="ru-RU" dirty="0"/>
            </a:br>
            <a:r>
              <a:rPr lang="ru-RU" dirty="0"/>
              <a:t>Закидаем все окошки.</a:t>
            </a:r>
            <a:br>
              <a:rPr lang="ru-RU" dirty="0"/>
            </a:br>
            <a:r>
              <a:rPr lang="ru-RU" dirty="0"/>
              <a:t>Не дадите пирога —</a:t>
            </a:r>
            <a:br>
              <a:rPr lang="ru-RU" dirty="0"/>
            </a:br>
            <a:r>
              <a:rPr lang="ru-RU" dirty="0"/>
              <a:t>Закидаем ворота.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972" y="1143000"/>
            <a:ext cx="7328274" cy="498322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48234" y="6126226"/>
            <a:ext cx="6320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4"/>
              </a:rPr>
              <a:t>https://</a:t>
            </a:r>
            <a:r>
              <a:rPr lang="en-US" sz="2400" dirty="0" smtClean="0">
                <a:hlinkClick r:id="rId4"/>
              </a:rPr>
              <a:t>www.youtube.com/watch?v=IlFt3cJQ40E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306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9829" y="954250"/>
            <a:ext cx="6688182" cy="565555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+mn-lt"/>
              </a:rPr>
              <a:t>Колядки </a:t>
            </a:r>
            <a:r>
              <a:rPr lang="ru-RU" dirty="0" smtClean="0">
                <a:latin typeface="+mn-lt"/>
              </a:rPr>
              <a:t>в разных регионах России назывались также </a:t>
            </a:r>
            <a:r>
              <a:rPr lang="ru-RU" u="sng" dirty="0" smtClean="0">
                <a:latin typeface="+mn-lt"/>
              </a:rPr>
              <a:t>ОВСЕНЬ, ЩЕДРОВКИ, ВИНОГРАДЬЕ.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Они </a:t>
            </a:r>
            <a:r>
              <a:rPr lang="ru-RU" dirty="0">
                <a:latin typeface="+mn-lt"/>
              </a:rPr>
              <a:t>менялись на протяжении времени, однако даже современные песни сохраняют элементы старинных текстов. 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В последствии поздравлениям </a:t>
            </a:r>
            <a:r>
              <a:rPr lang="ru-RU" dirty="0">
                <a:latin typeface="+mn-lt"/>
              </a:rPr>
              <a:t>и </a:t>
            </a:r>
            <a:r>
              <a:rPr lang="ru-RU" dirty="0" smtClean="0">
                <a:latin typeface="+mn-lt"/>
              </a:rPr>
              <a:t>призывам </a:t>
            </a:r>
            <a:r>
              <a:rPr lang="ru-RU" dirty="0">
                <a:latin typeface="+mn-lt"/>
              </a:rPr>
              <a:t>одарить колядующих </a:t>
            </a:r>
            <a:r>
              <a:rPr lang="ru-RU" dirty="0" smtClean="0">
                <a:latin typeface="+mn-lt"/>
              </a:rPr>
              <a:t>угощением, появились колядки</a:t>
            </a:r>
            <a:r>
              <a:rPr lang="ru-RU" dirty="0">
                <a:latin typeface="+mn-lt"/>
              </a:rPr>
              <a:t>, прославляющие праздник с </a:t>
            </a:r>
            <a:r>
              <a:rPr lang="ru-RU" u="sng" dirty="0">
                <a:latin typeface="+mn-lt"/>
              </a:rPr>
              <a:t>упоминанием библейских персонажей</a:t>
            </a:r>
            <a:r>
              <a:rPr lang="ru-RU" u="sng" dirty="0" smtClean="0">
                <a:latin typeface="+mn-lt"/>
              </a:rPr>
              <a:t>.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en-US" dirty="0">
                <a:latin typeface="+mn-lt"/>
                <a:hlinkClick r:id="rId2"/>
              </a:rPr>
              <a:t>https://</a:t>
            </a:r>
            <a:r>
              <a:rPr lang="en-US" dirty="0" smtClean="0">
                <a:latin typeface="+mn-lt"/>
                <a:hlinkClick r:id="rId2"/>
              </a:rPr>
              <a:t>www.youtube.com/watch?v=AOzgbk-IRMA&amp;t=50s</a:t>
            </a:r>
            <a:r>
              <a:rPr lang="ru-RU" dirty="0" smtClean="0">
                <a:latin typeface="+mn-lt"/>
              </a:rPr>
              <a:t> (В ночном саду)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en-US" dirty="0" smtClean="0">
                <a:latin typeface="+mn-lt"/>
                <a:hlinkClick r:id="rId3"/>
              </a:rPr>
              <a:t>https</a:t>
            </a:r>
            <a:r>
              <a:rPr lang="en-US" dirty="0">
                <a:latin typeface="+mn-lt"/>
                <a:hlinkClick r:id="rId3"/>
              </a:rPr>
              <a:t>://</a:t>
            </a:r>
            <a:r>
              <a:rPr lang="en-US" dirty="0" smtClean="0">
                <a:latin typeface="+mn-lt"/>
                <a:hlinkClick r:id="rId3"/>
              </a:rPr>
              <a:t>www.youtube.com/watch?v=qxBMTNR9HJY</a:t>
            </a:r>
            <a:r>
              <a:rPr lang="ru-RU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(эта ночь святая)</a:t>
            </a:r>
            <a:endParaRPr lang="ru-RU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9680" y="954250"/>
            <a:ext cx="4652092" cy="542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Четыре сезона 16 x 9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010_TF04001541.potx" id="{92F0B805-10A8-4F4D-BAA9-DB348670453A}" vid="{0D9BA8FA-57A9-48B7-8CF3-07AC00661B41}"/>
    </a:ext>
  </a:extLst>
</a:theme>
</file>

<file path=ppt/theme/theme2.xml><?xml version="1.0" encoding="utf-8"?>
<a:theme xmlns:a="http://schemas.openxmlformats.org/drawingml/2006/main" name="Тема Office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сезонного праздника</Template>
  <TotalTime>150</TotalTime>
  <Words>454</Words>
  <Application>Microsoft Office PowerPoint</Application>
  <PresentationFormat>Широкоэкранный</PresentationFormat>
  <Paragraphs>37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</vt:lpstr>
      <vt:lpstr>Constantia</vt:lpstr>
      <vt:lpstr>Wingdings</vt:lpstr>
      <vt:lpstr>Четыре сезона 16 x 9</vt:lpstr>
      <vt:lpstr>Народные праздники. Песни-колядки</vt:lpstr>
      <vt:lpstr>        Коляда</vt:lpstr>
      <vt:lpstr>Основное предназначение Коляды – проведение обрядов, посвященных рождественскому сочельнику. Главные традиции:</vt:lpstr>
      <vt:lpstr>Колядование</vt:lpstr>
      <vt:lpstr>Чего в песнях-колядках  желали хозяевам?</vt:lpstr>
      <vt:lpstr>Презентация PowerPoint</vt:lpstr>
      <vt:lpstr>Дайте нам ломоть пирога Во все коровьи рога. Не дадите лепешки — Закидаем все окошки. Не дадите пирога — Закидаем ворота.</vt:lpstr>
      <vt:lpstr>Колядки в разных регионах России назывались также ОВСЕНЬ, ЩЕДРОВКИ, ВИНОГРАДЬЕ. Они менялись на протяжении времени, однако даже современные песни сохраняют элементы старинных текстов.  В последствии поздравлениям и призывам одарить колядующих угощением, появились колядки, прославляющие праздник с упоминанием библейских персонажей. https://www.youtube.com/watch?v=AOzgbk-IRMA&amp;t=50s (В ночном саду) https://www.youtube.com/watch?v=qxBMTNR9HJY (эта ночь святая)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праздники. Песни-колядки</dc:title>
  <dc:creator>Мария</dc:creator>
  <cp:lastModifiedBy>Мария</cp:lastModifiedBy>
  <cp:revision>14</cp:revision>
  <dcterms:created xsi:type="dcterms:W3CDTF">2023-10-01T11:51:37Z</dcterms:created>
  <dcterms:modified xsi:type="dcterms:W3CDTF">2023-10-01T14:27:16Z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