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95" d="100"/>
          <a:sy n="95" d="100"/>
        </p:scale>
        <p:origin x="6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0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C5D42-17A0-4545-AA8F-C1F0CF13123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580AF-021F-4516-BD74-787BBF61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035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D580AF-021F-4516-BD74-787BBF61E7E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51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287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27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5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0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05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973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96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04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84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75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92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2C4DD-E427-43F2-91D4-8F4301D560B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49E27-19A0-4795-B880-D15A44CC6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90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445B7158-0190-89C9-5878-AF25B028D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D543CDF-68CA-A62F-1D4A-01438AF71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874" y="0"/>
            <a:ext cx="5483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!!текст">
            <a:extLst>
              <a:ext uri="{FF2B5EF4-FFF2-40B4-BE49-F238E27FC236}">
                <a16:creationId xmlns:a16="http://schemas.microsoft.com/office/drawing/2014/main" id="{BB6C9D7D-5E95-48B2-602A-5A2926467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9" y="2573789"/>
            <a:ext cx="4104595" cy="17104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Monotype Corsiva" panose="03010101010201010101" pitchFamily="66" charset="0"/>
              </a:rPr>
              <a:t>ИВАН СЕРГЕЕВИЧ ТУРГЕНЕВ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D5819B-653C-5B7C-1870-EB33393C5B0E}"/>
              </a:ext>
            </a:extLst>
          </p:cNvPr>
          <p:cNvSpPr txBox="1"/>
          <p:nvPr/>
        </p:nvSpPr>
        <p:spPr>
          <a:xfrm>
            <a:off x="1948315" y="4284206"/>
            <a:ext cx="1073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Mistral" panose="03090702030407020403" pitchFamily="66" charset="0"/>
              </a:rPr>
              <a:t>1818-1883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7BBE6D-44AB-445E-B3D8-623E27F84577}"/>
              </a:ext>
            </a:extLst>
          </p:cNvPr>
          <p:cNvSpPr txBox="1"/>
          <p:nvPr/>
        </p:nvSpPr>
        <p:spPr>
          <a:xfrm>
            <a:off x="-1" y="5657669"/>
            <a:ext cx="5174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Mistral" panose="03090702030407020403" pitchFamily="66" charset="0"/>
              </a:rPr>
              <a:t>Подготовила учитель русского языка и литературы</a:t>
            </a:r>
          </a:p>
          <a:p>
            <a:r>
              <a:rPr lang="ru-RU" dirty="0">
                <a:latin typeface="Mistral" panose="03090702030407020403" pitchFamily="66" charset="0"/>
              </a:rPr>
              <a:t>Поваляева Мария Александровна</a:t>
            </a:r>
          </a:p>
          <a:p>
            <a:r>
              <a:rPr lang="ru-RU" dirty="0">
                <a:latin typeface="Mistral" panose="03090702030407020403" pitchFamily="66" charset="0"/>
              </a:rPr>
              <a:t>МБОУ «Чистенская школа-гимназия имени Героя </a:t>
            </a:r>
            <a:r>
              <a:rPr lang="ru-RU">
                <a:latin typeface="Mistral" panose="03090702030407020403" pitchFamily="66" charset="0"/>
              </a:rPr>
              <a:t>Социалистического Труда Тарасюка Ивана Степановича»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518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5750F07D-510B-A0D8-2483-E1A8915F79B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914400" y="228600"/>
            <a:ext cx="7692571" cy="889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latin typeface="Mistral" panose="03090702030407020403" pitchFamily="66" charset="0"/>
                <a:ea typeface="+mn-ea"/>
                <a:cs typeface="+mn-cs"/>
              </a:rPr>
              <a:t>Посредник между западной и русской литературой</a:t>
            </a:r>
          </a:p>
        </p:txBody>
      </p:sp>
      <p:sp>
        <p:nvSpPr>
          <p:cNvPr id="6" name="!!тат">
            <a:extLst>
              <a:ext uri="{FF2B5EF4-FFF2-40B4-BE49-F238E27FC236}">
                <a16:creationId xmlns:a16="http://schemas.microsoft.com/office/drawing/2014/main" id="{C961B6A3-5CB1-4D98-D790-7D9D59F1A4CB}"/>
              </a:ext>
            </a:extLst>
          </p:cNvPr>
          <p:cNvSpPr txBox="1"/>
          <p:nvPr/>
        </p:nvSpPr>
        <p:spPr>
          <a:xfrm>
            <a:off x="791028" y="1583007"/>
            <a:ext cx="378097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800" i="1" dirty="0">
                <a:latin typeface="Monotype Corsiva" panose="03010101010201010101" pitchFamily="66" charset="0"/>
              </a:rPr>
              <a:t>С начала 1860 годов Тургенев поселяется в Баден-Бадене. Писатель активно участвует в культурной жизни Западной Европы, завязывая знакомства с крупнейшими писателями Германии, Франции и Англии</a:t>
            </a:r>
          </a:p>
        </p:txBody>
      </p:sp>
      <p:sp>
        <p:nvSpPr>
          <p:cNvPr id="9" name="!!!тат">
            <a:extLst>
              <a:ext uri="{FF2B5EF4-FFF2-40B4-BE49-F238E27FC236}">
                <a16:creationId xmlns:a16="http://schemas.microsoft.com/office/drawing/2014/main" id="{E975BA66-5549-137C-8DFF-02DF2BEE8838}"/>
              </a:ext>
            </a:extLst>
          </p:cNvPr>
          <p:cNvSpPr txBox="1"/>
          <p:nvPr/>
        </p:nvSpPr>
        <p:spPr>
          <a:xfrm>
            <a:off x="4738913" y="1905506"/>
            <a:ext cx="430348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i="1" dirty="0">
                <a:latin typeface="Monotype Corsiva" panose="03010101010201010101" pitchFamily="66" charset="0"/>
              </a:rPr>
              <a:t>В числе его знакомых или корреспондентов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Теккерей, Диккенс, Генри Джеймс, Жорж Санд, Виктор Гюго,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Проспер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Мериме, </a:t>
            </a:r>
            <a:r>
              <a:rPr lang="ru-RU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Теофиль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Готье, Эдмон Гонкур, Эмиль Золя, Анатоль Франс, Ги де Мопассан, Гюстав Флобер…</a:t>
            </a:r>
          </a:p>
        </p:txBody>
      </p:sp>
    </p:spTree>
    <p:extLst>
      <p:ext uri="{BB962C8B-B14F-4D97-AF65-F5344CB8AC3E}">
        <p14:creationId xmlns:p14="http://schemas.microsoft.com/office/powerpoint/2010/main" val="2546320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7ED32A-C6F3-9355-C9A9-324B606B285F}"/>
              </a:ext>
            </a:extLst>
          </p:cNvPr>
          <p:cNvSpPr txBox="1"/>
          <p:nvPr/>
        </p:nvSpPr>
        <p:spPr>
          <a:xfrm>
            <a:off x="2552699" y="504762"/>
            <a:ext cx="4038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Mistral" panose="03090702030407020403" pitchFamily="66" charset="0"/>
              </a:rPr>
              <a:t>Знаменитые «обеды пяти»</a:t>
            </a:r>
          </a:p>
        </p:txBody>
      </p:sp>
      <p:pic>
        <p:nvPicPr>
          <p:cNvPr id="6" name="!!фот">
            <a:extLst>
              <a:ext uri="{FF2B5EF4-FFF2-40B4-BE49-F238E27FC236}">
                <a16:creationId xmlns:a16="http://schemas.microsoft.com/office/drawing/2014/main" id="{7603707E-FC3A-8321-8E1E-CCF0400C2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-10000"/>
          </a:blip>
          <a:srcRect/>
          <a:stretch>
            <a:fillRect/>
          </a:stretch>
        </p:blipFill>
        <p:spPr bwMode="auto">
          <a:xfrm>
            <a:off x="5359503" y="1661554"/>
            <a:ext cx="3604281" cy="3498273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0" name="!!тат">
            <a:extLst>
              <a:ext uri="{FF2B5EF4-FFF2-40B4-BE49-F238E27FC236}">
                <a16:creationId xmlns:a16="http://schemas.microsoft.com/office/drawing/2014/main" id="{143BC1FB-F112-0782-E025-D5B3D8D58C7D}"/>
              </a:ext>
            </a:extLst>
          </p:cNvPr>
          <p:cNvSpPr txBox="1"/>
          <p:nvPr/>
        </p:nvSpPr>
        <p:spPr>
          <a:xfrm>
            <a:off x="600033" y="1661554"/>
            <a:ext cx="45792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>
                <a:latin typeface="Monotype Corsiva" panose="03010101010201010101" pitchFamily="66" charset="0"/>
              </a:rPr>
              <a:t>В 1874 г. в парижских ресторанах </a:t>
            </a:r>
            <a:r>
              <a:rPr lang="ru-RU" sz="2800" dirty="0" err="1">
                <a:latin typeface="Monotype Corsiva" panose="03010101010201010101" pitchFamily="66" charset="0"/>
              </a:rPr>
              <a:t>Риша</a:t>
            </a:r>
            <a:r>
              <a:rPr lang="ru-RU" sz="2800" dirty="0">
                <a:latin typeface="Monotype Corsiva" panose="03010101010201010101" pitchFamily="66" charset="0"/>
              </a:rPr>
              <a:t> или </a:t>
            </a:r>
            <a:r>
              <a:rPr lang="ru-RU" sz="2800" dirty="0" err="1">
                <a:latin typeface="Monotype Corsiva" panose="03010101010201010101" pitchFamily="66" charset="0"/>
              </a:rPr>
              <a:t>Пелле</a:t>
            </a:r>
            <a:r>
              <a:rPr lang="ru-RU" sz="2800" dirty="0">
                <a:latin typeface="Monotype Corsiva" panose="03010101010201010101" pitchFamily="66" charset="0"/>
              </a:rPr>
              <a:t> начинаются знаменитые холостяцкие «обеды пяти»: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Флобера, Эдмона Гонкура, Доде, Золя и Тургенева. </a:t>
            </a:r>
            <a:r>
              <a:rPr lang="ru-RU" sz="2800" dirty="0">
                <a:latin typeface="Monotype Corsiva" panose="03010101010201010101" pitchFamily="66" charset="0"/>
              </a:rPr>
              <a:t>Сама идея принадлежала Флоберу, но Тургеневу на них отводилась главная роль.</a:t>
            </a:r>
          </a:p>
        </p:txBody>
      </p:sp>
      <p:sp>
        <p:nvSpPr>
          <p:cNvPr id="12" name="!!!тат">
            <a:extLst>
              <a:ext uri="{FF2B5EF4-FFF2-40B4-BE49-F238E27FC236}">
                <a16:creationId xmlns:a16="http://schemas.microsoft.com/office/drawing/2014/main" id="{151391BA-D3BD-3259-0A36-F0F880668C30}"/>
              </a:ext>
            </a:extLst>
          </p:cNvPr>
          <p:cNvSpPr txBox="1"/>
          <p:nvPr/>
        </p:nvSpPr>
        <p:spPr>
          <a:xfrm>
            <a:off x="5757563" y="5170207"/>
            <a:ext cx="28081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>
                <a:latin typeface="Monotype Corsiva" panose="03010101010201010101" pitchFamily="66" charset="0"/>
              </a:rPr>
              <a:t>Застолье классиков</a:t>
            </a:r>
            <a:r>
              <a:rPr lang="ru-RU" dirty="0">
                <a:latin typeface="Monotype Corsiva" panose="03010101010201010101" pitchFamily="66" charset="0"/>
              </a:rPr>
              <a:t> («</a:t>
            </a:r>
            <a:r>
              <a:rPr lang="ru-RU" i="1" dirty="0">
                <a:latin typeface="Monotype Corsiva" panose="03010101010201010101" pitchFamily="66" charset="0"/>
              </a:rPr>
              <a:t>обед пяти</a:t>
            </a:r>
            <a:r>
              <a:rPr lang="ru-RU" dirty="0">
                <a:latin typeface="Monotype Corsiva" panose="03010101010201010101" pitchFamily="66" charset="0"/>
              </a:rPr>
              <a:t>»). А. Доде, Г. Флобер, Э. Золя, И. С. Тургенев</a:t>
            </a:r>
          </a:p>
        </p:txBody>
      </p:sp>
    </p:spTree>
    <p:extLst>
      <p:ext uri="{BB962C8B-B14F-4D97-AF65-F5344CB8AC3E}">
        <p14:creationId xmlns:p14="http://schemas.microsoft.com/office/powerpoint/2010/main" val="476335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E59FCE39-4D69-65A3-F209-1ED04ABA6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481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!!тат">
            <a:extLst>
              <a:ext uri="{FF2B5EF4-FFF2-40B4-BE49-F238E27FC236}">
                <a16:creationId xmlns:a16="http://schemas.microsoft.com/office/drawing/2014/main" id="{FB593761-8195-D001-B9E7-1846762243F5}"/>
              </a:ext>
            </a:extLst>
          </p:cNvPr>
          <p:cNvSpPr txBox="1"/>
          <p:nvPr/>
        </p:nvSpPr>
        <p:spPr>
          <a:xfrm>
            <a:off x="0" y="3691768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Monotype Corsiva" panose="03010101010201010101" pitchFamily="66" charset="0"/>
              </a:rPr>
              <a:t>Писатель скончался в </a:t>
            </a:r>
            <a:r>
              <a:rPr lang="ru-RU" altLang="ru-RU" sz="2400" dirty="0" err="1">
                <a:latin typeface="Monotype Corsiva" panose="03010101010201010101" pitchFamily="66" charset="0"/>
              </a:rPr>
              <a:t>Буживале</a:t>
            </a:r>
            <a:r>
              <a:rPr lang="ru-RU" altLang="ru-RU" sz="2400" dirty="0">
                <a:latin typeface="Monotype Corsiva" panose="03010101010201010101" pitchFamily="66" charset="0"/>
              </a:rPr>
              <a:t> под Парижем 22 августа  1883 г.  Согласно его желанию, он похоронен в Санкт-Петербурге на Волковом кладбище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7" name="!!фот">
            <a:extLst>
              <a:ext uri="{FF2B5EF4-FFF2-40B4-BE49-F238E27FC236}">
                <a16:creationId xmlns:a16="http://schemas.microsoft.com/office/drawing/2014/main" id="{3BE15822-92A3-22EC-DE33-233953DE55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0001" y="3481026"/>
            <a:ext cx="4827078" cy="3376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!!!тат">
            <a:extLst>
              <a:ext uri="{FF2B5EF4-FFF2-40B4-BE49-F238E27FC236}">
                <a16:creationId xmlns:a16="http://schemas.microsoft.com/office/drawing/2014/main" id="{B2D6E3CB-0CE8-1C74-080C-10F6E8644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4013" y="885371"/>
            <a:ext cx="3907972" cy="209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Даже приближаясь к конечной черте, Тургенев вспомнит о любимом </a:t>
            </a:r>
            <a:r>
              <a:rPr lang="ru-RU" altLang="ru-RU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спасском</a:t>
            </a:r>
            <a:r>
              <a:rPr lang="ru-RU" alt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> саде и попросит в письме к другу  Полонскому «поклониться»  саду, а с ним и Родине…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BD34B-27DB-E711-F578-87EAC553BE63}"/>
              </a:ext>
            </a:extLst>
          </p:cNvPr>
          <p:cNvSpPr txBox="1"/>
          <p:nvPr/>
        </p:nvSpPr>
        <p:spPr>
          <a:xfrm>
            <a:off x="4904013" y="6273225"/>
            <a:ext cx="40168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3200" dirty="0">
                <a:latin typeface="Mistral" panose="03090702030407020403" pitchFamily="66" charset="0"/>
              </a:rPr>
              <a:t>Музей-заповедник Тургенева</a:t>
            </a:r>
            <a:endParaRPr lang="ru-RU" sz="32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985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A8EE6E72-A66D-4885-DC9B-DE46D89C2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!!текст">
            <a:extLst>
              <a:ext uri="{FF2B5EF4-FFF2-40B4-BE49-F238E27FC236}">
                <a16:creationId xmlns:a16="http://schemas.microsoft.com/office/drawing/2014/main" id="{E4D5A03D-8A5D-0B3E-24E9-3D494A200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34" y="4804229"/>
            <a:ext cx="8786132" cy="165462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atin typeface="Mistral" panose="03090702030407020403" pitchFamily="66" charset="0"/>
              </a:rPr>
              <a:t>И.С. Тургенев - один из самых удивительных русских писателей, который с гениальной прозорливостью и чуткостью видел Русь, как даровитейший народ, обладающий высокой нравственной силой.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16FCCB-614B-1561-7E61-EFC424D27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514" y="-3"/>
            <a:ext cx="3642972" cy="419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150AA2-2903-B2F5-3FAF-7E00DA562B2E}"/>
              </a:ext>
            </a:extLst>
          </p:cNvPr>
          <p:cNvSpPr txBox="1"/>
          <p:nvPr/>
        </p:nvSpPr>
        <p:spPr>
          <a:xfrm>
            <a:off x="3350985" y="4328571"/>
            <a:ext cx="24420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istral" panose="03090702030407020403" pitchFamily="66" charset="0"/>
              </a:rPr>
              <a:t>Фёдор Васильевич Гладков </a:t>
            </a:r>
          </a:p>
          <a:p>
            <a:pPr algn="ctr"/>
            <a:r>
              <a:rPr lang="ru-RU" sz="2000" dirty="0">
                <a:latin typeface="Mistral" panose="03090702030407020403" pitchFamily="66" charset="0"/>
              </a:rPr>
              <a:t>(1883–1958)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38680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61A45179-F376-F24B-5DD4-AD5508335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2999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!!фото">
            <a:extLst>
              <a:ext uri="{FF2B5EF4-FFF2-40B4-BE49-F238E27FC236}">
                <a16:creationId xmlns:a16="http://schemas.microsoft.com/office/drawing/2014/main" id="{E6E80CE6-E540-4FEB-0E15-F6BA84EE7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631705" y="1056701"/>
            <a:ext cx="3034059" cy="41826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!т">
            <a:extLst>
              <a:ext uri="{FF2B5EF4-FFF2-40B4-BE49-F238E27FC236}">
                <a16:creationId xmlns:a16="http://schemas.microsoft.com/office/drawing/2014/main" id="{687A6AFD-74F0-A116-0C82-E42D7BF17CDC}"/>
              </a:ext>
            </a:extLst>
          </p:cNvPr>
          <p:cNvSpPr txBox="1"/>
          <p:nvPr/>
        </p:nvSpPr>
        <p:spPr>
          <a:xfrm>
            <a:off x="863766" y="5356166"/>
            <a:ext cx="25699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i="1" spc="-150" dirty="0">
                <a:latin typeface="Monotype Corsiva" panose="03010101010201010101" pitchFamily="66" charset="0"/>
                <a:cs typeface="Courier New" panose="02070309020205020404" pitchFamily="49" charset="0"/>
              </a:rPr>
              <a:t>Сергей Николаевич Тургенев </a:t>
            </a:r>
          </a:p>
          <a:p>
            <a:pPr algn="ctr"/>
            <a:r>
              <a:rPr lang="ru-RU" sz="2800" i="1" spc="-150" dirty="0">
                <a:latin typeface="Monotype Corsiva" panose="03010101010201010101" pitchFamily="66" charset="0"/>
                <a:cs typeface="Courier New" panose="02070309020205020404" pitchFamily="49" charset="0"/>
              </a:rPr>
              <a:t>(1793-1834)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  <p:sp>
        <p:nvSpPr>
          <p:cNvPr id="10" name="!!!текст">
            <a:extLst>
              <a:ext uri="{FF2B5EF4-FFF2-40B4-BE49-F238E27FC236}">
                <a16:creationId xmlns:a16="http://schemas.microsoft.com/office/drawing/2014/main" id="{1AD32B8A-809F-51F9-AED2-98154ADFAAF0}"/>
              </a:ext>
            </a:extLst>
          </p:cNvPr>
          <p:cNvSpPr txBox="1"/>
          <p:nvPr/>
        </p:nvSpPr>
        <p:spPr>
          <a:xfrm>
            <a:off x="4572000" y="1479466"/>
            <a:ext cx="399901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360363" algn="ctr" eaLnBrk="1" hangingPunct="1">
              <a:buFont typeface="Arial" panose="020B0604020202020204" pitchFamily="34" charset="0"/>
              <a:buNone/>
            </a:pPr>
            <a:r>
              <a:rPr lang="ru-RU" altLang="ru-RU" sz="2800" b="1" dirty="0">
                <a:latin typeface="Monotype Corsiva" panose="03010101010201010101" pitchFamily="66" charset="0"/>
                <a:cs typeface="Courier New" panose="02070309020205020404" pitchFamily="49" charset="0"/>
              </a:rPr>
              <a:t>По отцу принадлежал к старинному дворянскому роду, который был известен со времён Ивана Грозного</a:t>
            </a:r>
            <a:r>
              <a:rPr lang="ru-RU" altLang="ru-RU" sz="2800" b="1" dirty="0">
                <a:latin typeface="Monotype Corsiva" panose="03010101010201010101" pitchFamily="66" charset="0"/>
              </a:rPr>
              <a:t>. </a:t>
            </a:r>
          </a:p>
          <a:p>
            <a:pPr marL="0" indent="360363" algn="ctr" eaLnBrk="1" hangingPunct="1">
              <a:buFont typeface="Arial" panose="020B0604020202020204" pitchFamily="34" charset="0"/>
              <a:buNone/>
            </a:pPr>
            <a:r>
              <a:rPr lang="ru-RU" altLang="ru-RU" sz="2800" b="1" dirty="0">
                <a:latin typeface="Monotype Corsiva" panose="03010101010201010101" pitchFamily="66" charset="0"/>
              </a:rPr>
              <a:t>Он участвовал в Бородинском сражении , где был ранен и за храбрость награжден Георгиевским крестом.</a:t>
            </a:r>
          </a:p>
        </p:txBody>
      </p:sp>
    </p:spTree>
    <p:extLst>
      <p:ext uri="{BB962C8B-B14F-4D97-AF65-F5344CB8AC3E}">
        <p14:creationId xmlns:p14="http://schemas.microsoft.com/office/powerpoint/2010/main" val="3916168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61A45179-F376-F24B-5DD4-AD5508335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2999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!т">
            <a:extLst>
              <a:ext uri="{FF2B5EF4-FFF2-40B4-BE49-F238E27FC236}">
                <a16:creationId xmlns:a16="http://schemas.microsoft.com/office/drawing/2014/main" id="{687A6AFD-74F0-A116-0C82-E42D7BF17CDC}"/>
              </a:ext>
            </a:extLst>
          </p:cNvPr>
          <p:cNvSpPr txBox="1"/>
          <p:nvPr/>
        </p:nvSpPr>
        <p:spPr>
          <a:xfrm>
            <a:off x="5855565" y="5473005"/>
            <a:ext cx="256993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i="1" spc="-150" dirty="0">
                <a:latin typeface="Monotype Corsiva" panose="03010101010201010101" pitchFamily="66" charset="0"/>
                <a:cs typeface="Courier New" panose="02070309020205020404" pitchFamily="49" charset="0"/>
              </a:rPr>
              <a:t>Варвара Петровна Тургенева </a:t>
            </a:r>
          </a:p>
          <a:p>
            <a:pPr algn="ctr"/>
            <a:r>
              <a:rPr lang="ru-RU" sz="2800" i="1" spc="-150" dirty="0">
                <a:latin typeface="Monotype Corsiva" panose="03010101010201010101" pitchFamily="66" charset="0"/>
                <a:cs typeface="Courier New" panose="02070309020205020404" pitchFamily="49" charset="0"/>
              </a:rPr>
              <a:t>(1787-1850)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  <p:sp>
        <p:nvSpPr>
          <p:cNvPr id="10" name="!!!текст">
            <a:extLst>
              <a:ext uri="{FF2B5EF4-FFF2-40B4-BE49-F238E27FC236}">
                <a16:creationId xmlns:a16="http://schemas.microsoft.com/office/drawing/2014/main" id="{1AD32B8A-809F-51F9-AED2-98154ADFAAF0}"/>
              </a:ext>
            </a:extLst>
          </p:cNvPr>
          <p:cNvSpPr txBox="1"/>
          <p:nvPr/>
        </p:nvSpPr>
        <p:spPr>
          <a:xfrm>
            <a:off x="572980" y="1519213"/>
            <a:ext cx="399901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360363" algn="ctr" eaLnBrk="1" hangingPunct="1">
              <a:buFont typeface="Arial" panose="020B0604020202020204" pitchFamily="34" charset="0"/>
              <a:buNone/>
            </a:pPr>
            <a:r>
              <a:rPr lang="ru-RU" altLang="ru-RU" sz="2800" b="1" dirty="0">
                <a:latin typeface="Monotype Corsiva" panose="03010101010201010101" pitchFamily="66" charset="0"/>
                <a:cs typeface="Courier New" panose="02070309020205020404" pitchFamily="49" charset="0"/>
              </a:rPr>
              <a:t> Детство Тургенева могло стать золотым, но не стало. Слишком суровой оказалась мать. Она очень любила сына и очень мучила. В родном доме чуть не каждый день секли будущего писателя за всякую мелочь, за каждый пустяк.</a:t>
            </a:r>
            <a:endParaRPr lang="ru-RU" altLang="ru-RU" sz="2800" b="1" dirty="0">
              <a:latin typeface="Monotype Corsiva" panose="03010101010201010101" pitchFamily="66" charset="0"/>
            </a:endParaRPr>
          </a:p>
        </p:txBody>
      </p:sp>
      <p:pic>
        <p:nvPicPr>
          <p:cNvPr id="6" name="!!фото">
            <a:extLst>
              <a:ext uri="{FF2B5EF4-FFF2-40B4-BE49-F238E27FC236}">
                <a16:creationId xmlns:a16="http://schemas.microsoft.com/office/drawing/2014/main" id="{961B7AC4-C5DC-D820-AF24-445DBA8BB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2041" y="1067395"/>
            <a:ext cx="3556985" cy="472321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93875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0" y="-1143000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id="{7F09FBB5-AA47-0210-8635-4C9720D02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07313" y="3051629"/>
            <a:ext cx="3236687" cy="397665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13BC347E-09B1-DF33-C4F4-7E3371424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23029" cy="383931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!!!тит">
            <a:extLst>
              <a:ext uri="{FF2B5EF4-FFF2-40B4-BE49-F238E27FC236}">
                <a16:creationId xmlns:a16="http://schemas.microsoft.com/office/drawing/2014/main" id="{C0DDD5D1-B44E-E805-AF53-8E869DF41B5D}"/>
              </a:ext>
            </a:extLst>
          </p:cNvPr>
          <p:cNvSpPr txBox="1"/>
          <p:nvPr/>
        </p:nvSpPr>
        <p:spPr>
          <a:xfrm>
            <a:off x="3461657" y="267063"/>
            <a:ext cx="22206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Mistral" panose="03090702030407020403" pitchFamily="66" charset="0"/>
              </a:rPr>
              <a:t>Образование</a:t>
            </a:r>
          </a:p>
        </p:txBody>
      </p:sp>
      <p:sp>
        <p:nvSpPr>
          <p:cNvPr id="9" name="!!ти">
            <a:extLst>
              <a:ext uri="{FF2B5EF4-FFF2-40B4-BE49-F238E27FC236}">
                <a16:creationId xmlns:a16="http://schemas.microsoft.com/office/drawing/2014/main" id="{857FF6C6-C975-FA7C-C47B-436E7289E1B0}"/>
              </a:ext>
            </a:extLst>
          </p:cNvPr>
          <p:cNvSpPr txBox="1"/>
          <p:nvPr/>
        </p:nvSpPr>
        <p:spPr>
          <a:xfrm>
            <a:off x="3133271" y="1032353"/>
            <a:ext cx="5744027" cy="281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Clr>
                <a:srgbClr val="000066"/>
              </a:buClr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1827 г.</a:t>
            </a:r>
            <a:r>
              <a:rPr lang="ru-RU" altLang="ru-RU" sz="2800" dirty="0">
                <a:latin typeface="Monotype Corsiva" panose="03010101010201010101" pitchFamily="66" charset="0"/>
              </a:rPr>
              <a:t> – Москва; учеба в частных пансионах и у хороших домашних учителей.</a:t>
            </a:r>
          </a:p>
          <a:p>
            <a:pPr eaLnBrk="1" hangingPunct="1">
              <a:lnSpc>
                <a:spcPct val="90000"/>
              </a:lnSpc>
              <a:buClr>
                <a:srgbClr val="000066"/>
              </a:buClr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1833 г.</a:t>
            </a:r>
            <a:r>
              <a:rPr lang="ru-RU" altLang="ru-RU" sz="2800" dirty="0">
                <a:latin typeface="Monotype Corsiva" panose="03010101010201010101" pitchFamily="66" charset="0"/>
              </a:rPr>
              <a:t> – Московский государственный университет. Словесное отделение философского </a:t>
            </a:r>
          </a:p>
          <a:p>
            <a:pPr eaLnBrk="1" hangingPunct="1">
              <a:lnSpc>
                <a:spcPct val="90000"/>
              </a:lnSpc>
              <a:buClr>
                <a:srgbClr val="000066"/>
              </a:buClr>
            </a:pPr>
            <a:r>
              <a:rPr lang="ru-RU" altLang="ru-RU" sz="2800" dirty="0">
                <a:latin typeface="Monotype Corsiva" panose="03010101010201010101" pitchFamily="66" charset="0"/>
              </a:rPr>
              <a:t>факультета.</a:t>
            </a:r>
          </a:p>
        </p:txBody>
      </p:sp>
      <p:sp>
        <p:nvSpPr>
          <p:cNvPr id="11" name="!!!тет">
            <a:extLst>
              <a:ext uri="{FF2B5EF4-FFF2-40B4-BE49-F238E27FC236}">
                <a16:creationId xmlns:a16="http://schemas.microsoft.com/office/drawing/2014/main" id="{29FF8F51-DD85-59B7-02C0-110C97F45C1A}"/>
              </a:ext>
            </a:extLst>
          </p:cNvPr>
          <p:cNvSpPr txBox="1"/>
          <p:nvPr/>
        </p:nvSpPr>
        <p:spPr>
          <a:xfrm>
            <a:off x="146958" y="3954128"/>
            <a:ext cx="5613398" cy="2903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rgbClr val="000066"/>
              </a:buClr>
              <a:buSzPct val="80000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1834 – 1837 годы</a:t>
            </a:r>
            <a:r>
              <a:rPr lang="ru-RU" sz="2800" dirty="0">
                <a:latin typeface="Monotype Corsiva" panose="03010101010201010101" pitchFamily="66" charset="0"/>
              </a:rPr>
              <a:t> - Петербургский университет. 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Clr>
                <a:srgbClr val="000066"/>
              </a:buClr>
              <a:buSzPct val="80000"/>
              <a:defRPr/>
            </a:pPr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1838 г.</a:t>
            </a:r>
            <a:r>
              <a:rPr lang="ru-RU" sz="2800" kern="0" dirty="0">
                <a:latin typeface="Monotype Corsiva" panose="03010101010201010101" pitchFamily="66" charset="0"/>
              </a:rPr>
              <a:t> – </a:t>
            </a:r>
            <a:r>
              <a:rPr lang="ru-RU" sz="2800" dirty="0">
                <a:latin typeface="Monotype Corsiva" panose="03010101010201010101" pitchFamily="66" charset="0"/>
              </a:rPr>
              <a:t>В Берлинском университете посещал лекции по истории римской и греческой, а дома он занимался грамматикой древнегреческого и латинского языков.</a:t>
            </a:r>
          </a:p>
        </p:txBody>
      </p:sp>
    </p:spTree>
    <p:extLst>
      <p:ext uri="{BB962C8B-B14F-4D97-AF65-F5344CB8AC3E}">
        <p14:creationId xmlns:p14="http://schemas.microsoft.com/office/powerpoint/2010/main" val="3120976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0" y="-1143000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!!фо">
            <a:extLst>
              <a:ext uri="{FF2B5EF4-FFF2-40B4-BE49-F238E27FC236}">
                <a16:creationId xmlns:a16="http://schemas.microsoft.com/office/drawing/2014/main" id="{7F09FBB5-AA47-0210-8635-4C9720D02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07313" y="3051629"/>
            <a:ext cx="3236687" cy="397665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13BC347E-09B1-DF33-C4F4-7E3371424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23029" cy="383931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!!!тит">
            <a:extLst>
              <a:ext uri="{FF2B5EF4-FFF2-40B4-BE49-F238E27FC236}">
                <a16:creationId xmlns:a16="http://schemas.microsoft.com/office/drawing/2014/main" id="{C0DDD5D1-B44E-E805-AF53-8E869DF41B5D}"/>
              </a:ext>
            </a:extLst>
          </p:cNvPr>
          <p:cNvSpPr txBox="1"/>
          <p:nvPr/>
        </p:nvSpPr>
        <p:spPr>
          <a:xfrm>
            <a:off x="3461657" y="267063"/>
            <a:ext cx="22206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Mistral" panose="03090702030407020403" pitchFamily="66" charset="0"/>
              </a:rPr>
              <a:t>Образование</a:t>
            </a:r>
          </a:p>
        </p:txBody>
      </p:sp>
      <p:sp>
        <p:nvSpPr>
          <p:cNvPr id="9" name="!!ти">
            <a:extLst>
              <a:ext uri="{FF2B5EF4-FFF2-40B4-BE49-F238E27FC236}">
                <a16:creationId xmlns:a16="http://schemas.microsoft.com/office/drawing/2014/main" id="{857FF6C6-C975-FA7C-C47B-436E7289E1B0}"/>
              </a:ext>
            </a:extLst>
          </p:cNvPr>
          <p:cNvSpPr txBox="1"/>
          <p:nvPr/>
        </p:nvSpPr>
        <p:spPr>
          <a:xfrm>
            <a:off x="2969987" y="974949"/>
            <a:ext cx="5907312" cy="2429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Clr>
                <a:srgbClr val="000066"/>
              </a:buClr>
            </a:pP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altLang="ru-RU" sz="2800" dirty="0">
                <a:latin typeface="Monotype Corsiva" panose="03010101010201010101" pitchFamily="66" charset="0"/>
              </a:rPr>
              <a:t>Весь уклад западноевропейской жизни произвёл на Тургенева сильное впечатление. Молодой студент приходит к выводу, что только усвоение основных начал общечеловеческой культуры может…</a:t>
            </a:r>
          </a:p>
        </p:txBody>
      </p:sp>
      <p:sp>
        <p:nvSpPr>
          <p:cNvPr id="11" name="!!!тет">
            <a:extLst>
              <a:ext uri="{FF2B5EF4-FFF2-40B4-BE49-F238E27FC236}">
                <a16:creationId xmlns:a16="http://schemas.microsoft.com/office/drawing/2014/main" id="{29FF8F51-DD85-59B7-02C0-110C97F45C1A}"/>
              </a:ext>
            </a:extLst>
          </p:cNvPr>
          <p:cNvSpPr txBox="1"/>
          <p:nvPr/>
        </p:nvSpPr>
        <p:spPr>
          <a:xfrm>
            <a:off x="146958" y="3954128"/>
            <a:ext cx="5613398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rgbClr val="000066"/>
              </a:buClr>
              <a:buSzPct val="80000"/>
              <a:defRPr/>
            </a:pPr>
            <a:r>
              <a:rPr lang="ru-RU" altLang="ru-RU" sz="2800" dirty="0">
                <a:latin typeface="Monotype Corsiva" panose="03010101010201010101" pitchFamily="66" charset="0"/>
              </a:rPr>
              <a:t>…вывести Россию из того мрака, в который она была погружена. И в этом смысле он становится убеждённым «западником».</a:t>
            </a:r>
            <a:endParaRPr lang="ru-RU" sz="2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19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!!фо">
            <a:extLst>
              <a:ext uri="{FF2B5EF4-FFF2-40B4-BE49-F238E27FC236}">
                <a16:creationId xmlns:a16="http://schemas.microsoft.com/office/drawing/2014/main" id="{EA90D1BE-D0B5-E461-04F6-360262D73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422398"/>
            <a:ext cx="2886688" cy="401320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!!!тит">
            <a:extLst>
              <a:ext uri="{FF2B5EF4-FFF2-40B4-BE49-F238E27FC236}">
                <a16:creationId xmlns:a16="http://schemas.microsoft.com/office/drawing/2014/main" id="{C1F95D95-F902-6F7D-4F5C-05EAE67B4126}"/>
              </a:ext>
            </a:extLst>
          </p:cNvPr>
          <p:cNvSpPr txBox="1"/>
          <p:nvPr/>
        </p:nvSpPr>
        <p:spPr>
          <a:xfrm>
            <a:off x="2235200" y="461219"/>
            <a:ext cx="4673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«Записки охотника»</a:t>
            </a:r>
          </a:p>
        </p:txBody>
      </p:sp>
      <p:sp>
        <p:nvSpPr>
          <p:cNvPr id="8" name="!!ти">
            <a:extLst>
              <a:ext uri="{FF2B5EF4-FFF2-40B4-BE49-F238E27FC236}">
                <a16:creationId xmlns:a16="http://schemas.microsoft.com/office/drawing/2014/main" id="{F7147BD7-C421-F3E5-7CA3-D74732B8ACC0}"/>
              </a:ext>
            </a:extLst>
          </p:cNvPr>
          <p:cNvSpPr txBox="1"/>
          <p:nvPr/>
        </p:nvSpPr>
        <p:spPr>
          <a:xfrm>
            <a:off x="3410857" y="1422397"/>
            <a:ext cx="544285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1847 г.</a:t>
            </a:r>
            <a:r>
              <a:rPr lang="ru-RU" alt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 – известность пришла к Тургеневу: публикация рассказа «Хорь и </a:t>
            </a:r>
            <a:r>
              <a:rPr lang="ru-RU" altLang="ru-RU" sz="2400" dirty="0" err="1">
                <a:solidFill>
                  <a:schemeClr val="tx1"/>
                </a:solidFill>
                <a:latin typeface="Monotype Corsiva" panose="03010101010201010101" pitchFamily="66" charset="0"/>
              </a:rPr>
              <a:t>Калиныч</a:t>
            </a:r>
            <a:r>
              <a:rPr lang="ru-RU" alt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» /Тургенев «зашёл к народу с такой стороны, с какой до него никто не заходил» (Белинский)/.</a:t>
            </a:r>
          </a:p>
          <a:p>
            <a:r>
              <a:rPr lang="ru-RU" altLang="ru-RU" sz="24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1849 г</a:t>
            </a:r>
            <a:r>
              <a:rPr lang="ru-RU" alt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. – последний рассказ «Лес и степь»</a:t>
            </a:r>
          </a:p>
          <a:p>
            <a:r>
              <a:rPr lang="ru-RU" altLang="ru-RU" sz="24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1850г</a:t>
            </a:r>
            <a:r>
              <a:rPr lang="ru-RU" alt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. -  публикация рассказа «Певцы» в журнале «Современник» /первый присоединённый рассказ к «Запискам охотника»/.</a:t>
            </a:r>
          </a:p>
          <a:p>
            <a:r>
              <a:rPr lang="ru-RU" altLang="ru-RU" sz="24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1852 г</a:t>
            </a:r>
            <a:r>
              <a:rPr lang="ru-RU" altLang="ru-RU" sz="2400" dirty="0">
                <a:solidFill>
                  <a:schemeClr val="tx1"/>
                </a:solidFill>
                <a:latin typeface="Monotype Corsiva" panose="03010101010201010101" pitchFamily="66" charset="0"/>
              </a:rPr>
              <a:t>. – отдельным изданием выходит книга «Записки охотника» /25/.</a:t>
            </a:r>
          </a:p>
        </p:txBody>
      </p:sp>
    </p:spTree>
    <p:extLst>
      <p:ext uri="{BB962C8B-B14F-4D97-AF65-F5344CB8AC3E}">
        <p14:creationId xmlns:p14="http://schemas.microsoft.com/office/powerpoint/2010/main" val="2143637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0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4EAEE5-5B09-BE88-61C1-A80B81F2210B}"/>
              </a:ext>
            </a:extLst>
          </p:cNvPr>
          <p:cNvSpPr txBox="1"/>
          <p:nvPr/>
        </p:nvSpPr>
        <p:spPr>
          <a:xfrm>
            <a:off x="158875" y="345105"/>
            <a:ext cx="5130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Знакомство с Полиной Виардо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anose="03090702030407020403" pitchFamily="66" charset="0"/>
            </a:endParaRPr>
          </a:p>
        </p:txBody>
      </p:sp>
      <p:pic>
        <p:nvPicPr>
          <p:cNvPr id="6" name="!!фо">
            <a:extLst>
              <a:ext uri="{FF2B5EF4-FFF2-40B4-BE49-F238E27FC236}">
                <a16:creationId xmlns:a16="http://schemas.microsoft.com/office/drawing/2014/main" id="{7AFB0CD5-6848-A516-C94E-C5B25D9D4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11283" r="5219" b="12323"/>
          <a:stretch>
            <a:fillRect/>
          </a:stretch>
        </p:blipFill>
        <p:spPr bwMode="auto">
          <a:xfrm>
            <a:off x="5448552" y="-3"/>
            <a:ext cx="4698747" cy="685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C99DDA-C981-6996-9CB1-BB70D21B3175}"/>
              </a:ext>
            </a:extLst>
          </p:cNvPr>
          <p:cNvSpPr txBox="1"/>
          <p:nvPr/>
        </p:nvSpPr>
        <p:spPr>
          <a:xfrm>
            <a:off x="137105" y="991436"/>
            <a:ext cx="513080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>
                <a:latin typeface="Monotype Corsiva" panose="03010101010201010101" pitchFamily="66" charset="0"/>
              </a:rPr>
              <a:t>	Осенью </a:t>
            </a:r>
            <a:r>
              <a:rPr lang="ru-RU" sz="2200" b="1" dirty="0">
                <a:latin typeface="Monotype Corsiva" panose="03010101010201010101" pitchFamily="66" charset="0"/>
              </a:rPr>
              <a:t>1843 г</a:t>
            </a:r>
            <a:r>
              <a:rPr lang="ru-RU" sz="2200" dirty="0">
                <a:latin typeface="Monotype Corsiva" panose="03010101010201010101" pitchFamily="66" charset="0"/>
              </a:rPr>
              <a:t>. Тургенев впервые увидел </a:t>
            </a:r>
            <a:r>
              <a:rPr lang="ru-RU" sz="2200" b="1" dirty="0">
                <a:latin typeface="Monotype Corsiva" panose="03010101010201010101" pitchFamily="66" charset="0"/>
              </a:rPr>
              <a:t>Полину Виардо </a:t>
            </a:r>
            <a:r>
              <a:rPr lang="ru-RU" sz="2200" dirty="0">
                <a:latin typeface="Monotype Corsiva" panose="03010101010201010101" pitchFamily="66" charset="0"/>
              </a:rPr>
              <a:t>на сцене оперного театра, когда великая певица приехала на гастроли в Санкт-Петербург. Тургеневу было 25 лет, Виардо — 22 года. Затем на охоте он познакомился с мужем Полины — директором Итальянского театра в Париже, известным критиком и искусствоведом — Луи Виардо, а </a:t>
            </a:r>
            <a:r>
              <a:rPr lang="ru-RU" sz="2200" b="1" dirty="0">
                <a:latin typeface="Monotype Corsiva" panose="03010101010201010101" pitchFamily="66" charset="0"/>
              </a:rPr>
              <a:t>1 ноября 1843 </a:t>
            </a:r>
            <a:r>
              <a:rPr lang="ru-RU" sz="2200" dirty="0">
                <a:latin typeface="Monotype Corsiva" panose="03010101010201010101" pitchFamily="66" charset="0"/>
              </a:rPr>
              <a:t>года он был представлен и самой Полине.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FEBA11-6F4B-020E-B957-6C95B1AB22D0}"/>
              </a:ext>
            </a:extLst>
          </p:cNvPr>
          <p:cNvSpPr txBox="1"/>
          <p:nvPr/>
        </p:nvSpPr>
        <p:spPr>
          <a:xfrm>
            <a:off x="158875" y="4563010"/>
            <a:ext cx="529045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ru-RU" altLang="ru-RU" sz="2200" dirty="0">
                <a:solidFill>
                  <a:srgbClr val="000000"/>
                </a:solidFill>
                <a:latin typeface="Monotype Corsiva" panose="03010101010201010101" pitchFamily="66" charset="0"/>
              </a:rPr>
              <a:t> 	Она была не только  замечательной певицей, но и обаятельной женщиной, широко образованным человеком и интересным собеседником. Ко времени знакомства с Тургеневым имя Полины Виардо пользовалось огромной популярностью в Европе</a:t>
            </a:r>
            <a:endParaRPr lang="ru-RU" sz="2200" dirty="0">
              <a:latin typeface="Monotype Corsiva" panose="03010101010201010101" pitchFamily="66" charset="0"/>
            </a:endParaRPr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FBEAC16F-AD05-644C-328D-7C5C7F26E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06836" y="-49801"/>
            <a:ext cx="4858791" cy="715567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8E41CEF-5D40-FB33-F2C9-3D24CDF923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21333" t="5658" r="5498" b="-5658"/>
          <a:stretch/>
        </p:blipFill>
        <p:spPr>
          <a:xfrm>
            <a:off x="5277695" y="0"/>
            <a:ext cx="4698747" cy="7327770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1F205BF9-50E9-1457-7FDD-246CBDDA8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63" y="-3"/>
            <a:ext cx="4582632" cy="710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16D57F8-7DC1-6354-B2E0-ACC6032EA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41" y="-15294"/>
            <a:ext cx="4816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C7CF67A1-AA86-C131-536F-0AE572773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508" y="-141194"/>
            <a:ext cx="4895791" cy="714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628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F6C0E9D9-0DAE-E1D4-694D-32E00D3D4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2999" y="-1143001"/>
            <a:ext cx="68580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5E0289B8-7FCC-EF7F-7431-84C819693C8A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399972" y="203200"/>
            <a:ext cx="2362199" cy="838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i="1" dirty="0">
                <a:latin typeface="Mistral" panose="03090702030407020403" pitchFamily="66" charset="0"/>
                <a:ea typeface="+mn-ea"/>
                <a:cs typeface="+mn-cs"/>
              </a:rPr>
              <a:t>Ссылка</a:t>
            </a:r>
          </a:p>
        </p:txBody>
      </p:sp>
      <p:pic>
        <p:nvPicPr>
          <p:cNvPr id="5" name="Picture 27">
            <a:extLst>
              <a:ext uri="{FF2B5EF4-FFF2-40B4-BE49-F238E27FC236}">
                <a16:creationId xmlns:a16="http://schemas.microsoft.com/office/drawing/2014/main" id="{54CB1C7B-312D-95D0-4F9C-4FAA65F5C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82" y="2945309"/>
            <a:ext cx="8537575" cy="32004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840FDA-4B39-5120-FC79-B704640529CB}"/>
              </a:ext>
            </a:extLst>
          </p:cNvPr>
          <p:cNvSpPr txBox="1"/>
          <p:nvPr/>
        </p:nvSpPr>
        <p:spPr>
          <a:xfrm>
            <a:off x="524327" y="1244603"/>
            <a:ext cx="81134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rgbClr val="000066"/>
              </a:buClr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Апрель 1852 г. </a:t>
            </a:r>
            <a:r>
              <a:rPr lang="ru-RU" sz="2400" dirty="0">
                <a:latin typeface="Monotype Corsiva" panose="03010101010201010101" pitchFamily="66" charset="0"/>
              </a:rPr>
              <a:t>– Тургенев по высочайшему повелению «посажен на съезжую» (в полицейскую управу) за отклик на смерть Н. В. Гоголя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rgbClr val="000066"/>
              </a:buClr>
              <a:buNone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Май 1852 г. </a:t>
            </a:r>
            <a:r>
              <a:rPr lang="ru-RU" sz="2400" dirty="0">
                <a:latin typeface="Monotype Corsiva" panose="03010101010201010101" pitchFamily="66" charset="0"/>
              </a:rPr>
              <a:t>–  выслан в Спасское</a:t>
            </a:r>
          </a:p>
        </p:txBody>
      </p:sp>
    </p:spTree>
    <p:extLst>
      <p:ext uri="{BB962C8B-B14F-4D97-AF65-F5344CB8AC3E}">
        <p14:creationId xmlns:p14="http://schemas.microsoft.com/office/powerpoint/2010/main" val="347892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693</Words>
  <Application>Microsoft Office PowerPoint</Application>
  <PresentationFormat>Экран (4:3)</PresentationFormat>
  <Paragraphs>45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Mistral</vt:lpstr>
      <vt:lpstr>Monotype Corsiva</vt:lpstr>
      <vt:lpstr>Тема Office</vt:lpstr>
      <vt:lpstr>ИВАН СЕРГЕЕВИЧ ТУРГЕНЕВ</vt:lpstr>
      <vt:lpstr>И.С. Тургенев - один из самых удивительных русских писателей, который с гениальной прозорливостью и чуткостью видел Русь, как даровитейший народ, обладающий высокой нравственной силой.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Ссылка</vt:lpstr>
      <vt:lpstr>Посредник между западной и русской литературой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СЕРГЕЕВИЧ ТУРГЕНЕВ</dc:title>
  <dc:creator>LEMICH</dc:creator>
  <cp:lastModifiedBy>LEMICH</cp:lastModifiedBy>
  <cp:revision>5</cp:revision>
  <dcterms:created xsi:type="dcterms:W3CDTF">2023-09-30T14:41:11Z</dcterms:created>
  <dcterms:modified xsi:type="dcterms:W3CDTF">2023-10-01T14:35:12Z</dcterms:modified>
</cp:coreProperties>
</file>