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26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90E9-A990-4B85-93DC-22E35F34877D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96340919-2AA6-456E-B461-8EF9EEFFFE5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90E9-A990-4B85-93DC-22E35F34877D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40919-2AA6-456E-B461-8EF9EEFFFE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90E9-A990-4B85-93DC-22E35F34877D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40919-2AA6-456E-B461-8EF9EEFFFE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90E9-A990-4B85-93DC-22E35F34877D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40919-2AA6-456E-B461-8EF9EEFFFE5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90E9-A990-4B85-93DC-22E35F34877D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96340919-2AA6-456E-B461-8EF9EEFFFE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90E9-A990-4B85-93DC-22E35F34877D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40919-2AA6-456E-B461-8EF9EEFFFE5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90E9-A990-4B85-93DC-22E35F34877D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40919-2AA6-456E-B461-8EF9EEFFFE5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90E9-A990-4B85-93DC-22E35F34877D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40919-2AA6-456E-B461-8EF9EEFFFE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90E9-A990-4B85-93DC-22E35F34877D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40919-2AA6-456E-B461-8EF9EEFFFE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90E9-A990-4B85-93DC-22E35F34877D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40919-2AA6-456E-B461-8EF9EEFFFE5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90E9-A990-4B85-93DC-22E35F34877D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96340919-2AA6-456E-B461-8EF9EEFFFE5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33790E9-A990-4B85-93DC-22E35F34877D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96340919-2AA6-456E-B461-8EF9EEFFFE5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571612"/>
            <a:ext cx="8215370" cy="1470025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Arial" pitchFamily="34" charset="0"/>
                <a:cs typeface="Arial" pitchFamily="34" charset="0"/>
              </a:rPr>
              <a:t>Формирование и развитие читательской грамотности учащихся при обучении биологии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2" name="Picture 4" descr="https://phonoteka.org/uploads/posts/2021-04/1617816263_1-p-kniga-na-prozrachnom-fone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3643314"/>
            <a:ext cx="2198425" cy="27146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u="sng" dirty="0" smtClean="0">
                <a:latin typeface="Arial" pitchFamily="34" charset="0"/>
                <a:cs typeface="Arial" pitchFamily="34" charset="0"/>
              </a:rPr>
              <a:t>7.«Составь схему, план, конспект, таблицу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»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8229600" cy="218599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/>
              <a:t> - вырабатывается умение  преобразовывать текстовую информацию с ее дальнейшим использованием.</a:t>
            </a:r>
          </a:p>
          <a:p>
            <a:pPr>
              <a:buNone/>
            </a:pPr>
            <a:r>
              <a:rPr lang="ru-RU" u="sng" dirty="0"/>
              <a:t>Тема:</a:t>
            </a:r>
            <a:r>
              <a:rPr lang="ru-RU" dirty="0"/>
              <a:t> «Размножение». Заполните схему:</a:t>
            </a:r>
          </a:p>
          <a:p>
            <a:pPr>
              <a:buNone/>
            </a:pPr>
            <a:r>
              <a:rPr lang="ru-RU" dirty="0"/>
              <a:t> 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/>
              <a:t>                                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57554" y="3000372"/>
            <a:ext cx="2286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Размножение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rot="10800000" flipV="1">
            <a:off x="2071670" y="3429000"/>
            <a:ext cx="1143008" cy="9286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5400000">
            <a:off x="3598063" y="4260061"/>
            <a:ext cx="1509722" cy="1333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16200000" flipH="1">
            <a:off x="5464975" y="3607595"/>
            <a:ext cx="1285884" cy="7858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928662" y="4572008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Бесполое 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786182" y="5214950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Половое  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6143636" y="4786322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Вегетативное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latin typeface="Arial" pitchFamily="34" charset="0"/>
                <a:cs typeface="Arial" pitchFamily="34" charset="0"/>
              </a:rPr>
              <a:t>8. «</a:t>
            </a:r>
            <a:r>
              <a:rPr lang="ru-RU" sz="3200" b="1" dirty="0" err="1">
                <a:latin typeface="Arial" pitchFamily="34" charset="0"/>
                <a:cs typeface="Arial" pitchFamily="34" charset="0"/>
              </a:rPr>
              <a:t>Синквейн</a:t>
            </a:r>
            <a:r>
              <a:rPr lang="ru-RU" sz="3200" b="1" dirty="0">
                <a:latin typeface="Arial" pitchFamily="34" charset="0"/>
                <a:cs typeface="Arial" pitchFamily="34" charset="0"/>
              </a:rPr>
              <a:t>»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214423"/>
            <a:ext cx="8229600" cy="421484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 форма свободного творчества, требующей от учащихся умения находить в информационном материале наиболее существенные элементы, делать выводы и кратко их формулировать, например,</a:t>
            </a:r>
          </a:p>
          <a:p>
            <a:pPr marL="0" indent="0">
              <a:buNone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Цветок</a:t>
            </a:r>
          </a:p>
          <a:p>
            <a:pPr marL="0" indent="0">
              <a:buNone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мелкий, воздушный</a:t>
            </a:r>
          </a:p>
          <a:p>
            <a:pPr marL="0" indent="0">
              <a:buNone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привлекает, опыляется,</a:t>
            </a:r>
          </a:p>
          <a:p>
            <a:pPr marL="0" indent="0">
              <a:buNone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Генеративный орган размножения цветковых</a:t>
            </a:r>
          </a:p>
          <a:p>
            <a:pPr marL="0" indent="0">
              <a:buNone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Дающий плод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dirty="0">
                <a:latin typeface="Arial" pitchFamily="34" charset="0"/>
                <a:cs typeface="Arial" pitchFamily="34" charset="0"/>
              </a:rPr>
              <a:t>9. </a:t>
            </a:r>
            <a:r>
              <a:rPr lang="ru-RU" sz="3600" b="1" dirty="0">
                <a:latin typeface="Arial" pitchFamily="34" charset="0"/>
                <a:cs typeface="Arial" pitchFamily="34" charset="0"/>
              </a:rPr>
              <a:t>«Опишите по плану…»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Тема: Насекомые. Необходимо дать характеристику отряда по плану:</a:t>
            </a:r>
          </a:p>
          <a:p>
            <a:pPr marL="0" indent="0">
              <a:buNone/>
            </a:pPr>
            <a:r>
              <a:rPr lang="ru-RU" dirty="0"/>
              <a:t>а) представители; б) среда и место обитания; в) характерные признаки, приспособленность к среде; г) значение в природе и жизни человека; </a:t>
            </a:r>
            <a:r>
              <a:rPr lang="ru-RU" dirty="0" err="1"/>
              <a:t>д</a:t>
            </a:r>
            <a:r>
              <a:rPr lang="ru-RU" dirty="0"/>
              <a:t>) интересные факты.</a:t>
            </a:r>
          </a:p>
          <a:p>
            <a:endParaRPr lang="ru-RU" dirty="0"/>
          </a:p>
          <a:p>
            <a:pPr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3568" y="2564904"/>
            <a:ext cx="7772400" cy="15841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3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 !</a:t>
            </a: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357166"/>
            <a:ext cx="8229600" cy="4525963"/>
          </a:xfrm>
        </p:spPr>
        <p:txBody>
          <a:bodyPr>
            <a:noAutofit/>
          </a:bodyPr>
          <a:lstStyle/>
          <a:p>
            <a:r>
              <a:rPr lang="ru-RU" sz="2800" i="1" dirty="0">
                <a:latin typeface="Arial" pitchFamily="34" charset="0"/>
                <a:cs typeface="Arial" pitchFamily="34" charset="0"/>
              </a:rPr>
              <a:t>Грамотность 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– степень владения человеком навыками письма и чтения на родном языке. Фундамент, на котором можно построить дальнейшее развитие человека.</a:t>
            </a:r>
          </a:p>
          <a:p>
            <a:endParaRPr lang="ru-RU" sz="2800" i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800" i="1" dirty="0" smtClean="0">
                <a:latin typeface="Arial" pitchFamily="34" charset="0"/>
                <a:cs typeface="Arial" pitchFamily="34" charset="0"/>
              </a:rPr>
              <a:t>Читательская </a:t>
            </a:r>
            <a:r>
              <a:rPr lang="ru-RU" sz="2800" i="1" dirty="0">
                <a:latin typeface="Arial" pitchFamily="34" charset="0"/>
                <a:cs typeface="Arial" pitchFamily="34" charset="0"/>
              </a:rPr>
              <a:t>грамотность или компетентность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 — способность человека понимать и использовать письменные тексты, размышлять о них и заниматься чтением для того, чтобы достигать своих целей, расширять свои знания и возможности, участвовать в социальной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жизни.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428604"/>
            <a:ext cx="8229600" cy="6215106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ru-RU" sz="7400" b="1" i="1" dirty="0" smtClean="0">
                <a:latin typeface="Arial" pitchFamily="34" charset="0"/>
                <a:cs typeface="Arial" pitchFamily="34" charset="0"/>
              </a:rPr>
              <a:t>    Различают </a:t>
            </a:r>
            <a:r>
              <a:rPr lang="ru-RU" sz="7400" b="1" i="1" dirty="0">
                <a:latin typeface="Arial" pitchFamily="34" charset="0"/>
                <a:cs typeface="Arial" pitchFamily="34" charset="0"/>
              </a:rPr>
              <a:t>следующие виды текстов, используемые на уроках биологии:</a:t>
            </a:r>
            <a:endParaRPr lang="ru-RU" sz="7400" dirty="0">
              <a:latin typeface="Arial" pitchFamily="34" charset="0"/>
              <a:cs typeface="Arial" pitchFamily="34" charset="0"/>
            </a:endParaRPr>
          </a:p>
          <a:p>
            <a:endParaRPr lang="ru-RU" sz="7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7400" dirty="0" smtClean="0">
                <a:latin typeface="Arial" pitchFamily="34" charset="0"/>
                <a:cs typeface="Arial" pitchFamily="34" charset="0"/>
              </a:rPr>
              <a:t>Текст </a:t>
            </a:r>
            <a:r>
              <a:rPr lang="ru-RU" sz="7400" dirty="0">
                <a:latin typeface="Arial" pitchFamily="34" charset="0"/>
                <a:cs typeface="Arial" pitchFamily="34" charset="0"/>
              </a:rPr>
              <a:t>как основа для выполнения заданий в тестовой форме и заданий со свободным ответом.</a:t>
            </a:r>
          </a:p>
          <a:p>
            <a:r>
              <a:rPr lang="ru-RU" sz="7400" dirty="0">
                <a:latin typeface="Arial" pitchFamily="34" charset="0"/>
                <a:cs typeface="Arial" pitchFamily="34" charset="0"/>
              </a:rPr>
              <a:t>Текст как основа для заполнения или составления схемы, таблицы, конспекта.</a:t>
            </a:r>
          </a:p>
          <a:p>
            <a:r>
              <a:rPr lang="ru-RU" sz="7400" dirty="0">
                <a:latin typeface="Arial" pitchFamily="34" charset="0"/>
                <a:cs typeface="Arial" pitchFamily="34" charset="0"/>
              </a:rPr>
              <a:t>Текст как основа для выполнения творческого задания, результатом которого является новый текст (например, информационный лист и т.д.).</a:t>
            </a:r>
          </a:p>
          <a:p>
            <a:r>
              <a:rPr lang="ru-RU" sz="7400" dirty="0">
                <a:latin typeface="Arial" pitchFamily="34" charset="0"/>
                <a:cs typeface="Arial" pitchFamily="34" charset="0"/>
              </a:rPr>
              <a:t>Текст (часть текста) художественного произведения для вычленения биологической информации и оценки её истинности.</a:t>
            </a:r>
          </a:p>
          <a:p>
            <a:pPr>
              <a:buNone/>
            </a:pPr>
            <a:r>
              <a:rPr lang="ru-RU" sz="5800" b="1" dirty="0">
                <a:latin typeface="Arial" pitchFamily="34" charset="0"/>
                <a:cs typeface="Arial" pitchFamily="34" charset="0"/>
              </a:rPr>
              <a:t> </a:t>
            </a:r>
            <a:endParaRPr lang="ru-RU" sz="5800" dirty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796908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Arial" pitchFamily="34" charset="0"/>
                <a:cs typeface="Arial" pitchFamily="34" charset="0"/>
              </a:rPr>
              <a:t>1.Прием «Установление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соответствия»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/>
            </a:r>
            <a:br>
              <a:rPr lang="ru-RU" sz="3200" dirty="0">
                <a:latin typeface="Arial" pitchFamily="34" charset="0"/>
                <a:cs typeface="Arial" pitchFamily="34" charset="0"/>
              </a:rPr>
            </a:b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214422"/>
            <a:ext cx="8229600" cy="550072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400" b="1" dirty="0">
                <a:latin typeface="Arial" pitchFamily="34" charset="0"/>
                <a:cs typeface="Arial" pitchFamily="34" charset="0"/>
              </a:rPr>
              <a:t> 1.Прием «Установление соответствие»</a:t>
            </a:r>
            <a:endParaRPr lang="ru-RU" sz="1400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1400" b="1" dirty="0">
                <a:latin typeface="Arial" pitchFamily="34" charset="0"/>
                <a:cs typeface="Arial" pitchFamily="34" charset="0"/>
              </a:rPr>
              <a:t>Цель: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 сформировать умение самостоятельно работать с текстом,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понимать</a:t>
            </a:r>
          </a:p>
          <a:p>
            <a:pPr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информацию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, содержащуюся в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тексте.</a:t>
            </a:r>
          </a:p>
          <a:p>
            <a:pPr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Более 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простой вариант работы с понятиями и их определениями представлен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в</a:t>
            </a:r>
          </a:p>
          <a:p>
            <a:pPr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виде 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упражнения на установление соответствия между понятием и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его </a:t>
            </a:r>
          </a:p>
          <a:p>
            <a:pPr>
              <a:buNone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о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пределением.</a:t>
            </a:r>
          </a:p>
          <a:p>
            <a:pPr>
              <a:buNone/>
            </a:pPr>
            <a:r>
              <a:rPr lang="ru-RU" sz="1400" b="1" dirty="0">
                <a:latin typeface="Arial" pitchFamily="34" charset="0"/>
                <a:cs typeface="Arial" pitchFamily="34" charset="0"/>
              </a:rPr>
              <a:t>Пример задания на установление соответствия:</a:t>
            </a:r>
            <a:endParaRPr lang="ru-RU" sz="1400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А) Между биологическими объектами и их классификацией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существует</a:t>
            </a:r>
          </a:p>
          <a:p>
            <a:pPr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определенная 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связь. Какое понятие следует вписать на место пропуска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в</a:t>
            </a:r>
          </a:p>
          <a:p>
            <a:pPr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приведенной 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таблице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?</a:t>
            </a:r>
            <a:r>
              <a:rPr lang="ru-RU" sz="1400" b="1" dirty="0">
                <a:latin typeface="Arial" pitchFamily="34" charset="0"/>
                <a:cs typeface="Arial" pitchFamily="34" charset="0"/>
              </a:rPr>
              <a:t> </a:t>
            </a:r>
            <a:endParaRPr lang="ru-RU" sz="1400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/>
          </a:p>
          <a:p>
            <a:pPr lvl="0"/>
            <a:r>
              <a:rPr lang="ru-RU" sz="1600" dirty="0">
                <a:latin typeface="Arial" pitchFamily="34" charset="0"/>
                <a:cs typeface="Arial" pitchFamily="34" charset="0"/>
              </a:rPr>
              <a:t>Круглые черви</a:t>
            </a:r>
          </a:p>
          <a:p>
            <a:pPr lvl="0"/>
            <a:r>
              <a:rPr lang="ru-RU" sz="1600" dirty="0">
                <a:latin typeface="Arial" pitchFamily="34" charset="0"/>
                <a:cs typeface="Arial" pitchFamily="34" charset="0"/>
              </a:rPr>
              <a:t>Плоские черви</a:t>
            </a:r>
          </a:p>
          <a:p>
            <a:pPr lvl="0"/>
            <a:r>
              <a:rPr lang="ru-RU" sz="1600" dirty="0">
                <a:latin typeface="Arial" pitchFamily="34" charset="0"/>
                <a:cs typeface="Arial" pitchFamily="34" charset="0"/>
              </a:rPr>
              <a:t>Многощетинковые кольчатые черви</a:t>
            </a:r>
          </a:p>
          <a:p>
            <a:pPr lvl="0"/>
            <a:r>
              <a:rPr lang="ru-RU" sz="1600" dirty="0">
                <a:latin typeface="Arial" pitchFamily="34" charset="0"/>
                <a:cs typeface="Arial" pitchFamily="34" charset="0"/>
              </a:rPr>
              <a:t>Малощетинковые кольчатые черви</a:t>
            </a:r>
          </a:p>
          <a:p>
            <a:pPr>
              <a:buNone/>
            </a:pPr>
            <a:endParaRPr lang="ru-RU" sz="1800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643042" y="4000504"/>
          <a:ext cx="6096000" cy="11703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86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200" dirty="0"/>
                        <a:t>Объект</a:t>
                      </a:r>
                      <a:endParaRPr lang="ru-RU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200"/>
                        <a:t>Классификация</a:t>
                      </a:r>
                      <a:endParaRPr lang="ru-RU" sz="1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6675" marR="66675" marT="66675" marB="6667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200" dirty="0"/>
                        <a:t>Инфузория туфелька</a:t>
                      </a:r>
                      <a:endParaRPr lang="ru-RU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200"/>
                        <a:t>Простейшие</a:t>
                      </a:r>
                      <a:endParaRPr lang="ru-RU" sz="1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6675" marR="66675" marT="66675" marB="6667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200" dirty="0"/>
                        <a:t>Белая </a:t>
                      </a:r>
                      <a:r>
                        <a:rPr lang="ru-RU" sz="1200" dirty="0" err="1"/>
                        <a:t>планария</a:t>
                      </a:r>
                      <a:endParaRPr lang="ru-RU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75"/>
                        </a:spcAft>
                      </a:pPr>
                      <a:r>
                        <a:rPr lang="ru-RU" sz="1200" dirty="0"/>
                        <a:t>?</a:t>
                      </a:r>
                      <a:endParaRPr lang="ru-RU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6675" marR="66675" marT="66675" marB="6667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65403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2.Приём «Лови ошибку»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dirty="0" smtClean="0">
                <a:latin typeface="Arial" pitchFamily="34" charset="0"/>
                <a:cs typeface="Arial" pitchFamily="34" charset="0"/>
              </a:rPr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1071546"/>
            <a:ext cx="8229600" cy="425769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endParaRPr lang="ru-RU" sz="2600" b="1" dirty="0">
              <a:latin typeface="Arial" pitchFamily="34" charset="0"/>
              <a:cs typeface="Arial" pitchFamily="34" charset="0"/>
            </a:endParaRPr>
          </a:p>
          <a:p>
            <a:pPr indent="285750" algn="just">
              <a:buNone/>
            </a:pPr>
            <a:r>
              <a:rPr lang="ru-RU" sz="2600" b="1" dirty="0" smtClean="0">
                <a:latin typeface="Arial" pitchFamily="34" charset="0"/>
                <a:cs typeface="Arial" pitchFamily="34" charset="0"/>
              </a:rPr>
              <a:t>Цель</a:t>
            </a:r>
            <a:r>
              <a:rPr lang="ru-RU" sz="2600" b="1" dirty="0">
                <a:latin typeface="Arial" pitchFamily="34" charset="0"/>
                <a:cs typeface="Arial" pitchFamily="34" charset="0"/>
              </a:rPr>
              <a:t>:</a:t>
            </a:r>
            <a:r>
              <a:rPr lang="ru-RU" sz="2600" dirty="0">
                <a:latin typeface="Arial" pitchFamily="34" charset="0"/>
                <a:cs typeface="Arial" pitchFamily="34" charset="0"/>
              </a:rPr>
              <a:t> сформировать умение читать вдумчиво, связывать информацию, обнаруженную в тексте, со знаниями из других источников, на основе имеющихся знаний подвергать сомнению достоверность имеющейся информации, критически оценивать степень достоверности содержащейся в тексте информации.</a:t>
            </a:r>
          </a:p>
          <a:p>
            <a:pPr indent="200025" algn="just">
              <a:buNone/>
            </a:pPr>
            <a:r>
              <a:rPr lang="ru-RU" sz="2600" dirty="0">
                <a:latin typeface="Arial" pitchFamily="34" charset="0"/>
                <a:cs typeface="Arial" pitchFamily="34" charset="0"/>
              </a:rPr>
              <a:t>Заранее готовится текст, содержащий ошибочную информацию, и предлагается учащимся выявить допущенные ошибки. Обучающиеся анализируют предложенный текст, пытаются выявить ошибки, аргументируют свои выводы. Такой материал можно предложить и для анализа, и для творческой переработки текста, и для синтеза собственного мнения</a:t>
            </a:r>
            <a:r>
              <a:rPr lang="ru-RU" sz="2900" dirty="0">
                <a:latin typeface="Arial" pitchFamily="34" charset="0"/>
                <a:cs typeface="Arial" pitchFamily="34" charset="0"/>
              </a:rPr>
              <a:t>. 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ru-RU" sz="3100" b="1" dirty="0" smtClean="0">
                <a:latin typeface="Arial" pitchFamily="34" charset="0"/>
                <a:cs typeface="Arial" pitchFamily="34" charset="0"/>
              </a:rPr>
              <a:t>Прием «Верные и неверные утверждения»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214422"/>
            <a:ext cx="8229600" cy="511494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Цель</a:t>
            </a:r>
            <a:r>
              <a:rPr lang="ru-RU" sz="1600" b="1" dirty="0">
                <a:latin typeface="Arial" pitchFamily="34" charset="0"/>
                <a:cs typeface="Arial" pitchFamily="34" charset="0"/>
              </a:rPr>
              <a:t>: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 понимать информацию, содержащуюся в тексте, сравнивать и противопоставлять заключённую в тексте информацию разного характера, критически оценивать степень достоверности содержащейся в тексте информации.</a:t>
            </a:r>
          </a:p>
          <a:p>
            <a:pPr algn="just">
              <a:buNone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Перед началом уроков по какой-либо теме могут предлагаются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высказывания.</a:t>
            </a:r>
          </a:p>
          <a:p>
            <a:pPr algn="just">
              <a:buNone/>
            </a:pP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Например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, при изучении темы «Бактерии»:</a:t>
            </a:r>
          </a:p>
          <a:p>
            <a:pPr lvl="0" algn="just">
              <a:buNone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Бактерии - это одноклеточные и многоклеточные организмы</a:t>
            </a:r>
          </a:p>
          <a:p>
            <a:pPr lvl="0" algn="just">
              <a:buNone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Клетки бактерий не имеют оформленного ядра</a:t>
            </a:r>
          </a:p>
          <a:p>
            <a:pPr lvl="0" algn="just">
              <a:buNone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Бактерии освоили все среды обитания на Земле</a:t>
            </a:r>
          </a:p>
          <a:p>
            <a:pPr lvl="0" algn="just">
              <a:buNone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Бактерии имеют разнообразную форму</a:t>
            </a:r>
          </a:p>
          <a:p>
            <a:pPr lvl="0" algn="just">
              <a:buNone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Капсула бактериальной клетки не играет существенной роли в жизни бактерий</a:t>
            </a:r>
          </a:p>
          <a:p>
            <a:pPr lvl="0" algn="just">
              <a:buNone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Бактерии относят к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прокариотам</a:t>
            </a:r>
            <a:endParaRPr lang="ru-RU" sz="1600" dirty="0"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Затем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происходит устное обсуждение утверждений с обоснованием. После знакомства с основной информацией - это может быть текст параграфа, мы возвращаемся к данным утверждениям и оцениваем их достоверность, используя полученную на уроке информацию.</a:t>
            </a:r>
          </a:p>
          <a:p>
            <a:pPr algn="just">
              <a:buNone/>
            </a:pP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357166"/>
            <a:ext cx="8858312" cy="1143000"/>
          </a:xfrm>
        </p:spPr>
        <p:txBody>
          <a:bodyPr>
            <a:noAutofit/>
          </a:bodyPr>
          <a:lstStyle/>
          <a:p>
            <a:pPr marL="0" indent="0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4.Сопоставление / нахождение сходств и различий</a:t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 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dirty="0" smtClean="0"/>
              <a:t>- </a:t>
            </a:r>
            <a:r>
              <a:rPr lang="ru-RU" dirty="0"/>
              <a:t>приём работы, основанный на сравнении двух или более объектов.</a:t>
            </a:r>
          </a:p>
          <a:p>
            <a:pPr marL="0" indent="0" algn="just">
              <a:buNone/>
            </a:pPr>
            <a:r>
              <a:rPr lang="ru-RU" b="1" dirty="0"/>
              <a:t>Цель:</a:t>
            </a:r>
            <a:r>
              <a:rPr lang="ru-RU" dirty="0"/>
              <a:t> сформировать умения целенаправленно читать текст, сравнивать заключённую в тексте информацию.</a:t>
            </a:r>
          </a:p>
          <a:p>
            <a:pPr marL="0" indent="0" algn="just">
              <a:buNone/>
            </a:pPr>
            <a:r>
              <a:rPr lang="ru-RU" dirty="0"/>
              <a:t>Выработать умение на сопоставление биологических объектов или явлений у обучающихся достаточно трудно. Данное умение связано с такими мыслительными процессами как синтез и анализ, которые также необходимо развивать на каждом уроке.</a:t>
            </a:r>
          </a:p>
          <a:p>
            <a:pPr marL="0" indent="0" algn="just">
              <a:buNone/>
            </a:pPr>
            <a:r>
              <a:rPr lang="ru-RU" b="1" dirty="0"/>
              <a:t>Например:</a:t>
            </a:r>
            <a:r>
              <a:rPr lang="ru-RU" dirty="0"/>
              <a:t> укажите сходство процессов жизнедеятельности у некоторых бактерий и цветковых растений, сравните два процесса - митоз и мейоз и т.д.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>
                <a:latin typeface="Arial" pitchFamily="34" charset="0"/>
                <a:cs typeface="Arial" pitchFamily="34" charset="0"/>
              </a:rPr>
              <a:t>5. Приём «Восстанови текст»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/>
            </a:r>
            <a:br>
              <a:rPr lang="ru-RU" sz="3200" dirty="0">
                <a:latin typeface="Arial" pitchFamily="34" charset="0"/>
                <a:cs typeface="Arial" pitchFamily="34" charset="0"/>
              </a:rPr>
            </a:b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b="1" dirty="0"/>
              <a:t>Цель:</a:t>
            </a:r>
            <a:r>
              <a:rPr lang="ru-RU" dirty="0"/>
              <a:t> сформировать умения целенаправленно читать текст, сравнивать заключённую в тексте информацию.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На </a:t>
            </a:r>
            <a:r>
              <a:rPr lang="ru-RU" dirty="0"/>
              <a:t>уроке раздаются предложения какого-то биологического текста, которые надо расположить в правильном порядке. Затем происходит обсуждение, обучающиеся рассказывают содержание своего отрывка, и восстанавливают логическую последовательность всего текста.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Использование </a:t>
            </a:r>
            <a:r>
              <a:rPr lang="ru-RU" dirty="0"/>
              <a:t>приема «Восстанови текст» в своей практике работы я только начала использовать. Применять его лучше при изучении новой темы, т.к. в процессе работы над текстом чаще всего возникают проблемные вопросы по изучаемой теме, которые возможно решить только при полном осмыслении текста, что и является целью смыслового чтения.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1790"/>
            <a:ext cx="7772400" cy="123696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6.Работа с текстом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879987"/>
            <a:ext cx="8472518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b="1" dirty="0"/>
              <a:t>Тема: «Химический состав клетки»</a:t>
            </a:r>
            <a:endParaRPr lang="ru-RU" sz="1400" dirty="0"/>
          </a:p>
          <a:p>
            <a:pPr marL="0" indent="0">
              <a:buNone/>
            </a:pPr>
            <a:r>
              <a:rPr lang="ru-RU" sz="1400" b="1" dirty="0"/>
              <a:t>Прочитайте текст, ответьте на вопросы теста.</a:t>
            </a:r>
            <a:endParaRPr lang="ru-RU" sz="1400" dirty="0"/>
          </a:p>
          <a:p>
            <a:pPr marL="0" indent="0">
              <a:buNone/>
            </a:pPr>
            <a:r>
              <a:rPr lang="ru-RU" sz="1400" dirty="0"/>
              <a:t>Все углеводы подразделяют на две группы: моносахариды и полисахариды. К моносахаридам относят рибозу, глюкозу и фруктозу. По своим свойствам это бесцветные кристаллические вещества, сладкие на вкус, хорошо растворимы в воде. Полисахариды - высокомолекулярные полимеры, мономерами которых являются чаще всего молекулы глюкозы. К ним относят крахмал, гликоген, целлюлозу. В отличие от моносахаридов, они несладкие и почти не растворимы в воде.</a:t>
            </a:r>
          </a:p>
          <a:p>
            <a:pPr marL="0" indent="0">
              <a:buNone/>
            </a:pPr>
            <a:r>
              <a:rPr lang="ru-RU" sz="1400" dirty="0"/>
              <a:t>В организме углеводы выполняют в основном строительную и энергетическую функции. Так из целлюлозы состоит оболочка растительной клетки, полисахарид хитин входит в состав покровов членистоногих и оболочки клеток грибов.</a:t>
            </a:r>
          </a:p>
          <a:p>
            <a:pPr marL="0" indent="0">
              <a:buNone/>
            </a:pPr>
            <a:r>
              <a:rPr lang="ru-RU" sz="1400" dirty="0"/>
              <a:t>Крахмал и гликоген в клетках откладываются в запас. Крахмал синтезируется в клетках растений, а гликоген - в клетках животных, в основном в печени и мышцах. Углеводы выполняют также энергетическую функцию, но при их окислении образуется в два раза меньше энергии, чем при окислении такого же количества жиров. Моносахариды, будучи менее энергоёмкими, быстрее расщепляются и легче усваиваются организмом, чем жиры. Поэтому клетки мозга, нуждающиеся постоянно в большом количестве энергии, используют в своей деятельности только энергию глюкозы.</a:t>
            </a:r>
          </a:p>
          <a:p>
            <a:pPr marL="0" indent="0">
              <a:buNone/>
            </a:pPr>
            <a:r>
              <a:rPr lang="ru-RU" sz="1400" b="1" dirty="0"/>
              <a:t>Ответьте на вопросы</a:t>
            </a:r>
            <a:r>
              <a:rPr lang="ru-RU" sz="1400" dirty="0"/>
              <a:t>:</a:t>
            </a:r>
          </a:p>
          <a:p>
            <a:pPr marL="0" indent="0">
              <a:buNone/>
            </a:pPr>
            <a:r>
              <a:rPr lang="ru-RU" sz="1400" dirty="0"/>
              <a:t>1 Какими свойствами обладают полисахариды?</a:t>
            </a:r>
            <a:br>
              <a:rPr lang="ru-RU" sz="1400" dirty="0"/>
            </a:br>
            <a:r>
              <a:rPr lang="ru-RU" sz="1400" dirty="0"/>
              <a:t>2. Какие углеводы относятся к полимерам?</a:t>
            </a:r>
            <a:br>
              <a:rPr lang="ru-RU" sz="1400" dirty="0"/>
            </a:br>
            <a:r>
              <a:rPr lang="ru-RU" sz="1400" dirty="0"/>
              <a:t>3. Какое вещество относится к моносахаридам:</a:t>
            </a:r>
            <a:br>
              <a:rPr lang="ru-RU" sz="1400" dirty="0"/>
            </a:br>
            <a:r>
              <a:rPr lang="ru-RU" sz="1400" dirty="0"/>
              <a:t>4. Какие полисахариды характерны для растительной клетки:</a:t>
            </a:r>
          </a:p>
          <a:p>
            <a:pPr marL="0" indent="0">
              <a:buNone/>
            </a:pPr>
            <a:r>
              <a:rPr lang="ru-RU" sz="1400" dirty="0"/>
              <a:t>5. Какие полисахариды характерны для живой </a:t>
            </a:r>
            <a:r>
              <a:rPr lang="ru-RU" sz="1400" dirty="0" smtClean="0"/>
              <a:t>клетки?</a:t>
            </a:r>
          </a:p>
          <a:p>
            <a:pPr marL="0" indent="0">
              <a:buNone/>
            </a:pPr>
            <a:r>
              <a:rPr lang="ru-RU" sz="1400" dirty="0" smtClean="0"/>
              <a:t>6</a:t>
            </a:r>
            <a:r>
              <a:rPr lang="ru-RU" sz="1400" dirty="0"/>
              <a:t>. Основные функции углеводов:</a:t>
            </a:r>
            <a:br>
              <a:rPr lang="ru-RU" sz="1400" dirty="0"/>
            </a:br>
            <a:endParaRPr lang="ru-RU" sz="1400" dirty="0"/>
          </a:p>
          <a:p>
            <a:pPr marL="0" indent="0">
              <a:buNone/>
            </a:pP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78</TotalTime>
  <Words>439</Words>
  <Application>Microsoft Office PowerPoint</Application>
  <PresentationFormat>Экран (4:3)</PresentationFormat>
  <Paragraphs>97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Calibri</vt:lpstr>
      <vt:lpstr>Cambria</vt:lpstr>
      <vt:lpstr>Franklin Gothic Book</vt:lpstr>
      <vt:lpstr>Perpetua</vt:lpstr>
      <vt:lpstr>Wingdings 2</vt:lpstr>
      <vt:lpstr>Справедливость</vt:lpstr>
      <vt:lpstr>Формирование и развитие читательской грамотности учащихся при обучении биологии</vt:lpstr>
      <vt:lpstr>Презентация PowerPoint</vt:lpstr>
      <vt:lpstr>Презентация PowerPoint</vt:lpstr>
      <vt:lpstr>1.Прием «Установление соответствия» </vt:lpstr>
      <vt:lpstr>2.Приём «Лови ошибку» </vt:lpstr>
      <vt:lpstr>3. Прием «Верные и неверные утверждения» </vt:lpstr>
      <vt:lpstr>4.Сопоставление / нахождение сходств и различий  </vt:lpstr>
      <vt:lpstr>5. Приём «Восстанови текст» </vt:lpstr>
      <vt:lpstr>6.Работа с текстом </vt:lpstr>
      <vt:lpstr>7.«Составь схему, план, конспект, таблицу»</vt:lpstr>
      <vt:lpstr>8. «Синквейн»</vt:lpstr>
      <vt:lpstr>9. «Опишите по плану…» 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и развитие читательской грамотности учащихся при обучении биологии</dc:title>
  <dc:creator>user</dc:creator>
  <cp:lastModifiedBy>МОУ СОШ 5</cp:lastModifiedBy>
  <cp:revision>3</cp:revision>
  <dcterms:created xsi:type="dcterms:W3CDTF">2022-02-15T14:11:48Z</dcterms:created>
  <dcterms:modified xsi:type="dcterms:W3CDTF">2022-02-16T07:01:23Z</dcterms:modified>
</cp:coreProperties>
</file>