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62" r:id="rId8"/>
    <p:sldId id="263" r:id="rId9"/>
    <p:sldId id="264" r:id="rId10"/>
    <p:sldId id="265" r:id="rId11"/>
    <p:sldId id="266" r:id="rId12"/>
    <p:sldId id="267" r:id="rId13"/>
    <p:sldId id="258" r:id="rId14"/>
    <p:sldId id="259" r:id="rId15"/>
    <p:sldId id="268" r:id="rId16"/>
    <p:sldId id="269" r:id="rId17"/>
    <p:sldId id="260" r:id="rId18"/>
    <p:sldId id="281" r:id="rId19"/>
    <p:sldId id="261" r:id="rId20"/>
    <p:sldId id="270" r:id="rId21"/>
    <p:sldId id="279" r:id="rId22"/>
    <p:sldId id="271" r:id="rId23"/>
    <p:sldId id="272" r:id="rId24"/>
    <p:sldId id="280" r:id="rId25"/>
    <p:sldId id="273" r:id="rId26"/>
    <p:sldId id="278" r:id="rId27"/>
    <p:sldId id="274" r:id="rId28"/>
    <p:sldId id="275" r:id="rId29"/>
    <p:sldId id="276" r:id="rId30"/>
    <p:sldId id="27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6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0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550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03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688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820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053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097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462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509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08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791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4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21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35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798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35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5324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990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1475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986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4951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038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911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03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82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450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974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574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939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838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0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43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645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719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388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248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740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702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529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479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0346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4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428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885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165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752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996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238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094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64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2785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4482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23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7002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339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947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335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97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702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290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1820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9252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6831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45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232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7576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692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080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59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057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8043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224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2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81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3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79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0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4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45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2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01.10.2023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86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 1937 год катастрофа германского дирижабля Гинденбург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Дирижабль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4646" y="1523882"/>
            <a:ext cx="6842554" cy="5174568"/>
          </a:xfrm>
        </p:spPr>
      </p:pic>
    </p:spTree>
    <p:extLst>
      <p:ext uri="{BB962C8B-B14F-4D97-AF65-F5344CB8AC3E}">
        <p14:creationId xmlns:p14="http://schemas.microsoft.com/office/powerpoint/2010/main" val="5694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5" y="4604069"/>
            <a:ext cx="19145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https://v1.std3.ru/1a/e7/1416136646-1ae79d887aa4964d967bd843ebb583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628800"/>
            <a:ext cx="2539990" cy="345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71864" y="134076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Антуан Лоран Лавуазье</a:t>
            </a:r>
          </a:p>
          <a:p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</a:rPr>
              <a:t>Первым установил, что водород при сгорании образует воду, и назвал его </a:t>
            </a:r>
            <a:r>
              <a:rPr lang="en-US" sz="2800" b="1" dirty="0" err="1">
                <a:solidFill>
                  <a:prstClr val="black"/>
                </a:solidFill>
                <a:latin typeface="Bookman Old Style" pitchFamily="18" charset="0"/>
              </a:rPr>
              <a:t>Hydrogenium</a:t>
            </a:r>
            <a:r>
              <a:rPr lang="en-US" sz="2800" b="1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</a:rPr>
              <a:t>– «рождающий воду».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65736" y="5309195"/>
            <a:ext cx="1335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(1743-1794)</a:t>
            </a:r>
          </a:p>
        </p:txBody>
      </p:sp>
    </p:spTree>
    <p:extLst>
      <p:ext uri="{BB962C8B-B14F-4D97-AF65-F5344CB8AC3E}">
        <p14:creationId xmlns:p14="http://schemas.microsoft.com/office/powerpoint/2010/main" val="35102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820562" y="228918"/>
            <a:ext cx="8320216" cy="4571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Получение водород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2286" y="0"/>
            <a:ext cx="11704078" cy="6858000"/>
          </a:xfrm>
        </p:spPr>
      </p:pic>
    </p:spTree>
    <p:extLst>
      <p:ext uri="{BB962C8B-B14F-4D97-AF65-F5344CB8AC3E}">
        <p14:creationId xmlns:p14="http://schemas.microsoft.com/office/powerpoint/2010/main" val="208781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81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7351" y="804136"/>
            <a:ext cx="9967783" cy="10740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Ряд активности металлов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ds04.infourok.ru/uploads/ex/0b88/00114997-c44871c4/hello_html_4d31b4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8" y="2456237"/>
            <a:ext cx="11217684" cy="191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69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515809"/>
            <a:ext cx="10363200" cy="27502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9556" y="1108769"/>
            <a:ext cx="11112844" cy="2745259"/>
          </a:xfrm>
        </p:spPr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  <a:buClr>
                <a:srgbClr val="FFCC00"/>
              </a:buClr>
              <a:buSzPct val="70000"/>
              <a:defRPr/>
            </a:pPr>
            <a:r>
              <a:rPr lang="ru-RU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бы перед вами стояла задача получить большое количество водорода, какое сырьё вы бы выбрали и почему</a:t>
            </a:r>
            <a:r>
              <a:rPr lang="ru-RU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pic>
        <p:nvPicPr>
          <p:cNvPr id="4098" name="Picture 2" descr="https://cdn.pixabay.com/photo/2016/01/08/11/51/text-1127660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241" y="3537652"/>
            <a:ext cx="1739127" cy="283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8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.ppt-online.org/files/slide/1/1drW4uwKkEHGUe6z8iDQN5vxBTOoclbnRLhVfM/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98" y="274639"/>
            <a:ext cx="8450562" cy="633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31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408718"/>
            <a:ext cx="10363200" cy="6083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157" y="848497"/>
            <a:ext cx="10017211" cy="5404022"/>
          </a:xfrm>
        </p:spPr>
        <p:txBody>
          <a:bodyPr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189890"/>
              </p:ext>
            </p:extLst>
          </p:nvPr>
        </p:nvGraphicFramePr>
        <p:xfrm>
          <a:off x="1482808" y="848497"/>
          <a:ext cx="9555894" cy="5008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79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779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5558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man Old Style" panose="02050604050505020204" pitchFamily="18" charset="0"/>
                        </a:rPr>
                        <a:t>Физические</a:t>
                      </a:r>
                      <a:r>
                        <a:rPr lang="ru-RU" sz="2800" baseline="0" dirty="0" smtClean="0">
                          <a:latin typeface="Bookman Old Style" panose="02050604050505020204" pitchFamily="18" charset="0"/>
                        </a:rPr>
                        <a:t> свойства</a:t>
                      </a:r>
                      <a:endParaRPr lang="ru-RU" sz="28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Применение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5100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Газ</a:t>
                      </a:r>
                      <a:r>
                        <a:rPr lang="ru-RU" sz="2400" baseline="0" dirty="0" smtClean="0">
                          <a:latin typeface="Bookman Old Style" panose="02050604050505020204" pitchFamily="18" charset="0"/>
                        </a:rPr>
                        <a:t> без цвета, вкуса, запаха, легче воздуха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Метеорология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51006">
                <a:tc>
                  <a:txBody>
                    <a:bodyPr/>
                    <a:lstStyle/>
                    <a:p>
                      <a:r>
                        <a:rPr lang="ru-RU" sz="2400" dirty="0" err="1" smtClean="0">
                          <a:latin typeface="Bookman Old Style" panose="02050604050505020204" pitchFamily="18" charset="0"/>
                        </a:rPr>
                        <a:t>Ткип</a:t>
                      </a:r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 =-253 С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В качестве охлаждающего газа в электромашинах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5100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Хорошая теплопроводность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Bookman Old Style" panose="02050604050505020204" pitchFamily="18" charset="0"/>
                        </a:rPr>
                        <a:t>Сверхпроводниковой технике</a:t>
                      </a:r>
                      <a:endParaRPr lang="ru-RU" sz="2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7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myshared.ru/7/833151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245" y="267150"/>
            <a:ext cx="8441810" cy="633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23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7351" y="804136"/>
            <a:ext cx="9967783" cy="10740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Ряд активности металлов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ds04.infourok.ru/uploads/ex/0b88/00114997-c44871c4/hello_html_4d31b4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8" y="2456237"/>
            <a:ext cx="11217684" cy="191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6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9773" y="659027"/>
            <a:ext cx="10198443" cy="378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Выберите утверждения, в которых говорится о водороде как о химическом элементе.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Водород входит в состав воды.</a:t>
            </a:r>
            <a:b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Водород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малорастворим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воде.</a:t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водорода в земной коре составляет 1%.</a:t>
            </a:r>
            <a:b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Водород – горючий газ.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Водород — самый лёгкий газ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4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zoozel.ru/gallery/images/293419_himik-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3292097"/>
            <a:ext cx="3672408" cy="262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7250" y="1124744"/>
            <a:ext cx="7848872" cy="1938992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Водород –химический элемент и простое вещество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7250" y="4005064"/>
            <a:ext cx="41764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741" y="1249413"/>
            <a:ext cx="10709189" cy="3027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Водород проявляет степень окисления в соединениях:</a:t>
            </a: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+1 и - 1</a:t>
            </a:r>
            <a:endParaRPr lang="ru-RU" sz="36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+2 и -2</a:t>
            </a: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0 и + 1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77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9026" y="1136820"/>
            <a:ext cx="10585622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Водород это газ: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без цвета, вкуса, запаха, тяжелее воздуха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без цвета, запаха, вкуса, </a:t>
            </a:r>
            <a:r>
              <a:rPr lang="ru-RU" sz="320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малорастворим</a:t>
            </a: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воде</a:t>
            </a:r>
            <a:endParaRPr lang="ru-RU" sz="32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без цвета, вкуса, с запахом, легче воздуха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6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1362" y="1326292"/>
            <a:ext cx="10799806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Водород является продуктом взаимодействия:</a:t>
            </a:r>
            <a:endParaRPr lang="ru-RU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Cu + </a:t>
            </a:r>
            <a:r>
              <a:rPr lang="en-US" sz="3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HCl</a:t>
            </a:r>
            <a:r>
              <a: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br>
              <a: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Mg</a:t>
            </a:r>
            <a:r>
              <a:rPr lang="en-US" sz="36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360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HCl</a:t>
            </a:r>
            <a:r>
              <a:rPr lang="en-US" sz="36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br>
              <a:rPr lang="en-US" sz="36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Ag+ H</a:t>
            </a:r>
            <a:r>
              <a:rPr lang="en-US" sz="3600" baseline="-25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O;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7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7222" y="1573427"/>
            <a:ext cx="11145794" cy="239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 Водород в химической реакции с металлами является: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восстановителем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окислителем</a:t>
            </a:r>
            <a:endParaRPr lang="ru-RU" sz="3200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1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119" y="3105835"/>
            <a:ext cx="10742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5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zoozel.ru/gallery/images/293419_himik-p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424" y="3547470"/>
            <a:ext cx="3672408" cy="262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6817" y="657544"/>
            <a:ext cx="6792567" cy="483440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 водорода как химического элемента: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Положение водорода в ПСХЭ Д.И. Менделеева;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Строение атома водорода;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Образование молекулы водорода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Водород в природе.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История открытия водорода.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Получение и собирание водорода.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Физические свойства водорода.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Химические свойства водорода.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водорода.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7250" y="4005064"/>
            <a:ext cx="41764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0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659" y="5373217"/>
            <a:ext cx="1442431" cy="134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9576" y="373348"/>
            <a:ext cx="7480962" cy="1077218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Положение водорода в ПСХЭ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Д.И. Менделеева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47528" y="1746987"/>
            <a:ext cx="2592288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skerville Old Face" pitchFamily="18" charset="0"/>
              </a:rPr>
              <a:t>H</a:t>
            </a:r>
            <a:endParaRPr lang="ru-RU" sz="26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115092"/>
              </p:ext>
            </p:extLst>
          </p:nvPr>
        </p:nvGraphicFramePr>
        <p:xfrm>
          <a:off x="4871865" y="1746988"/>
          <a:ext cx="5248713" cy="3949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0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86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Характеристика элемента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Химический знак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Период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Группа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Подгруппа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Металл/Неметалл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Ar</a:t>
                      </a:r>
                      <a:r>
                        <a:rPr lang="en-US" sz="2400" dirty="0">
                          <a:effectLst/>
                        </a:rPr>
                        <a:t> (H)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</a:rPr>
                        <a:t>Электронная формула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Валентность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Степень окисления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7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659" y="5373217"/>
            <a:ext cx="1442431" cy="134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9576" y="373348"/>
            <a:ext cx="7480962" cy="1077218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Положение водорода в ПСХЭ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Д.И. Менделеева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47528" y="1746987"/>
            <a:ext cx="2592288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skerville Old Face" pitchFamily="18" charset="0"/>
              </a:rPr>
              <a:t>H</a:t>
            </a:r>
            <a:endParaRPr lang="ru-RU" sz="26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330640"/>
              </p:ext>
            </p:extLst>
          </p:nvPr>
        </p:nvGraphicFramePr>
        <p:xfrm>
          <a:off x="4871865" y="1746988"/>
          <a:ext cx="5248713" cy="3949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0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86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Характеристика элемента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Химический знак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H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Период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1</a:t>
                      </a:r>
                      <a:endParaRPr lang="ru-RU" sz="2400" dirty="0" smtClean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Группа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</a:rPr>
                        <a:t>I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Подгруппа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А- главная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</a:rPr>
                        <a:t>Металл/Неметалл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Неметалл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Ar</a:t>
                      </a:r>
                      <a:r>
                        <a:rPr lang="en-US" sz="2400" dirty="0">
                          <a:effectLst/>
                        </a:rPr>
                        <a:t> (H)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</a:rPr>
                        <a:t>Электронная формула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</a:rPr>
                        <a:t>1</a:t>
                      </a:r>
                      <a:r>
                        <a:rPr lang="en-US" sz="2400" dirty="0" smtClean="0">
                          <a:effectLst/>
                          <a:latin typeface="Calibri"/>
                        </a:rPr>
                        <a:t>s</a:t>
                      </a:r>
                      <a:r>
                        <a:rPr lang="ru-RU" sz="2400" dirty="0" smtClean="0">
                          <a:effectLst/>
                          <a:latin typeface="Calibri"/>
                        </a:rPr>
                        <a:t>1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Валентность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4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Степень окисления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-1</a:t>
                      </a:r>
                      <a:r>
                        <a:rPr lang="ru-RU" sz="2400" dirty="0" smtClean="0">
                          <a:effectLst/>
                        </a:rPr>
                        <a:t>; </a:t>
                      </a:r>
                      <a:r>
                        <a:rPr lang="ru-RU" sz="2400" dirty="0">
                          <a:effectLst/>
                        </a:rPr>
                        <a:t>+1</a:t>
                      </a:r>
                      <a:endParaRPr lang="ru-RU" sz="24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3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5" y="4604069"/>
            <a:ext cx="19145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37160" y="620688"/>
            <a:ext cx="7649850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Строение атома водорода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1544" y="1700808"/>
            <a:ext cx="83529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Bookman Old Style" pitchFamily="18" charset="0"/>
              </a:rPr>
              <a:t>Водород</a:t>
            </a:r>
            <a:r>
              <a:rPr lang="ru-RU" sz="2400" dirty="0">
                <a:solidFill>
                  <a:prstClr val="black"/>
                </a:solidFill>
                <a:latin typeface="Bookman Old Style" pitchFamily="18" charset="0"/>
              </a:rPr>
              <a:t> — химический элемент №1 периодической системы.</a:t>
            </a:r>
          </a:p>
          <a:p>
            <a:r>
              <a:rPr lang="ru-RU" sz="2400" dirty="0">
                <a:solidFill>
                  <a:prstClr val="black"/>
                </a:solidFill>
                <a:latin typeface="Bookman Old Style" pitchFamily="18" charset="0"/>
              </a:rPr>
              <a:t>Атом водорода — самый простой по строению, самый лёгкий из атомов всех известных элементов. В ядре его атома находится </a:t>
            </a:r>
            <a:r>
              <a:rPr lang="en-US" sz="2400" b="1" dirty="0" smtClean="0">
                <a:solidFill>
                  <a:srgbClr val="7030A0"/>
                </a:solidFill>
                <a:latin typeface="Bookman Old Style" pitchFamily="18" charset="0"/>
              </a:rPr>
              <a:t>….</a:t>
            </a:r>
            <a:r>
              <a:rPr lang="ru-RU" sz="2400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Bookman Old Style" pitchFamily="18" charset="0"/>
              </a:rPr>
              <a:t>протон</a:t>
            </a:r>
            <a:r>
              <a:rPr lang="ru-RU" sz="2400" dirty="0">
                <a:solidFill>
                  <a:prstClr val="black"/>
                </a:solidFill>
                <a:latin typeface="Bookman Old Style" pitchFamily="18" charset="0"/>
              </a:rPr>
              <a:t>, а в электронной оболочке —  всего </a:t>
            </a:r>
            <a:r>
              <a:rPr lang="en-US" sz="2400" b="1" dirty="0" smtClean="0">
                <a:solidFill>
                  <a:srgbClr val="7030A0"/>
                </a:solidFill>
                <a:latin typeface="Bookman Old Style" pitchFamily="18" charset="0"/>
              </a:rPr>
              <a:t>….</a:t>
            </a:r>
            <a:r>
              <a:rPr lang="ru-RU" sz="2400" b="1" dirty="0" smtClean="0">
                <a:solidFill>
                  <a:srgbClr val="7030A0"/>
                </a:solidFill>
                <a:latin typeface="Bookman Old Style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Bookman Old Style" pitchFamily="18" charset="0"/>
              </a:rPr>
              <a:t>электрон</a:t>
            </a:r>
            <a:r>
              <a:rPr lang="ru-RU" sz="2400" dirty="0">
                <a:solidFill>
                  <a:prstClr val="black"/>
                </a:solidFill>
                <a:latin typeface="Bookman Old Style" pitchFamily="18" charset="0"/>
              </a:rPr>
              <a:t>.</a:t>
            </a:r>
          </a:p>
        </p:txBody>
      </p:sp>
      <p:pic>
        <p:nvPicPr>
          <p:cNvPr id="7170" name="Picture 2" descr="17-05-2017 21-12-3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29" y="4055586"/>
            <a:ext cx="2895791" cy="240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1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115/000223f4-38eae363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33" y="310398"/>
            <a:ext cx="8213124" cy="615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0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2.infourok.ru/uploads/ex/1153/00083b2a-fc2c561d/1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529" y="494269"/>
            <a:ext cx="7831438" cy="587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31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954" y="4797153"/>
            <a:ext cx="19145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5156" y="620688"/>
            <a:ext cx="7536037" cy="92333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История открытия</a:t>
            </a:r>
          </a:p>
        </p:txBody>
      </p:sp>
      <p:pic>
        <p:nvPicPr>
          <p:cNvPr id="12292" name="Picture 4" descr="http://stamps-111.narod.ru/Gravure/BE023065-GRAVURE-clipart-desk-gallery-gif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4" b="100000" l="1068" r="989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828305"/>
            <a:ext cx="2876160" cy="396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39817" y="2014922"/>
            <a:ext cx="50873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Bookman Old Style" pitchFamily="18" charset="0"/>
              </a:rPr>
              <a:t>Генри Кавендиш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2800" b="1" dirty="0">
                <a:solidFill>
                  <a:prstClr val="black"/>
                </a:solidFill>
                <a:latin typeface="Bookman Old Style" pitchFamily="18" charset="0"/>
              </a:rPr>
              <a:t>Первым убедился, что при действии кислот на некоторые металлы образуется «горючий газ», который в смеси с воздухом при поджигании взрывается.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39616" y="5963860"/>
            <a:ext cx="1335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(1731-1810)</a:t>
            </a:r>
          </a:p>
        </p:txBody>
      </p:sp>
    </p:spTree>
    <p:extLst>
      <p:ext uri="{BB962C8B-B14F-4D97-AF65-F5344CB8AC3E}">
        <p14:creationId xmlns:p14="http://schemas.microsoft.com/office/powerpoint/2010/main" val="226792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351</Words>
  <Application>Microsoft Office PowerPoint</Application>
  <PresentationFormat>Широкоэкранный</PresentationFormat>
  <Paragraphs>88</Paragraphs>
  <Slides>24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24</vt:i4>
      </vt:variant>
    </vt:vector>
  </HeadingPairs>
  <TitlesOfParts>
    <vt:vector size="37" baseType="lpstr">
      <vt:lpstr>Arial</vt:lpstr>
      <vt:lpstr>Baskerville Old Face</vt:lpstr>
      <vt:lpstr>Bookman Old Style</vt:lpstr>
      <vt:lpstr>Calibri</vt:lpstr>
      <vt:lpstr>Times New Roman</vt:lpstr>
      <vt:lpstr>Verdana</vt:lpstr>
      <vt:lpstr>1_Тема Office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Видео 1937 год катастрофа германского дирижабля Гинденбург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Ряд активности металлов</vt:lpstr>
      <vt:lpstr>Презентация PowerPoint</vt:lpstr>
      <vt:lpstr>Презентация PowerPoint</vt:lpstr>
      <vt:lpstr>Презентация PowerPoint</vt:lpstr>
      <vt:lpstr>Презентация PowerPoint</vt:lpstr>
      <vt:lpstr>Ряд активности металлов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2022-04-26T15:15:34Z</dcterms:created>
  <dcterms:modified xsi:type="dcterms:W3CDTF">2023-10-01T14:43:33Z</dcterms:modified>
</cp:coreProperties>
</file>