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851" r:id="rId2"/>
  </p:sldMasterIdLst>
  <p:notesMasterIdLst>
    <p:notesMasterId r:id="rId16"/>
  </p:notesMasterIdLst>
  <p:handoutMasterIdLst>
    <p:handoutMasterId r:id="rId17"/>
  </p:handoutMasterIdLst>
  <p:sldIdLst>
    <p:sldId id="319" r:id="rId3"/>
    <p:sldId id="336" r:id="rId4"/>
    <p:sldId id="341" r:id="rId5"/>
    <p:sldId id="331" r:id="rId6"/>
    <p:sldId id="343" r:id="rId7"/>
    <p:sldId id="345" r:id="rId8"/>
    <p:sldId id="347" r:id="rId9"/>
    <p:sldId id="348" r:id="rId10"/>
    <p:sldId id="351" r:id="rId11"/>
    <p:sldId id="354" r:id="rId12"/>
    <p:sldId id="361" r:id="rId13"/>
    <p:sldId id="356" r:id="rId14"/>
    <p:sldId id="35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8067"/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8058" autoAdjust="0"/>
  </p:normalViewPr>
  <p:slideViewPr>
    <p:cSldViewPr>
      <p:cViewPr varScale="1">
        <p:scale>
          <a:sx n="106" d="100"/>
          <a:sy n="106" d="100"/>
        </p:scale>
        <p:origin x="17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F22723F-7EB5-455E-8F8A-35389053C9F2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44FC1AC-01DC-4D14-834D-42FD4461507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4CE7CC7-5447-4EC1-BEBC-DAD1A42AFCBA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ru-RU" noProof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lang="ru-RU" sz="1200"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5B1783E-8AA2-4764-89D8-724518CA196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ru-RU"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solidFill>
                  <a:srgbClr val="FF0000"/>
                </a:solidFill>
                <a:latin typeface="Arial Black" pitchFamily="34" charset="0"/>
              </a:rPr>
              <a:t>«ДИКИЕ И ДОМАШНИЕ ЖИВОТНЫЕ»</a:t>
            </a:r>
          </a:p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Государственное бюджетное дошкольное образовательное учреждение детский сад №34 Красногвардейского района </a:t>
            </a:r>
          </a:p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г. Санкт-Петербурга</a:t>
            </a:r>
          </a:p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Подготовила :воспитатель Абрамова Наталия Сергеевна</a:t>
            </a:r>
          </a:p>
          <a:p>
            <a:pPr eaLnBrk="1" hangingPunct="1">
              <a:spcBef>
                <a:spcPct val="0"/>
              </a:spcBef>
            </a:pPr>
            <a:endParaRPr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094C9D-D061-4168-80D7-149055341A96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solidFill>
                  <a:srgbClr val="00B050"/>
                </a:solidFill>
                <a:latin typeface="Comic Sans MS" pitchFamily="66" charset="0"/>
              </a:rPr>
              <a:t>Дидактическая игра «Кто что ест?»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AC480FD-1E81-4BE6-B04A-F2FCD4831596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solidFill>
                  <a:srgbClr val="00B050"/>
                </a:solidFill>
                <a:latin typeface="Comic Sans MS" pitchFamily="66" charset="0"/>
              </a:rPr>
              <a:t>Дидактическая игра «Кто что ест?»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3DFEC7-98CB-4786-B7F7-380255430D5E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solidFill>
                  <a:srgbClr val="00B050"/>
                </a:solidFill>
                <a:latin typeface="Comic Sans MS" pitchFamily="66" charset="0"/>
              </a:rPr>
              <a:t>Игра «Четвертый лишний»</a:t>
            </a:r>
            <a:r>
              <a:rPr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B8FF08-34DF-498B-941F-B1BDE4D16A1D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sz="1400" b="1">
                <a:solidFill>
                  <a:srgbClr val="9BBB59"/>
                </a:solidFill>
                <a:latin typeface="Comic Sans MS" pitchFamily="66" charset="0"/>
              </a:rPr>
              <a:t>Проверь себя!</a:t>
            </a:r>
          </a:p>
          <a:p>
            <a:pPr eaLnBrk="1" hangingPunct="1">
              <a:spcBef>
                <a:spcPct val="0"/>
              </a:spcBef>
            </a:pPr>
            <a:r>
              <a:rPr b="1">
                <a:solidFill>
                  <a:srgbClr val="9BBB59"/>
                </a:solidFill>
                <a:latin typeface="Comic Sans MS" pitchFamily="66" charset="0"/>
              </a:rPr>
              <a:t>Какие животные называются домашними?</a:t>
            </a:r>
            <a:r>
              <a:t> </a:t>
            </a:r>
            <a:endParaRPr b="1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B67751-79C4-4247-AB69-72797A54DFFA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u="sng">
                <a:latin typeface="Times New Roman" pitchFamily="18" charset="0"/>
                <a:cs typeface="Times New Roman" pitchFamily="18" charset="0"/>
              </a:rPr>
              <a:t>Программное содержание:</a:t>
            </a:r>
          </a:p>
          <a:p>
            <a:pPr eaLnBrk="1" hangingPunct="1">
              <a:spcBef>
                <a:spcPct val="0"/>
              </a:spcBef>
            </a:pPr>
            <a:r>
              <a:rPr>
                <a:latin typeface="Times New Roman" pitchFamily="18" charset="0"/>
                <a:cs typeface="Times New Roman" pitchFamily="18" charset="0"/>
              </a:rPr>
              <a:t>•Продолжать знакомить детей с дикими и домашними животными;</a:t>
            </a:r>
          </a:p>
          <a:p>
            <a:pPr eaLnBrk="1" hangingPunct="1">
              <a:spcBef>
                <a:spcPct val="0"/>
              </a:spcBef>
            </a:pPr>
            <a:r>
              <a:rPr>
                <a:latin typeface="Times New Roman" pitchFamily="18" charset="0"/>
                <a:cs typeface="Times New Roman" pitchFamily="18" charset="0"/>
              </a:rPr>
              <a:t>•Учить узнавать и правильно называть животных и их детёнышей;</a:t>
            </a:r>
          </a:p>
          <a:p>
            <a:pPr eaLnBrk="1" hangingPunct="1">
              <a:spcBef>
                <a:spcPct val="0"/>
              </a:spcBef>
            </a:pPr>
            <a:r>
              <a:rPr>
                <a:latin typeface="Times New Roman" pitchFamily="18" charset="0"/>
                <a:cs typeface="Times New Roman" pitchFamily="18" charset="0"/>
              </a:rPr>
              <a:t>•Продолжать обогащать пассивный и активный словарь детей;</a:t>
            </a:r>
          </a:p>
          <a:p>
            <a:pPr eaLnBrk="1" hangingPunct="1">
              <a:spcBef>
                <a:spcPct val="0"/>
              </a:spcBef>
            </a:pPr>
            <a:r>
              <a:rPr>
                <a:latin typeface="Times New Roman" pitchFamily="18" charset="0"/>
                <a:cs typeface="Times New Roman" pitchFamily="18" charset="0"/>
              </a:rPr>
              <a:t>•Развивать творческие способности, мышление, воображение, память;</a:t>
            </a:r>
          </a:p>
          <a:p>
            <a:pPr eaLnBrk="1" hangingPunct="1">
              <a:spcBef>
                <a:spcPct val="0"/>
              </a:spcBef>
            </a:pPr>
            <a:r>
              <a:rPr>
                <a:latin typeface="Times New Roman" pitchFamily="18" charset="0"/>
                <a:cs typeface="Times New Roman" pitchFamily="18" charset="0"/>
              </a:rPr>
              <a:t>•Воспитывать любовь и бережное отношение к природе и животному миру.</a:t>
            </a:r>
          </a:p>
          <a:p>
            <a:pPr eaLnBrk="1" hangingPunct="1">
              <a:spcBef>
                <a:spcPct val="0"/>
              </a:spcBef>
            </a:pPr>
            <a:endParaRPr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969F68-0B58-4863-83DE-F7BC4CCE9311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Загадка: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Защищать   должна  я  дом.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Всё    обнюхаю    кругом.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  спасать  я брошусь  в реку,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     друг   я  человеку.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Лаю,  если  где-то  драка,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Потому,  что я - …(Собака)</a:t>
            </a:r>
            <a:endParaRPr dirty="0">
              <a:latin typeface="+mn-lt"/>
              <a:cs typeface="+mn-cs"/>
            </a:endParaRPr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4D58AB-5DA6-4627-B3E5-5DC52D7A2B51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Загадка: </a:t>
            </a:r>
          </a:p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Мягкие лапки, </a:t>
            </a:r>
          </a:p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А в лапках — цап-царапки. (Кошка)</a:t>
            </a:r>
            <a:br>
              <a:rPr/>
            </a:br>
            <a:endParaRPr/>
          </a:p>
          <a:p>
            <a:pPr eaLnBrk="1" hangingPunct="1">
              <a:spcBef>
                <a:spcPct val="0"/>
              </a:spcBef>
            </a:pPr>
            <a:endParaRPr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2ED5AA-A0D8-4000-9D05-8517B9603E78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latin typeface="Times New Roman" pitchFamily="18" charset="0"/>
                <a:cs typeface="Times New Roman" pitchFamily="18" charset="0"/>
              </a:rPr>
              <a:t>Загадка: </a:t>
            </a:r>
          </a:p>
          <a:p>
            <a:pPr eaLnBrk="1" hangingPunct="1">
              <a:spcBef>
                <a:spcPct val="0"/>
              </a:spcBef>
            </a:pPr>
            <a:r>
              <a:t>Кто с рогами и хвостом</a:t>
            </a:r>
          </a:p>
          <a:p>
            <a:pPr eaLnBrk="1" hangingPunct="1">
              <a:spcBef>
                <a:spcPct val="0"/>
              </a:spcBef>
            </a:pPr>
            <a:r>
              <a:t>Пахнет сеном, молоком?</a:t>
            </a:r>
          </a:p>
          <a:p>
            <a:pPr eaLnBrk="1" hangingPunct="1">
              <a:spcBef>
                <a:spcPct val="0"/>
              </a:spcBef>
            </a:pPr>
            <a:r>
              <a:t>Кто мычит, наевшись травки</a:t>
            </a:r>
          </a:p>
          <a:p>
            <a:pPr eaLnBrk="1" hangingPunct="1">
              <a:spcBef>
                <a:spcPct val="0"/>
              </a:spcBef>
            </a:pPr>
            <a:r>
              <a:t>Возле дома у канавки?</a:t>
            </a:r>
            <a:endParaRPr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451E0F-C586-43FA-9231-F54C176BBC0F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Загадка: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ветру развивается грива,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Везет ношу свою терпеливо,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«Цок-цок-цок», скачет ровно и гладко,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серых яблоках наша …</a:t>
            </a:r>
            <a:b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(Лошадка)</a:t>
            </a:r>
            <a:endParaRPr dirty="0">
              <a:latin typeface="+mn-lt"/>
              <a:cs typeface="+mn-cs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A6A558-8A13-457A-B120-42651FB2059E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t>Кто такие домашние животные? Домашними называют животных потому что: Их разводят люди; Кормят и защищают их люди; Люди строят для них жилища; Люди заботятся об их детенышах.</a:t>
            </a: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5F8B68-421E-40A3-B0AF-E90E7117BDD2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t>Мы топаем ногами Раз, два, три Мы хлопаем руками Раз, два, три Мы руки поднимаем Мы руки опускаем Мы руки подаем И бегаем кругом Физминутка</a:t>
            </a: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136D8D-959C-42A5-A873-1027C463A0BF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b="1">
                <a:solidFill>
                  <a:srgbClr val="00B050"/>
                </a:solidFill>
                <a:latin typeface="Comic Sans MS" pitchFamily="66" charset="0"/>
              </a:rPr>
              <a:t>«Один - много» (дидактическая игра)</a:t>
            </a: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16B311-4249-471E-8B94-D5B3F223BF94}" type="slidenum">
              <a:rPr smtClean="0">
                <a:latin typeface="Century Schoolbook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>
              <a:latin typeface="Century Schoolbook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/>
          </p:cNvSpPr>
          <p:nvPr/>
        </p:nvSpPr>
        <p:spPr>
          <a:xfrm>
            <a:off x="454025" y="51816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 kumimoji="0" lang="ru-RU"/>
            </a:pPr>
            <a:endParaRPr lang="ru-RU" sz="3200" i="1" kern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76213" y="187325"/>
            <a:ext cx="8763000" cy="6213475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Rectangle 7"/>
          <p:cNvSpPr>
            <a:spLocks noGrp="1"/>
          </p:cNvSpPr>
          <p:nvPr>
            <p:ph type="title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ru-RU"/>
            </a:lvl1pPr>
            <a:extLst/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/>
          </p:nvPr>
        </p:nvSpPr>
        <p:spPr>
          <a:xfrm>
            <a:off x="2133600" y="5133975"/>
            <a:ext cx="6386946" cy="1219200"/>
          </a:xfrm>
        </p:spPr>
        <p:txBody>
          <a:bodyPr tIns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EE0DDC-F8AF-4D4C-838D-A1836B1D91BB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8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D0BC20-01A2-4616-8917-A17B95D80F79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0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/>
          </p:nvPr>
        </p:nvSpPr>
        <p:spPr>
          <a:xfrm>
            <a:off x="457200" y="228600"/>
            <a:ext cx="4023360" cy="3017520"/>
          </a:xfrm>
        </p:spPr>
        <p:txBody>
          <a:bodyPr anchor="b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Rectangle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5CCDC-EBD5-4E14-A15B-D30EDF14A1C7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7" name="Rectangle 2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Rectangle 1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8155A-DBE1-4462-8093-D8C0F8DF655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BEBD-439A-4C2A-86F8-18D8FCCCA20E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6" name="Rectangle 2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Rectangle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DA4CD-EFF7-4FED-94AC-D860092FFED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/>
          </p:nvPr>
        </p:nvSpPr>
        <p:spPr>
          <a:xfrm>
            <a:off x="400497" y="1295400"/>
            <a:ext cx="1676400" cy="1905000"/>
          </a:xfrm>
        </p:spPr>
        <p:txBody>
          <a:bodyPr anchor="b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/>
          </p:nvPr>
        </p:nvSpPr>
        <p:spPr>
          <a:xfrm>
            <a:off x="7086600" y="1295400"/>
            <a:ext cx="1676400" cy="1905000"/>
          </a:xfrm>
        </p:spPr>
        <p:txBody>
          <a:bodyPr anchor="b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/>
          </p:nvPr>
        </p:nvSpPr>
        <p:spPr>
          <a:xfrm>
            <a:off x="400497" y="3352800"/>
            <a:ext cx="1676400" cy="1905000"/>
          </a:xfrm>
        </p:spPr>
        <p:txBody>
          <a:bodyPr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/>
          </p:nvPr>
        </p:nvSpPr>
        <p:spPr>
          <a:xfrm>
            <a:off x="7086600" y="3352800"/>
            <a:ext cx="1676400" cy="1905000"/>
          </a:xfrm>
        </p:spPr>
        <p:txBody>
          <a:bodyPr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Rectangle 3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316F0-1E1B-4555-A5EB-BFC7921341C5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12" name="Rectangle 25"/>
          <p:cNvSpPr>
            <a:spLocks noGrp="1"/>
          </p:cNvSpPr>
          <p:nvPr>
            <p:ph type="ftr" sz="quarter" idx="3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5" name="Rectangle 16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35C5D-3873-4EBC-BBD5-892552FE21B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/>
          </p:nvPr>
        </p:nvSpPr>
        <p:spPr>
          <a:xfrm>
            <a:off x="926821" y="6172200"/>
            <a:ext cx="3657600" cy="304800"/>
          </a:xfrm>
        </p:spPr>
        <p:txBody>
          <a:bodyPr lIns="9144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/>
          </p:nvPr>
        </p:nvSpPr>
        <p:spPr>
          <a:xfrm>
            <a:off x="926821" y="152400"/>
            <a:ext cx="3657600" cy="304800"/>
          </a:xfrm>
        </p:spPr>
        <p:txBody>
          <a:bodyPr lIns="9144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/>
          </p:nvPr>
        </p:nvSpPr>
        <p:spPr>
          <a:xfrm>
            <a:off x="4660621" y="6172200"/>
            <a:ext cx="3657600" cy="304800"/>
          </a:xfrm>
        </p:spPr>
        <p:txBody>
          <a:bodyPr lIns="9144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/>
          </p:nvPr>
        </p:nvSpPr>
        <p:spPr>
          <a:xfrm>
            <a:off x="4660621" y="152400"/>
            <a:ext cx="3657600" cy="304800"/>
          </a:xfrm>
        </p:spPr>
        <p:txBody>
          <a:bodyPr lIns="9144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Rectangle 3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6827-9B39-459F-B36B-0DFCBABE866F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11" name="Rectangle 25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2" name="Rectangle 1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1FD4A-7DC0-46D3-8344-CECEBB559C6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/>
          </p:nvPr>
        </p:nvSpPr>
        <p:spPr>
          <a:xfrm>
            <a:off x="152400" y="4495800"/>
            <a:ext cx="8763000" cy="1905000"/>
          </a:xfrm>
        </p:spPr>
        <p:txBody>
          <a:bodyPr/>
          <a:lstStyle>
            <a:lvl1pPr marL="0" marR="0" indent="0" algn="l" eaLnBrk="1" latinLnBrk="0" hangingPunct="1">
              <a:buFontTx/>
              <a:buNone/>
              <a:defRPr kumimoji="0" lang="ru-RU" sz="2400" baseline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Rectangle 3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E7F41-79FE-4827-A26E-4D97BFB2A984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9" name="Rectangle 25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Rectangle 16"/>
          <p:cNvSpPr>
            <a:spLocks noGrp="1"/>
          </p:cNvSpPr>
          <p:nvPr>
            <p:ph type="sldNum" sz="quarter" idx="3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3B929-66D4-43C5-BFF3-8850F2645D1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3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38F96-198F-4699-96CB-C3D14D24FA72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8" name="Rectangle 25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16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FB43C-BCCD-4E07-8FE8-DEB21BD14C1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3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368B-6671-4A31-BCFB-A0CAD49176B6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8" name="Rectangle 25"/>
          <p:cNvSpPr>
            <a:spLocks noGrp="1"/>
          </p:cNvSpPr>
          <p:nvPr>
            <p:ph type="ftr" sz="quarter" idx="3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Rectangle 1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94110-FECA-423B-939E-3456C5CF237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3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EB8DF-DAB9-4333-8C6B-4D4860A933B7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8" name="Rectangle 25"/>
          <p:cNvSpPr>
            <a:spLocks noGrp="1"/>
          </p:cNvSpPr>
          <p:nvPr>
            <p:ph type="ftr" sz="quarter" idx="3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16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58BA8-0F30-46E8-B01B-9F2A2B26DC6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27C62-6813-4A5E-958C-E1D38FE95A4A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6" name="Rectangle 2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Rectangle 1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63B4E-70B2-4768-A299-7A2D24FC49C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Rectangle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2293E-E65A-4AB7-91A6-B952D221C917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10" name="Rectangle 2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1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ABD99-9338-4D70-BCC3-AABBA926FA0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/>
          </p:nvPr>
        </p:nvSpPr>
        <p:spPr>
          <a:xfrm>
            <a:off x="914400" y="6019800"/>
            <a:ext cx="7467600" cy="381000"/>
          </a:xfrm>
        </p:spPr>
        <p:txBody>
          <a:bodyPr rIns="9144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CC84B-522F-4F56-A063-8786CD7832DE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6" name="Rectangle 25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Rectangle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6EC8-BC1F-4A36-A8C0-FF403345073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738F6-9F6C-47EE-AF3F-511E59C12419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6" name="Rectangle 25"/>
          <p:cNvSpPr>
            <a:spLocks noGrp="1"/>
          </p:cNvSpPr>
          <p:nvPr>
            <p:ph type="ftr" sz="quarter" idx="3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16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31118-F845-4E3C-A25D-D26FAEC9A2F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41967-38EB-4D04-AF67-02D4CB51B9DB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5" name="Rectangle 2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68185-1B7D-4445-92BC-5AB067AF1A5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95B56-6AB4-477B-9D1D-A36E27ECFC93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4BA79-CBDC-41C4-A842-561873827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85CE459-AF4D-45FB-A62E-0CFC34AB308E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BB0E390-37AC-4322-AC73-9613B5617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21D64-31B1-4022-BD04-9BA66EE8910A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93383-284E-417E-8ADB-9938AB748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41BA1-57E1-44DA-8AD4-316B50A10338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DCA18-6D06-4B1B-B4A0-9BDC2D047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CB53F-B3C4-4B69-9D8B-24BF4D9F784E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8DB17-8DB4-413D-B662-A68EF9B58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09981AB-81C3-4C0A-9BDF-45F0B5BB7E0D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2BDD986-5960-4F69-9397-EDA2F84D0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923BF-10A4-4170-A764-3A6A0EFED874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985C-91BF-41C1-86DE-1905ACF56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28F46-BF97-4704-8D5E-B678C444E244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5" name="Rectangle 25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89F3E-7B19-4966-9B9C-53DE8615021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A6F6272-4900-4279-BCCA-7EFC8B565C4F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D8A3892-DEDE-4D0F-A5F0-2047FA2E6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ACC4D80-223C-4469-ABC5-DE12AB60CBD4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0BC7DAC-0D1F-4A57-96EE-B457972E3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70173-7ECE-4A04-A05F-4D671358E641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CB423-7A63-4087-B8EF-9A60E21CC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92BDD-0605-4B6C-8FC9-0F0B4D69BCFC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B4BC0-0F22-42EF-8C69-21DD61AA6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1B787A-F2D7-478F-BA61-5422CBD677AB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5F9E38-90D1-4C33-A3BF-64A5610F2889}" type="slidenum">
              <a:rPr lang="ru-RU"/>
              <a:pPr>
                <a:defRPr/>
              </a:pPr>
              <a:t>‹#›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ru-RU" baseline="0"/>
            </a:lvl1pPr>
            <a:extLst/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/>
          </p:nvPr>
        </p:nvSpPr>
        <p:spPr>
          <a:xfrm>
            <a:off x="752670" y="5600700"/>
            <a:ext cx="7772400" cy="838200"/>
          </a:xfrm>
        </p:spPr>
        <p:txBody>
          <a:bodyPr tIns="0"/>
          <a:lstStyle>
            <a:lvl1pPr eaLnBrk="1" latinLnBrk="0" hangingPunct="1">
              <a:buFontTx/>
              <a:buNone/>
              <a:defRPr kumimoji="0" lang="ru-RU" sz="1800"/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8" name="Rectangle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75546-8C08-481D-9046-3D9152ABA78D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9" name="Rectangle 2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001B0-4D19-46F9-8D53-09BB7258921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/>
          </p:nvPr>
        </p:nvSpPr>
        <p:spPr>
          <a:xfrm>
            <a:off x="1066800" y="5334000"/>
            <a:ext cx="3429000" cy="1066800"/>
          </a:xfrm>
        </p:spPr>
        <p:txBody>
          <a:bodyPr rIns="9144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/>
          </p:nvPr>
        </p:nvSpPr>
        <p:spPr>
          <a:xfrm>
            <a:off x="4724400" y="5334000"/>
            <a:ext cx="3429000" cy="1066800"/>
          </a:xfrm>
        </p:spPr>
        <p:txBody>
          <a:bodyPr rIns="9144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Rectangle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91872-96CF-4F5C-8135-D05379857631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7" name="Rectangle 2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Rectangle 1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BEAF9-FDE8-4376-8CE4-53A368DBC17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/>
          </p:nvPr>
        </p:nvSpPr>
        <p:spPr>
          <a:xfrm>
            <a:off x="457200" y="4857750"/>
            <a:ext cx="4038600" cy="1238250"/>
          </a:xfrm>
        </p:spPr>
        <p:txBody>
          <a:bodyPr rIns="9144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/>
          </p:nvPr>
        </p:nvSpPr>
        <p:spPr>
          <a:xfrm>
            <a:off x="4648200" y="4857750"/>
            <a:ext cx="4038600" cy="1238250"/>
          </a:xfrm>
        </p:spPr>
        <p:txBody>
          <a:bodyPr rIns="9144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Rectangle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D657B-70DD-4661-8071-5BE5145ED61F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7" name="Rectangle 25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16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E0B7B-B727-486A-981F-C7CCF3F260D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/>
          </p:nvPr>
        </p:nvSpPr>
        <p:spPr>
          <a:xfrm>
            <a:off x="5141976" y="3352800"/>
            <a:ext cx="3773425" cy="2971800"/>
          </a:xfrm>
        </p:spPr>
        <p:txBody>
          <a:bodyPr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D28FE-AAED-4022-97FD-A1A5B0F3CC3D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7" name="Rectangle 2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Rectangle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8C1BE-A56E-4A05-A260-261098B5226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/>
          </p:nvPr>
        </p:nvSpPr>
        <p:spPr>
          <a:xfrm>
            <a:off x="228600" y="4876800"/>
            <a:ext cx="2743200" cy="1447800"/>
          </a:xfrm>
        </p:spPr>
        <p:txBody>
          <a:bodyPr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/>
          </p:nvPr>
        </p:nvSpPr>
        <p:spPr>
          <a:xfrm>
            <a:off x="3200400" y="4876800"/>
            <a:ext cx="2743200" cy="1447800"/>
          </a:xfrm>
        </p:spPr>
        <p:txBody>
          <a:bodyPr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/>
          </p:nvPr>
        </p:nvSpPr>
        <p:spPr>
          <a:xfrm>
            <a:off x="6172200" y="4876800"/>
            <a:ext cx="2743200" cy="1447800"/>
          </a:xfrm>
        </p:spPr>
        <p:txBody>
          <a:bodyPr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Rectangle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1B3C-7121-4593-A888-B96E1071F2CC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9" name="Rectangle 2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Rectangle 1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2E648-5EAE-4DBE-B3D0-EB76207B32C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5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55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lang="ru-RU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D5A839C-D20D-44F2-8B6D-446AB4F62637}" type="datetimeFigureOut">
              <a:rPr lang="ru-RU"/>
              <a:pPr>
                <a:defRPr/>
              </a:pPr>
              <a:t>01.10.2023</a:t>
            </a:fld>
            <a:endParaRPr/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13" y="6557963"/>
            <a:ext cx="4648200" cy="2476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lang="ru-RU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550"/>
            <a:ext cx="914400" cy="244475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lang="ru-RU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7A83889-2677-47F5-A1B0-6767610A735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0" r:id="rId2"/>
    <p:sldLayoutId id="2147483879" r:id="rId3"/>
    <p:sldLayoutId id="2147483887" r:id="rId4"/>
    <p:sldLayoutId id="2147483878" r:id="rId5"/>
    <p:sldLayoutId id="2147483877" r:id="rId6"/>
    <p:sldLayoutId id="2147483876" r:id="rId7"/>
    <p:sldLayoutId id="2147483875" r:id="rId8"/>
    <p:sldLayoutId id="2147483874" r:id="rId9"/>
    <p:sldLayoutId id="2147483873" r:id="rId10"/>
    <p:sldLayoutId id="2147483872" r:id="rId11"/>
    <p:sldLayoutId id="2147483871" r:id="rId12"/>
    <p:sldLayoutId id="2147483870" r:id="rId13"/>
    <p:sldLayoutId id="2147483869" r:id="rId14"/>
    <p:sldLayoutId id="2147483868" r:id="rId15"/>
    <p:sldLayoutId id="2147483867" r:id="rId16"/>
    <p:sldLayoutId id="2147483866" r:id="rId17"/>
    <p:sldLayoutId id="2147483865" r:id="rId18"/>
    <p:sldLayoutId id="2147483864" r:id="rId19"/>
    <p:sldLayoutId id="2147483863" r:id="rId20"/>
    <p:sldLayoutId id="2147483862" r:id="rId21"/>
    <p:sldLayoutId id="2147483888" r:id="rId22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cap="all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lang="ru-RU" sz="32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lang="ru-RU" sz="32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lang="ru-RU" sz="32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lang="ru-RU" sz="3200">
          <a:solidFill>
            <a:schemeClr val="tx2"/>
          </a:solidFill>
          <a:latin typeface="Century Schoolbook" pitchFamily="18" charset="0"/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lang="ru-RU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ru-RU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ru-RU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lang="ru-RU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458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A92E3C-2EC5-4E1E-B0AC-1153A12877DF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D602ED-4BB8-4AE7-9BDD-FCE8ACF98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85" r:id="rId4"/>
    <p:sldLayoutId id="2147483884" r:id="rId5"/>
    <p:sldLayoutId id="2147483892" r:id="rId6"/>
    <p:sldLayoutId id="2147483883" r:id="rId7"/>
    <p:sldLayoutId id="2147483893" r:id="rId8"/>
    <p:sldLayoutId id="2147483894" r:id="rId9"/>
    <p:sldLayoutId id="2147483882" r:id="rId10"/>
    <p:sldLayoutId id="2147483881" r:id="rId11"/>
    <p:sldLayoutId id="2147483895" r:id="rId12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/>
          </p:cNvSpPr>
          <p:nvPr>
            <p:ph type="title" idx="4294967295"/>
          </p:nvPr>
        </p:nvSpPr>
        <p:spPr bwMode="auto">
          <a:xfrm>
            <a:off x="250825" y="3933825"/>
            <a:ext cx="8297863" cy="1338263"/>
          </a:xfrm>
          <a:noFill/>
        </p:spPr>
        <p:txBody>
          <a:bodyPr wrap="square" lIns="91440" tIns="45720" rIns="91440" bIns="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cap="none">
                <a:solidFill>
                  <a:srgbClr val="228067"/>
                </a:solidFill>
                <a:latin typeface="Arial Black" pitchFamily="34" charset="0"/>
              </a:rPr>
              <a:t>«</a:t>
            </a:r>
            <a:r>
              <a:rPr lang="ru-RU" b="1" cap="none">
                <a:solidFill>
                  <a:srgbClr val="228067"/>
                </a:solidFill>
                <a:latin typeface="Arial" charset="0"/>
              </a:rPr>
              <a:t>ДОМАШНИЕ</a:t>
            </a:r>
            <a:r>
              <a:rPr lang="ru-RU" b="1" cap="none">
                <a:solidFill>
                  <a:srgbClr val="228067"/>
                </a:solidFill>
                <a:latin typeface="Arial Black" pitchFamily="34" charset="0"/>
              </a:rPr>
              <a:t> </a:t>
            </a:r>
            <a:r>
              <a:rPr lang="ru-RU" b="1" cap="none">
                <a:solidFill>
                  <a:srgbClr val="228067"/>
                </a:solidFill>
                <a:latin typeface="Arial" charset="0"/>
              </a:rPr>
              <a:t>ЖИВОТНЫЕ</a:t>
            </a:r>
            <a:r>
              <a:rPr lang="ru-RU" b="1" cap="none">
                <a:solidFill>
                  <a:srgbClr val="228067"/>
                </a:solidFill>
                <a:latin typeface="Arial Black" pitchFamily="34" charset="0"/>
              </a:rPr>
              <a:t>»</a:t>
            </a:r>
          </a:p>
        </p:txBody>
      </p:sp>
      <p:sp>
        <p:nvSpPr>
          <p:cNvPr id="39938" name="Rectangle 16"/>
          <p:cNvSpPr>
            <a:spLocks noGrp="1"/>
          </p:cNvSpPr>
          <p:nvPr>
            <p:ph type="body" sz="quarter" idx="4294967295"/>
          </p:nvPr>
        </p:nvSpPr>
        <p:spPr>
          <a:xfrm>
            <a:off x="3708400" y="5013325"/>
            <a:ext cx="4802188" cy="1584325"/>
          </a:xfrm>
        </p:spPr>
        <p:txBody>
          <a:bodyPr tIns="0"/>
          <a:lstStyle/>
          <a:p>
            <a:pPr marL="0" indent="0" eaLnBrk="1" hangingPunct="1">
              <a:spcBef>
                <a:spcPct val="20000"/>
              </a:spcBef>
              <a:buFontTx/>
              <a:buNone/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spcBef>
                <a:spcPct val="20000"/>
              </a:spcBef>
              <a:buFontTx/>
              <a:buNone/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spcBef>
                <a:spcPct val="20000"/>
              </a:spcBef>
              <a:buFontTx/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Подготовила: воспитатель Пауль  О.Ф.</a:t>
            </a:r>
          </a:p>
        </p:txBody>
      </p:sp>
      <p:pic>
        <p:nvPicPr>
          <p:cNvPr id="39939" name="Picture 5" descr="1579787843_16-p-detskie-foni-s-domashnimi-zhivotnimi-46_5f5b567a25a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454025"/>
            <a:ext cx="6119813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6"/>
          <p:cNvSpPr txBox="1">
            <a:spLocks noChangeArrowheads="1"/>
          </p:cNvSpPr>
          <p:nvPr/>
        </p:nvSpPr>
        <p:spPr bwMode="auto">
          <a:xfrm>
            <a:off x="900113" y="333375"/>
            <a:ext cx="57007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omic Sans MS" pitchFamily="66" charset="0"/>
              </a:rPr>
              <a:t>Дидактическая игра «Кто что ест?»</a:t>
            </a:r>
          </a:p>
        </p:txBody>
      </p:sp>
      <p:pic>
        <p:nvPicPr>
          <p:cNvPr id="10" name="Рисунок 9" descr="s124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7544" y="1772816"/>
            <a:ext cx="4283968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IH2C5J3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1052736"/>
            <a:ext cx="1493912" cy="1493912"/>
          </a:xfrm>
          <a:solidFill>
            <a:srgbClr val="FFFFFF">
              <a:shade val="85000"/>
            </a:srgbClr>
          </a:solidFill>
          <a:ln w="88900" cap="sq" algn="ctr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Y3R96CFS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868144" y="2924944"/>
            <a:ext cx="2093590" cy="1307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iLF2XS0FL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012160" y="4509120"/>
            <a:ext cx="1863575" cy="1238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Стрелка вправо 14"/>
          <p:cNvSpPr/>
          <p:nvPr/>
        </p:nvSpPr>
        <p:spPr>
          <a:xfrm>
            <a:off x="4932363" y="3429000"/>
            <a:ext cx="719137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6"/>
          <p:cNvSpPr txBox="1">
            <a:spLocks noChangeArrowheads="1"/>
          </p:cNvSpPr>
          <p:nvPr/>
        </p:nvSpPr>
        <p:spPr bwMode="auto">
          <a:xfrm>
            <a:off x="900113" y="333375"/>
            <a:ext cx="57007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omic Sans MS" pitchFamily="66" charset="0"/>
              </a:rPr>
              <a:t>Дидактическая игра «Кто что ест?»</a:t>
            </a:r>
          </a:p>
        </p:txBody>
      </p:sp>
      <p:pic>
        <p:nvPicPr>
          <p:cNvPr id="12" name="Рисунок 11" descr="iZKO6FAO1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6156078" y="4582630"/>
            <a:ext cx="1636539" cy="1636538"/>
          </a:xfrm>
          <a:solidFill>
            <a:srgbClr val="FFFFFF">
              <a:shade val="85000"/>
            </a:srgbClr>
          </a:solidFill>
          <a:ln w="88900" cap="sq" algn="ctr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Стрелка вправо 14"/>
          <p:cNvSpPr/>
          <p:nvPr/>
        </p:nvSpPr>
        <p:spPr>
          <a:xfrm rot="1976554">
            <a:off x="4649788" y="4498975"/>
            <a:ext cx="93662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27584" y="2132856"/>
            <a:ext cx="3347864" cy="2510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apple_red_delicious_fruit_ripe_red_apple_frisch_vitamins-45305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96136" y="2780928"/>
            <a:ext cx="2339752" cy="1520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scale_1120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796136" y="908720"/>
            <a:ext cx="2339752" cy="1559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6"/>
          <p:cNvSpPr txBox="1">
            <a:spLocks noChangeArrowheads="1"/>
          </p:cNvSpPr>
          <p:nvPr/>
        </p:nvSpPr>
        <p:spPr bwMode="auto">
          <a:xfrm>
            <a:off x="900113" y="333375"/>
            <a:ext cx="57959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omic Sans MS" pitchFamily="66" charset="0"/>
              </a:rPr>
              <a:t>           Игра «Четвертый лишний»</a:t>
            </a:r>
          </a:p>
        </p:txBody>
      </p:sp>
      <p:pic>
        <p:nvPicPr>
          <p:cNvPr id="10" name="Рисунок 9" descr="3de704dc426145c8a6d439a7e7d6c4d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292080" y="980728"/>
            <a:ext cx="2286000" cy="2350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iEEJ7WL3X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60032" y="4005064"/>
            <a:ext cx="3275856" cy="2047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s120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83568" y="3933056"/>
            <a:ext cx="3024336" cy="2199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s124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11560" y="908720"/>
            <a:ext cx="3203848" cy="2402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00113" y="333375"/>
            <a:ext cx="6777037" cy="8921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/>
                </a:solidFill>
                <a:latin typeface="Comic Sans MS" pitchFamily="66" charset="0"/>
                <a:cs typeface="+mn-cs"/>
              </a:rPr>
              <a:t>             Проверь себя!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/>
                </a:solidFill>
                <a:latin typeface="Comic Sans MS" pitchFamily="66" charset="0"/>
                <a:cs typeface="+mn-cs"/>
              </a:rPr>
              <a:t>Какие животные называются домашними?</a:t>
            </a:r>
            <a:r>
              <a:rPr lang="ru-RU" sz="2400" dirty="0">
                <a:latin typeface="+mn-lt"/>
                <a:cs typeface="+mn-cs"/>
              </a:rPr>
              <a:t> 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  <a:cs typeface="+mn-cs"/>
            </a:endParaRPr>
          </a:p>
        </p:txBody>
      </p:sp>
      <p:pic>
        <p:nvPicPr>
          <p:cNvPr id="11" name="Рисунок 10" descr="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48064" y="1484784"/>
            <a:ext cx="2908920" cy="18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5a77b0f3499dca537955acab52e61b5a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19872" y="2780928"/>
            <a:ext cx="1564219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cow-941951_128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148064" y="4293096"/>
            <a:ext cx="2951187" cy="1966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s121540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3528" y="1484784"/>
            <a:ext cx="2952328" cy="1963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рлолi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23528" y="4221088"/>
            <a:ext cx="2987824" cy="20278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body" sz="quarter" idx="11"/>
          </p:nvPr>
        </p:nvSpPr>
        <p:spPr>
          <a:xfrm>
            <a:off x="5257800" y="404813"/>
            <a:ext cx="3505200" cy="4752975"/>
          </a:xfrm>
        </p:spPr>
        <p:txBody>
          <a:bodyPr/>
          <a:lstStyle/>
          <a:p>
            <a:r>
              <a:rPr u="sng">
                <a:latin typeface="Times New Roman" pitchFamily="18" charset="0"/>
                <a:cs typeface="Times New Roman" pitchFamily="18" charset="0"/>
              </a:rPr>
              <a:t>Программное содержание:</a:t>
            </a:r>
          </a:p>
          <a:p>
            <a:r>
              <a:rPr>
                <a:latin typeface="Times New Roman" pitchFamily="18" charset="0"/>
                <a:cs typeface="Times New Roman" pitchFamily="18" charset="0"/>
              </a:rPr>
              <a:t>•Продолжать знакомить детей с домашними животными;</a:t>
            </a:r>
          </a:p>
          <a:p>
            <a:r>
              <a:rPr>
                <a:latin typeface="Times New Roman" pitchFamily="18" charset="0"/>
                <a:cs typeface="Times New Roman" pitchFamily="18" charset="0"/>
              </a:rPr>
              <a:t>•Учить узнавать и правильно называть животных и их детёнышей;</a:t>
            </a:r>
          </a:p>
          <a:p>
            <a:r>
              <a:rPr>
                <a:latin typeface="Times New Roman" pitchFamily="18" charset="0"/>
                <a:cs typeface="Times New Roman" pitchFamily="18" charset="0"/>
              </a:rPr>
              <a:t>•Продолжать обогащать пассивный и активный словарь детей;</a:t>
            </a:r>
          </a:p>
          <a:p>
            <a:r>
              <a:rPr>
                <a:latin typeface="Times New Roman" pitchFamily="18" charset="0"/>
                <a:cs typeface="Times New Roman" pitchFamily="18" charset="0"/>
              </a:rPr>
              <a:t>•Развивать творческие способности, мышление, воображение, память;</a:t>
            </a:r>
          </a:p>
          <a:p>
            <a:r>
              <a:rPr>
                <a:latin typeface="Times New Roman" pitchFamily="18" charset="0"/>
                <a:cs typeface="Times New Roman" pitchFamily="18" charset="0"/>
              </a:rPr>
              <a:t>•Воспитывать любовь и бережное отношение к природе и животному миру.</a:t>
            </a:r>
          </a:p>
        </p:txBody>
      </p:sp>
      <p:pic>
        <p:nvPicPr>
          <p:cNvPr id="6" name="Рисунок 5" descr="i180BW59T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467544" y="548680"/>
            <a:ext cx="4320480" cy="5746792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752475" y="4365625"/>
            <a:ext cx="4324350" cy="2159000"/>
          </a:xfrm>
        </p:spPr>
        <p:txBody>
          <a:bodyPr bIns="0" anchorCtr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Загадка: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Защищать   должна  я  дом.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Всё    обнюхаю    кругом.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  спасать  я брошусь  в реку,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     друг   я  человеку.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Лаю,  если  где-то  драка,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Потому,  что я - …(Собака)</a:t>
            </a:r>
            <a:b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sobaka1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5536" y="764704"/>
            <a:ext cx="400216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4035" name="TextBox 15"/>
          <p:cNvSpPr txBox="1">
            <a:spLocks noChangeArrowheads="1"/>
          </p:cNvSpPr>
          <p:nvPr/>
        </p:nvSpPr>
        <p:spPr bwMode="auto">
          <a:xfrm>
            <a:off x="1116013" y="3789363"/>
            <a:ext cx="594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Собака                                                                 Щенок</a:t>
            </a:r>
          </a:p>
        </p:txBody>
      </p:sp>
      <p:pic>
        <p:nvPicPr>
          <p:cNvPr id="18" name="Рисунок 17" descr="iP6LJSB7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60032" y="1124744"/>
            <a:ext cx="3563888" cy="2004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>
          <a:xfrm>
            <a:off x="5795963" y="4868863"/>
            <a:ext cx="2967037" cy="1531937"/>
          </a:xfrm>
        </p:spPr>
        <p:txBody>
          <a:bodyPr/>
          <a:lstStyle/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br>
              <a:rPr sz="2000"/>
            </a:br>
            <a:endParaRPr/>
          </a:p>
        </p:txBody>
      </p:sp>
      <p:sp>
        <p:nvSpPr>
          <p:cNvPr id="46082" name="TextBox 17"/>
          <p:cNvSpPr txBox="1">
            <a:spLocks noChangeArrowheads="1"/>
          </p:cNvSpPr>
          <p:nvPr/>
        </p:nvSpPr>
        <p:spPr bwMode="auto">
          <a:xfrm>
            <a:off x="1042988" y="3573463"/>
            <a:ext cx="6089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   Кошка                                                          Котенок</a:t>
            </a:r>
          </a:p>
        </p:txBody>
      </p:sp>
      <p:sp>
        <p:nvSpPr>
          <p:cNvPr id="46083" name="TextBox 19"/>
          <p:cNvSpPr txBox="1">
            <a:spLocks noChangeArrowheads="1"/>
          </p:cNvSpPr>
          <p:nvPr/>
        </p:nvSpPr>
        <p:spPr bwMode="auto">
          <a:xfrm>
            <a:off x="827088" y="4581525"/>
            <a:ext cx="31337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Загадка: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Мягкие лапки,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 в лапках — цап-царапки.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(Кошка)</a:t>
            </a:r>
          </a:p>
          <a:p>
            <a:br>
              <a:rPr lang="ru-RU">
                <a:latin typeface="Century Schoolbook" pitchFamily="18" charset="0"/>
              </a:rPr>
            </a:br>
            <a:endParaRPr lang="ru-RU">
              <a:latin typeface="Century Schoolbook" pitchFamily="18" charset="0"/>
            </a:endParaRPr>
          </a:p>
        </p:txBody>
      </p:sp>
      <p:pic>
        <p:nvPicPr>
          <p:cNvPr id="25" name="Рисунок 24" descr="i0STRJ10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27984" y="836712"/>
            <a:ext cx="3857572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 descr="iRP32TLU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95536" y="908720"/>
            <a:ext cx="3779912" cy="2519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>
          <a:xfrm>
            <a:off x="5795963" y="4868863"/>
            <a:ext cx="2967037" cy="1531937"/>
          </a:xfrm>
        </p:spPr>
        <p:txBody>
          <a:bodyPr/>
          <a:lstStyle/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endParaRPr sz="2000" b="1">
              <a:latin typeface="Times New Roman" pitchFamily="18" charset="0"/>
              <a:cs typeface="Times New Roman" pitchFamily="18" charset="0"/>
            </a:endParaRPr>
          </a:p>
          <a:p>
            <a:br>
              <a:rPr sz="2000"/>
            </a:br>
            <a:endParaRPr/>
          </a:p>
        </p:txBody>
      </p:sp>
      <p:sp>
        <p:nvSpPr>
          <p:cNvPr id="48130" name="TextBox 17"/>
          <p:cNvSpPr txBox="1">
            <a:spLocks noChangeArrowheads="1"/>
          </p:cNvSpPr>
          <p:nvPr/>
        </p:nvSpPr>
        <p:spPr bwMode="auto">
          <a:xfrm>
            <a:off x="1042988" y="3860800"/>
            <a:ext cx="720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         Корова                                                      Теленок</a:t>
            </a:r>
          </a:p>
        </p:txBody>
      </p:sp>
      <p:sp>
        <p:nvSpPr>
          <p:cNvPr id="48131" name="TextBox 19"/>
          <p:cNvSpPr txBox="1">
            <a:spLocks noChangeArrowheads="1"/>
          </p:cNvSpPr>
          <p:nvPr/>
        </p:nvSpPr>
        <p:spPr bwMode="auto">
          <a:xfrm>
            <a:off x="684213" y="4724400"/>
            <a:ext cx="90217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Загадка: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Кто с рогами и хвостом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Пахнет сеном, молоком?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Кто мычит, наевшись травки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Возле дома у канавки?</a:t>
            </a:r>
            <a:br>
              <a:rPr lang="ru-RU">
                <a:latin typeface="Century Schoolbook" pitchFamily="18" charset="0"/>
              </a:rPr>
            </a:br>
            <a:br>
              <a:rPr lang="ru-RU">
                <a:latin typeface="Century Schoolbook" pitchFamily="18" charset="0"/>
              </a:rPr>
            </a:br>
            <a:endParaRPr lang="ru-RU">
              <a:latin typeface="Century Schoolbook" pitchFamily="18" charset="0"/>
            </a:endParaRPr>
          </a:p>
        </p:txBody>
      </p:sp>
      <p:pic>
        <p:nvPicPr>
          <p:cNvPr id="19" name="Рисунок 18" descr="s120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9552" y="764704"/>
            <a:ext cx="3671900" cy="24479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 descr="EDc5EjjWwAAXXGZ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99992" y="764704"/>
            <a:ext cx="3685158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752475" y="4365625"/>
            <a:ext cx="4324350" cy="2159000"/>
          </a:xfrm>
        </p:spPr>
        <p:txBody>
          <a:bodyPr bIns="0" anchorCtr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Загадка: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ветру развивается грива,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Везет ношу свою терпеливо,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«Цок-цок-цок», скачет ровно и гладко,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серых яблоках наша …</a:t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(Лошадка)</a:t>
            </a:r>
            <a:br>
              <a:rPr lang="ru-RU" sz="1600" dirty="0"/>
            </a:b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8" name="TextBox 15"/>
          <p:cNvSpPr txBox="1">
            <a:spLocks noChangeArrowheads="1"/>
          </p:cNvSpPr>
          <p:nvPr/>
        </p:nvSpPr>
        <p:spPr bwMode="auto">
          <a:xfrm>
            <a:off x="1116013" y="4076700"/>
            <a:ext cx="6373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          Лошадь                                                               Жеребенок</a:t>
            </a:r>
          </a:p>
        </p:txBody>
      </p:sp>
      <p:pic>
        <p:nvPicPr>
          <p:cNvPr id="6" name="Рисунок 5" descr="3de704dc426145c8a6d439a7e7d6c4d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9552" y="585791"/>
            <a:ext cx="3312368" cy="3405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iYAIJ2RRW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004048" y="1340768"/>
            <a:ext cx="3326456" cy="23077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/>
          </p:cNvSpPr>
          <p:nvPr>
            <p:ph type="body" sz="quarter" idx="11"/>
          </p:nvPr>
        </p:nvSpPr>
        <p:spPr>
          <a:xfrm>
            <a:off x="4067175" y="260350"/>
            <a:ext cx="4695825" cy="6140450"/>
          </a:xfrm>
        </p:spPr>
        <p:txBody>
          <a:bodyPr/>
          <a:lstStyle/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endParaRPr sz="2400" b="1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Кто такие домашние животные? </a:t>
            </a: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Домашними называют животных </a:t>
            </a: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потому что: </a:t>
            </a: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-Их разводят люди;</a:t>
            </a: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-Кормят и защищают их люди;</a:t>
            </a: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-Люди строят для них жилища;</a:t>
            </a:r>
          </a:p>
          <a:p>
            <a:r>
              <a:rPr sz="2400" b="1">
                <a:solidFill>
                  <a:srgbClr val="FF0000"/>
                </a:solidFill>
                <a:latin typeface="Comic Sans MS" pitchFamily="66" charset="0"/>
              </a:rPr>
              <a:t>-Люди заботятся об их детенышах.</a:t>
            </a:r>
          </a:p>
          <a:p>
            <a:endParaRPr>
              <a:latin typeface="Times New Roman" pitchFamily="18" charset="0"/>
              <a:cs typeface="Times New Roman" pitchFamily="18" charset="0"/>
            </a:endParaRPr>
          </a:p>
          <a:p>
            <a:endParaRPr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010325415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1196975"/>
            <a:ext cx="3214688" cy="4275138"/>
          </a:xfr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sz="quarter" idx="11"/>
          </p:nvPr>
        </p:nvSpPr>
        <p:spPr>
          <a:xfrm>
            <a:off x="4067175" y="260350"/>
            <a:ext cx="4695825" cy="61404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endParaRPr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sz="28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Физминутка</a:t>
            </a: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: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Мы топаем ногами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Раз, два, три 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Мы хлопаем руками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Раз, два, три 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Мы руки поднимаем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Мы руки опускаем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Мы руки подаем</a:t>
            </a:r>
          </a:p>
          <a:p>
            <a:pPr fontAlgn="auto">
              <a:spcAft>
                <a:spcPts val="0"/>
              </a:spcAft>
              <a:defRPr/>
            </a:pPr>
            <a:r>
              <a:rPr sz="28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И бегаем кругом.</a:t>
            </a:r>
          </a:p>
          <a:p>
            <a:pPr fontAlgn="auto">
              <a:spcAft>
                <a:spcPts val="0"/>
              </a:spcAft>
              <a:defRPr/>
            </a:pPr>
            <a:endParaRPr sz="28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qdefault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807" r="21807"/>
          <a:stretch>
            <a:fillRect/>
          </a:stretch>
        </p:blipFill>
        <p:spPr>
          <a:xfrm>
            <a:off x="395288" y="1052513"/>
            <a:ext cx="3214687" cy="4276725"/>
          </a:xfr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6"/>
          <p:cNvSpPr txBox="1">
            <a:spLocks noChangeArrowheads="1"/>
          </p:cNvSpPr>
          <p:nvPr/>
        </p:nvSpPr>
        <p:spPr bwMode="auto">
          <a:xfrm>
            <a:off x="900113" y="333375"/>
            <a:ext cx="64976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omic Sans MS" pitchFamily="66" charset="0"/>
              </a:rPr>
              <a:t>   «Один - много» (дидактическая игра)</a:t>
            </a:r>
          </a:p>
        </p:txBody>
      </p:sp>
      <p:pic>
        <p:nvPicPr>
          <p:cNvPr id="10" name="Рисунок 9" descr="iEEJ7WL3X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3568" y="980728"/>
            <a:ext cx="3650298" cy="2281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SS6D1CVR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5004048" y="980728"/>
            <a:ext cx="2286000" cy="2286000"/>
          </a:xfrm>
          <a:solidFill>
            <a:srgbClr val="FFFFFF">
              <a:shade val="85000"/>
            </a:srgbClr>
          </a:solidFill>
          <a:ln w="88900" cap="sq" algn="ctr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s1209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99592" y="3789040"/>
            <a:ext cx="3132348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1535361556_korova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716016" y="3789040"/>
            <a:ext cx="3168546" cy="2113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PhotoAlbum">
  <a:themeElements>
    <a:clrScheme name="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FFFFFF"/>
      </a:accent3>
      <a:accent4>
        <a:srgbClr val="000000"/>
      </a:accent4>
      <a:accent5>
        <a:srgbClr val="FEC3AE"/>
      </a:accent5>
      <a:accent6>
        <a:srgbClr val="6989C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FFFFFF"/>
    </a:accent3>
    <a:accent4>
      <a:srgbClr val="000000"/>
    </a:accent4>
    <a:accent5>
      <a:srgbClr val="FEC3AE"/>
    </a:accent5>
    <a:accent6>
      <a:srgbClr val="6989C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613</Words>
  <Application>Microsoft Office PowerPoint</Application>
  <PresentationFormat>Экран (4:3)</PresentationFormat>
  <Paragraphs>136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Century Schoolbook</vt:lpstr>
      <vt:lpstr>Comic Sans MS</vt:lpstr>
      <vt:lpstr>Times New Roman</vt:lpstr>
      <vt:lpstr>Wingdings</vt:lpstr>
      <vt:lpstr>Wingdings 2</vt:lpstr>
      <vt:lpstr>ClassicPhotoAlbum</vt:lpstr>
      <vt:lpstr>Эркер</vt:lpstr>
      <vt:lpstr>«ДОМАШНИЕ ЖИВОТНЫЕ»</vt:lpstr>
      <vt:lpstr>Презентация PowerPoint</vt:lpstr>
      <vt:lpstr>Загадка: Защищать   должна  я  дом. Всё    обнюхаю    кругом. Вас  спасать  я брошусь  в реку, Первый     друг   я  человеку. Лаю,  если  где-то  драка, Потому,  что я - …(Собака) </vt:lpstr>
      <vt:lpstr>Презентация PowerPoint</vt:lpstr>
      <vt:lpstr>Презентация PowerPoint</vt:lpstr>
      <vt:lpstr>Загадка: На ветру развивается грива, Везет ношу свою терпеливо, «Цок-цок-цок», скачет ровно и гладко, В серых яблоках наша …  (Лошадка)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«ДИКИЕ И ДОМАШНИЕ ЖИВОТНЫЕ»</dc:title>
  <dc:creator/>
  <cp:lastModifiedBy/>
  <cp:revision>4</cp:revision>
  <dcterms:created xsi:type="dcterms:W3CDTF">2019-10-25T17:24:30Z</dcterms:created>
  <dcterms:modified xsi:type="dcterms:W3CDTF">2023-10-01T11:30:30Z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