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389" r:id="rId2"/>
    <p:sldId id="394" r:id="rId3"/>
    <p:sldId id="365" r:id="rId4"/>
    <p:sldId id="364" r:id="rId5"/>
    <p:sldId id="390" r:id="rId6"/>
    <p:sldId id="366" r:id="rId7"/>
    <p:sldId id="368" r:id="rId8"/>
    <p:sldId id="367" r:id="rId9"/>
    <p:sldId id="369" r:id="rId10"/>
    <p:sldId id="382" r:id="rId11"/>
    <p:sldId id="371" r:id="rId12"/>
    <p:sldId id="370" r:id="rId13"/>
    <p:sldId id="386" r:id="rId14"/>
    <p:sldId id="395" r:id="rId15"/>
    <p:sldId id="384" r:id="rId16"/>
    <p:sldId id="391" r:id="rId17"/>
    <p:sldId id="392" r:id="rId18"/>
    <p:sldId id="388" r:id="rId19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4F81BD"/>
    <a:srgbClr val="F9FEB4"/>
    <a:srgbClr val="99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69" autoAdjust="0"/>
    <p:restoredTop sz="92910" autoAdjust="0"/>
  </p:normalViewPr>
  <p:slideViewPr>
    <p:cSldViewPr>
      <p:cViewPr varScale="1">
        <p:scale>
          <a:sx n="107" d="100"/>
          <a:sy n="107" d="100"/>
        </p:scale>
        <p:origin x="1938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F58BC502-1BBB-4A99-AD55-A5D240B9C813}" type="datetimeFigureOut">
              <a:rPr lang="ru-RU"/>
              <a:pPr>
                <a:defRPr/>
              </a:pPr>
              <a:t>01.10.2023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A4CBC65-F31B-40DD-8F19-C655FD389BEF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619287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post-279854-1298288370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938" y="-428625"/>
            <a:ext cx="1643062" cy="164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7" descr="post-279854-1298288370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4313"/>
            <a:ext cx="2357438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8" descr="97e6b01896c7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40000">
            <a:off x="-628650" y="-349250"/>
            <a:ext cx="3330575" cy="268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B2F612-0DAC-4CC2-8914-6234DE49AB26}" type="datetimeFigureOut">
              <a:rPr lang="ru-RU"/>
              <a:pPr>
                <a:defRPr/>
              </a:pPr>
              <a:t>01.10.2023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8902F-BF31-4EEC-B98B-869CBFA67D86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4141636035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66429-3380-4AB2-968F-F3E81DE0C722}" type="datetimeFigureOut">
              <a:rPr lang="ru-RU"/>
              <a:pPr>
                <a:defRPr/>
              </a:pPr>
              <a:t>01.10.2023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686086-4809-4DF1-9F46-25744DF3E6BA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872374362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ED10FE-D4E7-4D41-8B7A-CCDF646357F0}" type="datetimeFigureOut">
              <a:rPr lang="ru-RU"/>
              <a:pPr>
                <a:defRPr/>
              </a:pPr>
              <a:t>01.10.2023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C75BD-752F-414A-B0B0-DA3BFFBFD8DE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143723610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7A80CC-8131-43BA-A830-D2B45B2EF970}" type="datetimeFigureOut">
              <a:rPr lang="ru-RU"/>
              <a:pPr>
                <a:defRPr/>
              </a:pPr>
              <a:t>01.10.2023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5E5DE-6D93-42AD-ABF8-1E0CE44627BC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150084102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FE7D11-32EC-4097-865C-257D77152121}" type="datetimeFigureOut">
              <a:rPr lang="ru-RU"/>
              <a:pPr>
                <a:defRPr/>
              </a:pPr>
              <a:t>01.10.2023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100-EDA8-4CFA-836B-784FFEA5D8F6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4016083837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3DA43C-4BB1-4010-9090-CCFF03400110}" type="datetimeFigureOut">
              <a:rPr lang="ru-RU"/>
              <a:pPr>
                <a:defRPr/>
              </a:pPr>
              <a:t>01.10.2023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9C2DCC-6B7C-4840-9571-06F1BF0FE6C9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4214675776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F223B1-1C4C-467D-BC11-53FCDC9379B9}" type="datetimeFigureOut">
              <a:rPr lang="ru-RU"/>
              <a:pPr>
                <a:defRPr/>
              </a:pPr>
              <a:t>01.10.2023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0D0D6-E10C-4FFD-8029-D08FCDB5D4D0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554130821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5DD91-4EC0-4019-A000-4C38D357788A}" type="datetimeFigureOut">
              <a:rPr lang="ru-RU"/>
              <a:pPr>
                <a:defRPr/>
              </a:pPr>
              <a:t>01.10.2023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792FE1-7D5A-4DB7-83C8-93EE62DEC82B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322761846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0DEA09-6623-4625-AC70-737A309A5E06}" type="datetimeFigureOut">
              <a:rPr lang="ru-RU"/>
              <a:pPr>
                <a:defRPr/>
              </a:pPr>
              <a:t>01.10.2023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BF9FA1-6480-47A8-B11D-79A9873810D5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495953126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110978-60C9-48DC-AB7C-61048A8A3B36}" type="datetimeFigureOut">
              <a:rPr lang="ru-RU"/>
              <a:pPr>
                <a:defRPr/>
              </a:pPr>
              <a:t>01.10.2023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896596-CA6F-4C28-A016-CF6732D1EED9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501326962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FB6233-D69E-4955-9E1F-6810A27185FB}" type="datetimeFigureOut">
              <a:rPr lang="ru-RU"/>
              <a:pPr>
                <a:defRPr/>
              </a:pPr>
              <a:t>01.10.2023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1156D2-2255-4984-9080-25A2BC6B1057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4284218780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E2D8AA2-861F-402B-80D0-0DD98296F401}" type="datetimeFigureOut">
              <a:rPr lang="ru-RU"/>
              <a:pPr>
                <a:defRPr/>
              </a:pPr>
              <a:t>01.10.2023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5DD2DA2-801D-4D54-9667-67DF6884DF9E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9" r:id="rId1"/>
    <p:sldLayoutId id="2147483889" r:id="rId2"/>
    <p:sldLayoutId id="2147483890" r:id="rId3"/>
    <p:sldLayoutId id="2147483891" r:id="rId4"/>
    <p:sldLayoutId id="2147483892" r:id="rId5"/>
    <p:sldLayoutId id="2147483893" r:id="rId6"/>
    <p:sldLayoutId id="2147483894" r:id="rId7"/>
    <p:sldLayoutId id="2147483895" r:id="rId8"/>
    <p:sldLayoutId id="2147483896" r:id="rId9"/>
    <p:sldLayoutId id="2147483897" r:id="rId10"/>
    <p:sldLayoutId id="2147483898" r:id="rId11"/>
  </p:sldLayoutIdLst>
  <p:transition spd="slow">
    <p:cover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11560" y="274638"/>
            <a:ext cx="8075240" cy="922114"/>
          </a:xfrm>
        </p:spPr>
        <p:txBody>
          <a:bodyPr/>
          <a:lstStyle/>
          <a:p>
            <a:pPr algn="ctr"/>
            <a:r>
              <a:rPr lang="ru-RU" sz="6000" dirty="0" smtClean="0"/>
              <a:t>А. П. Чехов </a:t>
            </a:r>
            <a:endParaRPr lang="ru-RU" sz="6000" dirty="0"/>
          </a:p>
        </p:txBody>
      </p:sp>
      <p:sp>
        <p:nvSpPr>
          <p:cNvPr id="11" name="Текст 10"/>
          <p:cNvSpPr>
            <a:spLocks noGrp="1"/>
          </p:cNvSpPr>
          <p:nvPr>
            <p:ph type="body" idx="1"/>
          </p:nvPr>
        </p:nvSpPr>
        <p:spPr>
          <a:xfrm>
            <a:off x="539552" y="1340768"/>
            <a:ext cx="3957836" cy="83410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sz="half" idx="2"/>
          </p:nvPr>
        </p:nvSpPr>
        <p:spPr>
          <a:xfrm>
            <a:off x="2339752" y="1196752"/>
            <a:ext cx="5040560" cy="4536505"/>
          </a:xfrm>
        </p:spPr>
        <p:txBody>
          <a:bodyPr/>
          <a:lstStyle/>
          <a:p>
            <a:pPr marL="0" indent="0" algn="ctr">
              <a:buNone/>
            </a:pPr>
            <a:r>
              <a:rPr lang="ru-RU" sz="5400" b="1" dirty="0" smtClean="0"/>
              <a:t>Мальчики </a:t>
            </a:r>
          </a:p>
          <a:p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 algn="r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                                                           </a:t>
            </a:r>
            <a:endParaRPr lang="ru-RU" dirty="0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3"/>
          </p:nvPr>
        </p:nvSpPr>
        <p:spPr>
          <a:xfrm>
            <a:off x="4603391" y="1340768"/>
            <a:ext cx="4083410" cy="83410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645025" y="3284984"/>
            <a:ext cx="4103439" cy="2841178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endParaRPr lang="ru-RU" dirty="0"/>
          </a:p>
          <a:p>
            <a:pPr marL="0" indent="0" algn="r">
              <a:buNone/>
            </a:pPr>
            <a:endParaRPr lang="ru-RU" dirty="0"/>
          </a:p>
          <a:p>
            <a:pPr marL="0" indent="0" algn="r">
              <a:buNone/>
            </a:pPr>
            <a:endParaRPr lang="ru-RU" dirty="0" smtClean="0"/>
          </a:p>
          <a:p>
            <a:pPr marL="0" indent="0" algn="r">
              <a:buNone/>
            </a:pPr>
            <a:r>
              <a:rPr lang="ru-RU" dirty="0" smtClean="0"/>
              <a:t> </a:t>
            </a:r>
            <a:r>
              <a:rPr lang="ru-RU" sz="1600" dirty="0"/>
              <a:t>Презентацию выполнила </a:t>
            </a:r>
            <a:endParaRPr lang="ru-RU" sz="1600" dirty="0" smtClean="0"/>
          </a:p>
          <a:p>
            <a:pPr marL="0" indent="0" algn="r">
              <a:buNone/>
            </a:pPr>
            <a:r>
              <a:rPr lang="ru-RU" sz="1600" dirty="0" smtClean="0"/>
              <a:t>учитель </a:t>
            </a:r>
            <a:r>
              <a:rPr lang="ru-RU" sz="1600" dirty="0"/>
              <a:t>начальных </a:t>
            </a:r>
            <a:r>
              <a:rPr lang="ru-RU" sz="1600" dirty="0" smtClean="0"/>
              <a:t>классов</a:t>
            </a:r>
          </a:p>
          <a:p>
            <a:pPr marL="0" indent="0" algn="r">
              <a:buNone/>
            </a:pPr>
            <a:r>
              <a:rPr lang="ru-RU" sz="1600" dirty="0" smtClean="0"/>
              <a:t> </a:t>
            </a:r>
            <a:r>
              <a:rPr lang="ru-RU" sz="1600" dirty="0" err="1"/>
              <a:t>Перкина</a:t>
            </a:r>
            <a:r>
              <a:rPr lang="ru-RU" sz="1600" dirty="0"/>
              <a:t> Татьяна Александровна</a:t>
            </a:r>
          </a:p>
        </p:txBody>
      </p:sp>
      <p:pic>
        <p:nvPicPr>
          <p:cNvPr id="1026" name="Picture 2" descr="https://pro-dachnikov.com/uploads/posts/2023-01/1673709763_pro-dachnikov-com-p-foto-chekhova-v-kresle-24.jpg"/>
          <p:cNvPicPr>
            <a:picLocks noGrp="1" noChangeAspect="1" noChangeArrowheads="1"/>
          </p:cNvPicPr>
          <p:nvPr>
            <p:ph type="pic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>
            <a:fillRect/>
          </a:stretch>
        </p:blipFill>
        <p:spPr bwMode="auto">
          <a:xfrm>
            <a:off x="395536" y="2174875"/>
            <a:ext cx="5190964" cy="3892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470427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39552" y="476672"/>
            <a:ext cx="734481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680" algn="just"/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Закрепление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нового материала (беседа по тексту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</a:p>
          <a:p>
            <a:pPr indent="360680" algn="just"/>
            <a:endParaRPr lang="ru-RU" sz="20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Почему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Чехов назвал свой рассказ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«Мальчики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»? </a:t>
            </a: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Что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можно сказать о семье Королевых? </a:t>
            </a: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Как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сёстры относились к Володе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? К </a:t>
            </a:r>
            <a:r>
              <a:rPr 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Чечевицыну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?</a:t>
            </a:r>
            <a:endParaRPr lang="ru-RU" sz="24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Что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заметили сестры в поведении Володи?</a:t>
            </a:r>
            <a:endParaRPr lang="ru-RU" sz="24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Куда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собирались сбежать мальчики?</a:t>
            </a:r>
            <a:endParaRPr lang="ru-RU" sz="24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Удалось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ли им сбежать?</a:t>
            </a:r>
            <a:endParaRPr lang="ru-RU" sz="24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Почему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мальчики решили сбежать? К ним плохо относились в семье? </a:t>
            </a: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чем мечтали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Чечевицын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 и Володя? Как они представляли себе жизнь в Америке? </a:t>
            </a:r>
            <a:endParaRPr lang="ru-RU" sz="20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342900" indent="-342900" algn="just">
              <a:buFontTx/>
              <a:buChar char="-"/>
            </a:pPr>
            <a:endParaRPr lang="ru-RU" sz="20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02585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Сравнение текста и иллюстрации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1501" y="1417638"/>
            <a:ext cx="6100998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79788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Сравните текст </a:t>
            </a:r>
            <a:r>
              <a:rPr lang="ru-RU" dirty="0"/>
              <a:t>и </a:t>
            </a:r>
            <a:r>
              <a:rPr lang="ru-RU" dirty="0" smtClean="0"/>
              <a:t>иллюстрацию</a:t>
            </a:r>
            <a:br>
              <a:rPr lang="ru-RU" dirty="0" smtClean="0"/>
            </a:br>
            <a:endParaRPr lang="ru-RU" sz="1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600" dirty="0" smtClean="0"/>
              <a:t>Рассмотрите </a:t>
            </a:r>
            <a:r>
              <a:rPr lang="ru-RU" sz="1600" dirty="0" smtClean="0"/>
              <a:t>иллюстрацию</a:t>
            </a:r>
          </a:p>
          <a:p>
            <a:r>
              <a:rPr lang="ru-RU" sz="1600" dirty="0" smtClean="0"/>
              <a:t>Какое </a:t>
            </a:r>
            <a:r>
              <a:rPr lang="ru-RU" sz="1600" dirty="0" smtClean="0"/>
              <a:t>настроение у главных героев?</a:t>
            </a:r>
          </a:p>
          <a:p>
            <a:r>
              <a:rPr lang="ru-RU" sz="1600" dirty="0" smtClean="0"/>
              <a:t>Обратите </a:t>
            </a:r>
            <a:r>
              <a:rPr lang="ru-RU" sz="1600" dirty="0" smtClean="0"/>
              <a:t>внимание на позу, мимику, жесты героев. </a:t>
            </a:r>
          </a:p>
          <a:p>
            <a:r>
              <a:rPr lang="ru-RU" sz="1600" dirty="0" smtClean="0"/>
              <a:t>Как </a:t>
            </a:r>
            <a:r>
              <a:rPr lang="ru-RU" sz="1600" dirty="0"/>
              <a:t>можно понять, что происходит между мальчиками</a:t>
            </a:r>
            <a:r>
              <a:rPr lang="ru-RU" sz="1600" dirty="0" smtClean="0"/>
              <a:t>?</a:t>
            </a:r>
          </a:p>
          <a:p>
            <a:r>
              <a:rPr lang="ru-RU" sz="1600" dirty="0" smtClean="0"/>
              <a:t>Найдите </a:t>
            </a:r>
            <a:r>
              <a:rPr lang="ru-RU" sz="1600" dirty="0"/>
              <a:t>строки, которые подходят к этой </a:t>
            </a:r>
            <a:r>
              <a:rPr lang="ru-RU" sz="1600" dirty="0" smtClean="0"/>
              <a:t>иллюстрации.</a:t>
            </a:r>
            <a:endParaRPr lang="ru-RU" sz="1600" dirty="0"/>
          </a:p>
          <a:p>
            <a:pPr marL="0" indent="0">
              <a:buNone/>
            </a:pPr>
            <a:r>
              <a:rPr lang="ru-RU" sz="1600" dirty="0" smtClean="0"/>
              <a:t>        </a:t>
            </a:r>
            <a:r>
              <a:rPr lang="ru-RU" sz="1600" dirty="0" smtClean="0"/>
              <a:t>Подтверждают </a:t>
            </a:r>
            <a:r>
              <a:rPr lang="ru-RU" sz="1600" dirty="0" smtClean="0"/>
              <a:t>ли строки настроение героев на иллюстрации?</a:t>
            </a:r>
          </a:p>
          <a:p>
            <a:r>
              <a:rPr lang="ru-RU" sz="1600" dirty="0" smtClean="0"/>
              <a:t>В </a:t>
            </a:r>
            <a:r>
              <a:rPr lang="ru-RU" sz="1600" dirty="0" smtClean="0"/>
              <a:t>данном случае мы увидели спор мальчиков, растерянность Володи, его нерешительность  и возмущение Чечевицына. </a:t>
            </a:r>
          </a:p>
          <a:p>
            <a:r>
              <a:rPr lang="ru-RU" sz="1600" dirty="0" smtClean="0"/>
              <a:t>Удалось </a:t>
            </a:r>
            <a:r>
              <a:rPr lang="ru-RU" sz="1600" dirty="0" smtClean="0"/>
              <a:t>ли художнику передать то, что описано?</a:t>
            </a:r>
          </a:p>
          <a:p>
            <a:r>
              <a:rPr lang="ru-RU" sz="1600" dirty="0" smtClean="0"/>
              <a:t>Сделаем </a:t>
            </a:r>
            <a:r>
              <a:rPr lang="ru-RU" sz="1600" dirty="0" smtClean="0"/>
              <a:t>вывод, помогла ли иллюстрация понять событие , происходящее в данный момент с героями?</a:t>
            </a:r>
            <a:r>
              <a:rPr lang="en-US" sz="1600" dirty="0" smtClean="0"/>
              <a:t> </a:t>
            </a:r>
            <a:r>
              <a:rPr lang="ru-RU" sz="1600" dirty="0" smtClean="0"/>
              <a:t>Или книги оформляются иллюстрациями только для красоты?</a:t>
            </a:r>
            <a:endParaRPr lang="en-US" sz="1600" dirty="0" smtClean="0"/>
          </a:p>
          <a:p>
            <a:r>
              <a:rPr lang="ru-RU" sz="1600" dirty="0" smtClean="0"/>
              <a:t>А </a:t>
            </a:r>
            <a:r>
              <a:rPr lang="ru-RU" sz="1600" dirty="0" smtClean="0"/>
              <a:t>теперь попробуйте представить какую бы вы нарисовали иллюстрацию к такому отрывку произведения?...</a:t>
            </a:r>
          </a:p>
          <a:p>
            <a:r>
              <a:rPr lang="ru-RU" sz="1600" dirty="0" smtClean="0"/>
              <a:t>На какие слова текста вы опирались бы в своем рисунке? 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02582744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706090"/>
          </a:xfrm>
        </p:spPr>
        <p:txBody>
          <a:bodyPr/>
          <a:lstStyle/>
          <a:p>
            <a:r>
              <a:rPr lang="ru-RU" sz="3200" dirty="0" smtClean="0"/>
              <a:t>Характеристика героев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124744"/>
            <a:ext cx="8075240" cy="5001419"/>
          </a:xfrm>
        </p:spPr>
        <p:txBody>
          <a:bodyPr/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Сравните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двух героев. </a:t>
            </a: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 описывает Володю?  Прочитайте эти строки.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 описывает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Чечевицына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 Докажите словами из текста.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них общего?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эти мальчики сдружились? </a:t>
            </a:r>
          </a:p>
          <a:p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вы можете сказать о характере мальчиков?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качества привлекали в личности Чечевицына? А в личности Володи?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Есть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 общие черты характеров  у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мальчиков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Составьте  рассказ о мальчиках, используя план. </a:t>
            </a:r>
          </a:p>
          <a:p>
            <a:endParaRPr lang="ru-RU" sz="1400" dirty="0" smtClean="0"/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14179164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3045" y="548680"/>
            <a:ext cx="8229600" cy="1143000"/>
          </a:xfrm>
        </p:spPr>
        <p:txBody>
          <a:bodyPr/>
          <a:lstStyle/>
          <a:p>
            <a:r>
              <a:rPr lang="ru-RU" sz="3600" dirty="0"/>
              <a:t>План характеристики героев произведения</a:t>
            </a:r>
            <a:br>
              <a:rPr lang="ru-RU" sz="3600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1800" dirty="0" smtClean="0"/>
              <a:t>1</a:t>
            </a:r>
            <a:r>
              <a:rPr lang="ru-RU" sz="1800" dirty="0"/>
              <a:t>. Какие герои сравниваются, почему сравниваются именно они?</a:t>
            </a:r>
          </a:p>
          <a:p>
            <a:pPr marL="0" indent="0">
              <a:buNone/>
            </a:pPr>
            <a:r>
              <a:rPr lang="ru-RU" sz="1800" dirty="0"/>
              <a:t>2. Внешность  героя  (его  лицо, одежда, манера  поведения).</a:t>
            </a:r>
          </a:p>
          <a:p>
            <a:pPr marL="0" indent="0">
              <a:buNone/>
            </a:pPr>
            <a:r>
              <a:rPr lang="ru-RU" sz="1800" dirty="0"/>
              <a:t>3. Речь героя.</a:t>
            </a:r>
          </a:p>
          <a:p>
            <a:pPr marL="0" indent="0">
              <a:buNone/>
            </a:pPr>
            <a:r>
              <a:rPr lang="ru-RU" sz="1800" dirty="0"/>
              <a:t>4. В каких  поступках, мыслях лучше всего раскрывается характер  героя?</a:t>
            </a:r>
          </a:p>
          <a:p>
            <a:pPr marL="0" indent="0">
              <a:buNone/>
            </a:pPr>
            <a:r>
              <a:rPr lang="ru-RU" sz="1800" dirty="0"/>
              <a:t>5. Что общего между героями?</a:t>
            </a:r>
          </a:p>
          <a:p>
            <a:pPr marL="0" indent="0">
              <a:buNone/>
            </a:pPr>
            <a:r>
              <a:rPr lang="ru-RU" sz="1800" dirty="0"/>
              <a:t>6. Что отличает двух героев?</a:t>
            </a:r>
          </a:p>
          <a:p>
            <a:pPr marL="0" indent="0">
              <a:buNone/>
            </a:pPr>
            <a:r>
              <a:rPr lang="ru-RU" sz="1800" dirty="0"/>
              <a:t>7. Ваше отношение к данным персонажам.</a:t>
            </a:r>
          </a:p>
          <a:p>
            <a:pPr marL="0" indent="0">
              <a:buNone/>
            </a:pPr>
            <a:r>
              <a:rPr lang="ru-RU" sz="1800" dirty="0"/>
              <a:t>8. Отношение автора к героям. </a:t>
            </a:r>
          </a:p>
          <a:p>
            <a:pPr marL="0" indent="0">
              <a:buNone/>
            </a:pPr>
            <a:r>
              <a:rPr lang="ru-RU" sz="1800" dirty="0"/>
              <a:t>9. Подумай и скажи, на какого героя тебе самому  хотелось (не хотелось) бы походить?</a:t>
            </a:r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10391603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92696"/>
            <a:ext cx="777686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680" algn="just"/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Подведение итогов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нашего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урока</a:t>
            </a:r>
          </a:p>
          <a:p>
            <a:pPr indent="360680" algn="just"/>
            <a:endParaRPr lang="ru-RU" b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называется произведение, с которым мы сегодня познакомились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творчеством какого писателя мы познакомились на уроке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начале и в конце описаны встречи мальчиков с семьёй. Чем эти встречи отличаются, чем они похожи? </a:t>
            </a: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Создавая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свое произведение автор </a:t>
            </a:r>
            <a:r>
              <a:rPr 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самовыражается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хочет рассказать другим о том, что у него накопилось в процессе жизненного опыта, поделиться своими чувствами и эмоциями.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 думаете, мечтал ли Антон Павлович, когда был маленьким о таком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путешествии?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Можно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осуществлять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такие задумки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детям?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Чему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 рассказ Чехова «Мальчики»? 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Берегите 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своих родителей и близких, не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подвергайте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свою жизнь опасности,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учитесь отвечать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свои поступки и ставить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цели.</a:t>
            </a:r>
          </a:p>
          <a:p>
            <a:pPr marL="285750" indent="-285750" algn="just">
              <a:buFontTx/>
              <a:buChar char="-"/>
            </a:pPr>
            <a:endParaRPr lang="ru-RU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marL="285750" indent="-285750" algn="just">
              <a:buFontTx/>
              <a:buChar char="-"/>
            </a:pPr>
            <a:endParaRPr lang="ru-RU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859426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Отзыв по произведению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0574" y="1124744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1. Дата</a:t>
            </a:r>
          </a:p>
          <a:p>
            <a:pPr marL="0" indent="0">
              <a:buNone/>
            </a:pPr>
            <a:r>
              <a:rPr lang="ru-RU" dirty="0" smtClean="0"/>
              <a:t>2. Автор</a:t>
            </a:r>
          </a:p>
          <a:p>
            <a:pPr marL="0" indent="0">
              <a:buNone/>
            </a:pPr>
            <a:r>
              <a:rPr lang="ru-RU" dirty="0" smtClean="0"/>
              <a:t>3. Жанр, название</a:t>
            </a:r>
          </a:p>
          <a:p>
            <a:pPr marL="0" indent="0">
              <a:buNone/>
            </a:pPr>
            <a:r>
              <a:rPr lang="ru-RU" dirty="0" smtClean="0"/>
              <a:t>4. Тема, о чем произведение</a:t>
            </a:r>
          </a:p>
          <a:p>
            <a:pPr marL="0" indent="0">
              <a:buNone/>
            </a:pPr>
            <a:r>
              <a:rPr lang="ru-RU" dirty="0" smtClean="0"/>
              <a:t>5. Назвать главных героев</a:t>
            </a:r>
          </a:p>
          <a:p>
            <a:pPr marL="0" indent="0">
              <a:buNone/>
            </a:pPr>
            <a:r>
              <a:rPr lang="ru-RU" dirty="0" smtClean="0"/>
              <a:t>6</a:t>
            </a:r>
            <a:r>
              <a:rPr lang="ru-RU" dirty="0" smtClean="0"/>
              <a:t>. Охарактеризовать </a:t>
            </a:r>
            <a:r>
              <a:rPr lang="ru-RU" dirty="0" smtClean="0"/>
              <a:t>героев</a:t>
            </a:r>
          </a:p>
          <a:p>
            <a:pPr marL="0" indent="0">
              <a:buNone/>
            </a:pPr>
            <a:r>
              <a:rPr lang="ru-RU" dirty="0" smtClean="0"/>
              <a:t>7. Чему тебя научил этот текст?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931333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Приготовьте творческий пересказ от лица </a:t>
            </a:r>
            <a:r>
              <a:rPr lang="ru-RU" dirty="0" smtClean="0"/>
              <a:t>героев</a:t>
            </a:r>
            <a:r>
              <a:rPr lang="en-US" dirty="0" smtClean="0"/>
              <a:t>:</a:t>
            </a:r>
            <a:r>
              <a:rPr lang="ru-RU" dirty="0" smtClean="0"/>
              <a:t> </a:t>
            </a:r>
            <a:r>
              <a:rPr lang="ru-RU" dirty="0" smtClean="0"/>
              <a:t>Володи или </a:t>
            </a:r>
            <a:r>
              <a:rPr lang="ru-RU" dirty="0" err="1" smtClean="0"/>
              <a:t>Чечевицына</a:t>
            </a:r>
            <a:r>
              <a:rPr lang="ru-RU" dirty="0" smtClean="0"/>
              <a:t>, папы или сестры Кати.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949466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755576" y="1894385"/>
            <a:ext cx="7848872" cy="3744415"/>
          </a:xfrm>
        </p:spPr>
        <p:txBody>
          <a:bodyPr/>
          <a:lstStyle/>
          <a:p>
            <a:pPr algn="l"/>
            <a:r>
              <a:rPr lang="ru-RU" dirty="0" smtClean="0"/>
              <a:t>- </a:t>
            </a:r>
            <a:r>
              <a:rPr lang="ru-RU" sz="3600" dirty="0" smtClean="0"/>
              <a:t>С каким настроение заканчиваем урок?</a:t>
            </a:r>
            <a:br>
              <a:rPr lang="ru-RU" sz="3600" dirty="0" smtClean="0"/>
            </a:br>
            <a:r>
              <a:rPr lang="ru-RU" sz="3600" dirty="0" smtClean="0"/>
              <a:t>- Мне удалось на уроке…</a:t>
            </a:r>
            <a:br>
              <a:rPr lang="ru-RU" sz="3600" dirty="0" smtClean="0"/>
            </a:br>
            <a:r>
              <a:rPr lang="ru-RU" sz="3600" dirty="0" smtClean="0"/>
              <a:t>- Я порадовался..</a:t>
            </a:r>
            <a:br>
              <a:rPr lang="ru-RU" sz="3600" dirty="0" smtClean="0"/>
            </a:br>
            <a:r>
              <a:rPr lang="ru-RU" sz="3600" dirty="0" smtClean="0"/>
              <a:t>- </a:t>
            </a:r>
            <a:r>
              <a:rPr lang="ru-RU" sz="3600" dirty="0" smtClean="0"/>
              <a:t>Я </a:t>
            </a:r>
            <a:r>
              <a:rPr lang="ru-RU" sz="3600" dirty="0" smtClean="0"/>
              <a:t>могу похвалить себя за…</a:t>
            </a:r>
            <a:br>
              <a:rPr lang="ru-RU" sz="3600" dirty="0" smtClean="0"/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87491436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2800" dirty="0" smtClean="0"/>
              <a:t>А</a:t>
            </a:r>
            <a:r>
              <a:rPr lang="ru-RU" sz="2800" dirty="0"/>
              <a:t>. П. Чехов</a:t>
            </a:r>
            <a:br>
              <a:rPr lang="ru-RU" sz="2800" dirty="0"/>
            </a:br>
            <a:r>
              <a:rPr lang="ru-RU" sz="2800" dirty="0"/>
              <a:t>(1825 - 1898 </a:t>
            </a:r>
            <a:r>
              <a:rPr lang="ru-RU" sz="2800" dirty="0" err="1"/>
              <a:t>г.г</a:t>
            </a:r>
            <a:r>
              <a:rPr lang="ru-RU" sz="2800" dirty="0" smtClean="0"/>
              <a:t>.)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932040" y="1052736"/>
            <a:ext cx="3754760" cy="3816424"/>
          </a:xfrm>
        </p:spPr>
        <p:txBody>
          <a:bodyPr/>
          <a:lstStyle/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Антон Павлович Чехов (1860–1904 гг.) – великий русский писатель, талантливый драматург, академик, врач по профессии. Самое главное в его творчестве – это то, что многие произведения стали классикой мировой литературы, а его пьесы ставятся в театрах по всему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миру.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Родился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(29) января 1860 года в Таганроге в семье купца, который держал небольшую лавку. С ранних лет вместе с братьями Антон помогал отцу в его лавке. Детство Чехова было непростым: отец держал сыновей в строгости, заставлял много репетировать и петь в церковном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хоре.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Чехова было четыре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брата  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сестра.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196752"/>
            <a:ext cx="4608512" cy="388843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91580" y="5085184"/>
            <a:ext cx="75608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 у отца был   тяжелым, но он любил  искусство, старался дать  детям хорошее образование. Лаской и нежностью смягчала  жизнь детей мать.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Позже Антон Павлович  скажет: «Талант у нас со стороны отца, а душа со  стороны матери».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896433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692696"/>
            <a:ext cx="7560840" cy="53660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Сегодня на уроке будем учиться сравнивать характеры и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поступки литературных героев</a:t>
            </a:r>
            <a:endParaRPr lang="ru-RU" sz="28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457200" indent="-457200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Прочитайте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название произведения и фамилию автора.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вы думаете, о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 быть произведение с таким названием?</a:t>
            </a:r>
            <a:endParaRPr lang="ru-RU" sz="2800" u="sng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2800" u="sng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Рассмотрите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обложку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попытайтесь предположить о чём пойдёт речь в тексте. </a:t>
            </a:r>
          </a:p>
          <a:p>
            <a:pPr marL="285750" indent="-285750">
              <a:lnSpc>
                <a:spcPct val="115000"/>
              </a:lnSpc>
              <a:spcAft>
                <a:spcPts val="0"/>
              </a:spcAft>
              <a:buFontTx/>
              <a:buChar char="-"/>
            </a:pP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904069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А. П. Чехов </a:t>
            </a:r>
            <a:br>
              <a:rPr lang="ru-RU" b="1" dirty="0"/>
            </a:br>
            <a:r>
              <a:rPr lang="ru-RU" b="1" dirty="0" smtClean="0"/>
              <a:t>Мальчики</a:t>
            </a:r>
            <a:endParaRPr lang="ru-RU" dirty="0"/>
          </a:p>
        </p:txBody>
      </p:sp>
      <p:pic>
        <p:nvPicPr>
          <p:cNvPr id="3" name="Picture 2" descr="https://literoved.ru/wp-content/uploads/2021/11/Malchik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628800"/>
            <a:ext cx="6300700" cy="4734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368331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285750" indent="-285750"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Рассмотрите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иллюстрации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некоторых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предметов из произведения и подумайте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сейчас совпадает ли ваше предположение о содержании текста?</a:t>
            </a:r>
            <a:b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урока. На какие вопросы мы должны от­ветить?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25972203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gas-kvas.com/uploads/posts/2023-01/1673495242_gas-kvas-com-p-pistolet-risunok-detskii-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5"/>
            <a:ext cx="3312368" cy="2527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indasil.club/uploads/posts/2022-11/thumbs/1669274108_55-indasil-club-p-nozh-babochka-eskiz-oboi-6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3009" y="300053"/>
            <a:ext cx="2448272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main-cdn.sbermegamarket.ru/hlr-system/180/180/461/712/121/921/100045550380b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6388" y="332654"/>
            <a:ext cx="2701988" cy="2527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gas-kvas.com/uploads/posts/2023-02/1676742448_gas-kvas-com-p-lupa-risunok-detskii-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138" y="3861048"/>
            <a:ext cx="3510789" cy="2512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library.kissclipart.com/20181214/hzw/kissclipart-compass-clipart-compass-46f79fc20024da79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892341"/>
            <a:ext cx="3757322" cy="2170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s://www.horus-dor.fr/Files/127762/Img/06/pieces-argent-horus-dor-nantes-achat-vente-or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8960" y="4227891"/>
            <a:ext cx="3667078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85400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476672"/>
            <a:ext cx="7776864" cy="33840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ctr">
              <a:lnSpc>
                <a:spcPct val="115000"/>
              </a:lnSpc>
              <a:spcAft>
                <a:spcPts val="0"/>
              </a:spcAft>
              <a:buFontTx/>
              <a:buChar char="-"/>
            </a:pP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Прочитайте произведение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А.П. Чехова «Мальчики» и определите, чьё предположение окажется более точным.  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После чтения расскажите какое у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вас сложилось впечатления от прочитанного?</a:t>
            </a:r>
          </a:p>
          <a:p>
            <a:pPr marL="285750" indent="-285750">
              <a:lnSpc>
                <a:spcPct val="115000"/>
              </a:lnSpc>
              <a:spcAft>
                <a:spcPts val="0"/>
              </a:spcAft>
              <a:buFontTx/>
              <a:buChar char="-"/>
            </a:pP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82112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5032" y="232788"/>
            <a:ext cx="8667447" cy="2426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065">
              <a:lnSpc>
                <a:spcPts val="13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Словарная  работа.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ts val="1300"/>
              </a:lnSpc>
              <a:spcAft>
                <a:spcPts val="0"/>
              </a:spcAft>
            </a:pPr>
            <a:r>
              <a:rPr lang="ru-RU" sz="14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1400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ts val="1300"/>
              </a:lnSpc>
              <a:spcAft>
                <a:spcPts val="0"/>
              </a:spcAft>
            </a:pP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ts val="1300"/>
              </a:lnSpc>
              <a:spcAft>
                <a:spcPts val="0"/>
              </a:spcAft>
            </a:pPr>
            <a:r>
              <a:rPr lang="ru-RU" sz="2400" dirty="0">
                <a:solidFill>
                  <a:srgbClr val="C0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Розвальни</a:t>
            </a:r>
            <a:r>
              <a:rPr lang="ru-RU" sz="2400" dirty="0">
                <a:solidFill>
                  <a:srgbClr val="00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 – сани без спинки и сиденья</a:t>
            </a:r>
            <a:r>
              <a:rPr lang="ru-RU" sz="2400" dirty="0" smtClean="0">
                <a:solidFill>
                  <a:srgbClr val="00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.</a:t>
            </a:r>
          </a:p>
          <a:p>
            <a:pPr>
              <a:lnSpc>
                <a:spcPts val="1300"/>
              </a:lnSpc>
              <a:spcAft>
                <a:spcPts val="0"/>
              </a:spcAft>
            </a:pPr>
            <a:endParaRPr lang="ru-RU" sz="2400" dirty="0">
              <a:solidFill>
                <a:srgbClr val="C00000"/>
              </a:solidFill>
              <a:latin typeface="Bahnschrift" panose="020B0502040204020203" pitchFamily="34" charset="0"/>
              <a:ea typeface="Times New Roman" panose="02020603050405020304" pitchFamily="18" charset="0"/>
            </a:endParaRPr>
          </a:p>
          <a:p>
            <a:pPr>
              <a:lnSpc>
                <a:spcPts val="1300"/>
              </a:lnSpc>
              <a:spcAft>
                <a:spcPts val="0"/>
              </a:spcAft>
            </a:pPr>
            <a:r>
              <a:rPr lang="ru-RU" sz="2400" dirty="0">
                <a:solidFill>
                  <a:srgbClr val="C0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Башлык </a:t>
            </a:r>
            <a:r>
              <a:rPr lang="ru-RU" sz="2400" dirty="0">
                <a:solidFill>
                  <a:srgbClr val="00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– капюшон с длинными концами, надеваемый </a:t>
            </a:r>
            <a:r>
              <a:rPr lang="ru-RU" sz="2400" dirty="0" smtClean="0">
                <a:solidFill>
                  <a:srgbClr val="00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для </a:t>
            </a:r>
          </a:p>
          <a:p>
            <a:pPr>
              <a:lnSpc>
                <a:spcPts val="1300"/>
              </a:lnSpc>
              <a:spcAft>
                <a:spcPts val="0"/>
              </a:spcAft>
            </a:pPr>
            <a:endParaRPr lang="ru-RU" sz="2400" dirty="0">
              <a:solidFill>
                <a:srgbClr val="000000"/>
              </a:solidFill>
              <a:latin typeface="Bahnschrift" panose="020B0502040204020203" pitchFamily="34" charset="0"/>
              <a:ea typeface="Times New Roman" panose="02020603050405020304" pitchFamily="18" charset="0"/>
            </a:endParaRPr>
          </a:p>
          <a:p>
            <a:pPr>
              <a:lnSpc>
                <a:spcPts val="13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теплоты поверх шапки. </a:t>
            </a:r>
            <a:endParaRPr lang="ru-RU" sz="2400" dirty="0" smtClean="0">
              <a:solidFill>
                <a:srgbClr val="000000"/>
              </a:solidFill>
              <a:latin typeface="Bahnschrift" panose="020B0502040204020203" pitchFamily="34" charset="0"/>
              <a:ea typeface="Times New Roman" panose="02020603050405020304" pitchFamily="18" charset="0"/>
            </a:endParaRPr>
          </a:p>
          <a:p>
            <a:pPr>
              <a:lnSpc>
                <a:spcPts val="1300"/>
              </a:lnSpc>
              <a:spcAft>
                <a:spcPts val="0"/>
              </a:spcAft>
            </a:pPr>
            <a:endParaRPr lang="ru-RU" sz="2400" dirty="0">
              <a:latin typeface="Bahnschrift" panose="020B0502040204020203" pitchFamily="34" charset="0"/>
              <a:ea typeface="Times New Roman" panose="02020603050405020304" pitchFamily="18" charset="0"/>
            </a:endParaRPr>
          </a:p>
          <a:p>
            <a:pPr>
              <a:lnSpc>
                <a:spcPts val="1300"/>
              </a:lnSpc>
              <a:spcAft>
                <a:spcPts val="0"/>
              </a:spcAft>
            </a:pPr>
            <a:r>
              <a:rPr lang="ru-RU" sz="2400" dirty="0">
                <a:solidFill>
                  <a:srgbClr val="C0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Гимназист</a:t>
            </a:r>
            <a:r>
              <a:rPr lang="ru-RU" sz="2400" dirty="0">
                <a:solidFill>
                  <a:srgbClr val="00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 – ученик гимназии (школы в 19 веке</a:t>
            </a:r>
            <a:r>
              <a:rPr lang="ru-RU" sz="2400" dirty="0" smtClean="0">
                <a:solidFill>
                  <a:srgbClr val="00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).</a:t>
            </a:r>
            <a:br>
              <a:rPr lang="ru-RU" sz="2400" dirty="0" smtClean="0">
                <a:solidFill>
                  <a:srgbClr val="00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</a:br>
            <a:endParaRPr lang="ru-RU" sz="2400" dirty="0">
              <a:latin typeface="Bahnschrift" panose="020B0502040204020203" pitchFamily="34" charset="0"/>
              <a:ea typeface="Times New Roman" panose="02020603050405020304" pitchFamily="18" charset="0"/>
            </a:endParaRPr>
          </a:p>
          <a:p>
            <a:pPr>
              <a:lnSpc>
                <a:spcPts val="1300"/>
              </a:lnSpc>
              <a:spcAft>
                <a:spcPts val="0"/>
              </a:spcAft>
            </a:pPr>
            <a:r>
              <a:rPr lang="ru-RU" sz="2400" dirty="0">
                <a:solidFill>
                  <a:srgbClr val="C0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Бизон</a:t>
            </a:r>
            <a:r>
              <a:rPr lang="ru-RU" sz="2400" dirty="0">
                <a:solidFill>
                  <a:srgbClr val="00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 – животное, дикий североамериканский бык</a:t>
            </a:r>
            <a:r>
              <a:rPr lang="ru-RU" sz="2400" dirty="0" smtClean="0">
                <a:solidFill>
                  <a:srgbClr val="00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.</a:t>
            </a:r>
          </a:p>
          <a:p>
            <a:pPr>
              <a:lnSpc>
                <a:spcPts val="1300"/>
              </a:lnSpc>
              <a:spcAft>
                <a:spcPts val="0"/>
              </a:spcAft>
            </a:pPr>
            <a:endParaRPr lang="ru-RU" altLang="ru-RU" sz="2400" b="1" i="1" dirty="0" smtClean="0">
              <a:solidFill>
                <a:srgbClr val="FF0000"/>
              </a:solidFill>
            </a:endParaRPr>
          </a:p>
          <a:p>
            <a:pPr>
              <a:lnSpc>
                <a:spcPts val="1300"/>
              </a:lnSpc>
              <a:spcAft>
                <a:spcPts val="0"/>
              </a:spcAft>
            </a:pPr>
            <a:endParaRPr lang="ru-RU" sz="2400" dirty="0">
              <a:latin typeface="Bahnschrift" panose="020B0502040204020203" pitchFamily="34" charset="0"/>
              <a:ea typeface="Times New Roman" panose="02020603050405020304" pitchFamily="18" charset="0"/>
            </a:endParaRPr>
          </a:p>
        </p:txBody>
      </p:sp>
      <p:pic>
        <p:nvPicPr>
          <p:cNvPr id="1026" name="Picture 2" descr="https://avatars.mds.yandex.net/get-pdb/2269311/aa983ee0-259d-42d5-a48a-8f0d70be3961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032" y="3212976"/>
            <a:ext cx="3122831" cy="2146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www.graycell.ru/picture/big/bashlyk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140968"/>
            <a:ext cx="2520280" cy="2522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ttp://s1.uploads.ru/t/8Mru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65063" y="3212976"/>
            <a:ext cx="2304256" cy="2181915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6080497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980728"/>
            <a:ext cx="5040560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00"/>
              </a:lnSpc>
              <a:spcAft>
                <a:spcPts val="0"/>
              </a:spcAft>
            </a:pPr>
            <a:r>
              <a:rPr lang="ru-RU" altLang="ru-RU" dirty="0">
                <a:solidFill>
                  <a:srgbClr val="C00000"/>
                </a:solidFill>
              </a:rPr>
              <a:t>Пампасы</a:t>
            </a:r>
            <a:r>
              <a:rPr lang="ru-RU" altLang="ru-RU" dirty="0">
                <a:solidFill>
                  <a:srgbClr val="FF0000"/>
                </a:solidFill>
              </a:rPr>
              <a:t> </a:t>
            </a:r>
            <a:r>
              <a:rPr lang="ru-RU" altLang="ru-RU" dirty="0"/>
              <a:t>–южноамериканские степи</a:t>
            </a:r>
            <a:r>
              <a:rPr lang="ru-RU" altLang="ru-RU" dirty="0" smtClean="0"/>
              <a:t>.</a:t>
            </a:r>
          </a:p>
          <a:p>
            <a:pPr>
              <a:lnSpc>
                <a:spcPts val="1300"/>
              </a:lnSpc>
              <a:spcAft>
                <a:spcPts val="0"/>
              </a:spcAft>
            </a:pPr>
            <a:endParaRPr lang="ru-RU" altLang="ru-RU" b="1" i="1" dirty="0"/>
          </a:p>
          <a:p>
            <a:pPr>
              <a:lnSpc>
                <a:spcPts val="1300"/>
              </a:lnSpc>
              <a:spcAft>
                <a:spcPts val="0"/>
              </a:spcAft>
            </a:pPr>
            <a:r>
              <a:rPr lang="ru-RU" dirty="0" smtClean="0">
                <a:solidFill>
                  <a:srgbClr val="C0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Джин</a:t>
            </a:r>
            <a:r>
              <a:rPr lang="ru-RU" dirty="0" smtClean="0">
                <a:solidFill>
                  <a:srgbClr val="00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– крепкий спиртной напиток</a:t>
            </a:r>
            <a:r>
              <a:rPr lang="ru-RU" dirty="0" smtClean="0">
                <a:solidFill>
                  <a:srgbClr val="00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.</a:t>
            </a:r>
            <a:endParaRPr lang="ru-RU" dirty="0">
              <a:solidFill>
                <a:srgbClr val="000000"/>
              </a:solidFill>
              <a:latin typeface="Bahnschrift" panose="020B0502040204020203" pitchFamily="34" charset="0"/>
              <a:ea typeface="Times New Roman" panose="02020603050405020304" pitchFamily="18" charset="0"/>
            </a:endParaRPr>
          </a:p>
          <a:p>
            <a:pPr>
              <a:lnSpc>
                <a:spcPts val="1300"/>
              </a:lnSpc>
              <a:spcAft>
                <a:spcPts val="0"/>
              </a:spcAft>
            </a:pPr>
            <a:endParaRPr lang="ru-RU" dirty="0">
              <a:latin typeface="Bahnschrift" panose="020B0502040204020203" pitchFamily="34" charset="0"/>
              <a:ea typeface="Times New Roman" panose="02020603050405020304" pitchFamily="18" charset="0"/>
            </a:endParaRPr>
          </a:p>
          <a:p>
            <a:pPr>
              <a:lnSpc>
                <a:spcPts val="1300"/>
              </a:lnSpc>
              <a:spcAft>
                <a:spcPts val="0"/>
              </a:spcAft>
            </a:pPr>
            <a:r>
              <a:rPr lang="ru-RU" dirty="0">
                <a:solidFill>
                  <a:srgbClr val="C0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Самоеды</a:t>
            </a:r>
            <a:r>
              <a:rPr lang="ru-RU" dirty="0">
                <a:solidFill>
                  <a:srgbClr val="00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 – это старое название ненцев и некоторых северных народов</a:t>
            </a:r>
            <a:r>
              <a:rPr lang="ru-RU" dirty="0" smtClean="0">
                <a:solidFill>
                  <a:srgbClr val="00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.!</a:t>
            </a:r>
            <a:endParaRPr lang="ru-RU" dirty="0">
              <a:solidFill>
                <a:srgbClr val="000000"/>
              </a:solidFill>
              <a:latin typeface="Bahnschrift" panose="020B0502040204020203" pitchFamily="34" charset="0"/>
              <a:ea typeface="Times New Roman" panose="02020603050405020304" pitchFamily="18" charset="0"/>
            </a:endParaRPr>
          </a:p>
          <a:p>
            <a:pPr>
              <a:lnSpc>
                <a:spcPts val="1300"/>
              </a:lnSpc>
              <a:spcAft>
                <a:spcPts val="0"/>
              </a:spcAft>
            </a:pPr>
            <a:endParaRPr lang="ru-RU" dirty="0">
              <a:latin typeface="Bahnschrift" panose="020B0502040204020203" pitchFamily="34" charset="0"/>
              <a:ea typeface="Times New Roman" panose="02020603050405020304" pitchFamily="18" charset="0"/>
            </a:endParaRPr>
          </a:p>
          <a:p>
            <a:pPr>
              <a:lnSpc>
                <a:spcPts val="1300"/>
              </a:lnSpc>
              <a:spcAft>
                <a:spcPts val="0"/>
              </a:spcAft>
            </a:pPr>
            <a:r>
              <a:rPr lang="ru-RU" dirty="0">
                <a:solidFill>
                  <a:srgbClr val="C0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Индейцы</a:t>
            </a:r>
            <a:r>
              <a:rPr lang="ru-RU" dirty="0">
                <a:solidFill>
                  <a:srgbClr val="00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 – коренные племена Америки</a:t>
            </a:r>
            <a:r>
              <a:rPr lang="ru-RU" dirty="0" smtClean="0">
                <a:solidFill>
                  <a:srgbClr val="00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.</a:t>
            </a:r>
          </a:p>
          <a:p>
            <a:pPr>
              <a:lnSpc>
                <a:spcPts val="1300"/>
              </a:lnSpc>
              <a:spcAft>
                <a:spcPts val="0"/>
              </a:spcAft>
            </a:pPr>
            <a:endParaRPr lang="ru-RU" dirty="0">
              <a:latin typeface="Bahnschrift" panose="020B0502040204020203" pitchFamily="34" charset="0"/>
              <a:ea typeface="Times New Roman" panose="02020603050405020304" pitchFamily="18" charset="0"/>
            </a:endParaRPr>
          </a:p>
          <a:p>
            <a:pPr>
              <a:lnSpc>
                <a:spcPts val="1300"/>
              </a:lnSpc>
              <a:spcAft>
                <a:spcPts val="0"/>
              </a:spcAft>
            </a:pPr>
            <a:r>
              <a:rPr lang="ru-RU" dirty="0">
                <a:solidFill>
                  <a:srgbClr val="C0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Мустанги</a:t>
            </a:r>
            <a:r>
              <a:rPr lang="ru-RU" dirty="0">
                <a:solidFill>
                  <a:srgbClr val="00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 – одичавшая лошадь</a:t>
            </a:r>
            <a:r>
              <a:rPr lang="ru-RU" dirty="0" smtClean="0">
                <a:solidFill>
                  <a:srgbClr val="00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.</a:t>
            </a:r>
          </a:p>
          <a:p>
            <a:pPr>
              <a:lnSpc>
                <a:spcPts val="1300"/>
              </a:lnSpc>
              <a:spcAft>
                <a:spcPts val="0"/>
              </a:spcAft>
            </a:pPr>
            <a:endParaRPr lang="ru-RU" dirty="0">
              <a:latin typeface="Bahnschrift" panose="020B0502040204020203" pitchFamily="34" charset="0"/>
              <a:ea typeface="Times New Roman" panose="02020603050405020304" pitchFamily="18" charset="0"/>
            </a:endParaRPr>
          </a:p>
          <a:p>
            <a:pPr>
              <a:lnSpc>
                <a:spcPts val="1300"/>
              </a:lnSpc>
              <a:spcAft>
                <a:spcPts val="0"/>
              </a:spcAft>
            </a:pPr>
            <a:r>
              <a:rPr lang="ru-RU" dirty="0">
                <a:solidFill>
                  <a:srgbClr val="C0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Москит </a:t>
            </a:r>
            <a:r>
              <a:rPr lang="ru-RU" dirty="0">
                <a:solidFill>
                  <a:srgbClr val="00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– мелкое  двукрылое насекомое южных стран, причиняющее болезненные укусы.</a:t>
            </a:r>
          </a:p>
          <a:p>
            <a:pPr>
              <a:lnSpc>
                <a:spcPts val="1300"/>
              </a:lnSpc>
              <a:spcAft>
                <a:spcPts val="0"/>
              </a:spcAft>
            </a:pPr>
            <a:endParaRPr lang="ru-RU" dirty="0">
              <a:latin typeface="Bahnschrift" panose="020B0502040204020203" pitchFamily="34" charset="0"/>
              <a:ea typeface="Times New Roman" panose="02020603050405020304" pitchFamily="18" charset="0"/>
            </a:endParaRPr>
          </a:p>
          <a:p>
            <a:pPr>
              <a:lnSpc>
                <a:spcPts val="1300"/>
              </a:lnSpc>
              <a:spcAft>
                <a:spcPts val="0"/>
              </a:spcAft>
            </a:pPr>
            <a:r>
              <a:rPr lang="ru-RU" dirty="0">
                <a:solidFill>
                  <a:srgbClr val="C0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Термиты</a:t>
            </a:r>
            <a:r>
              <a:rPr lang="ru-RU" dirty="0">
                <a:solidFill>
                  <a:srgbClr val="00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 – насекомые.</a:t>
            </a:r>
          </a:p>
          <a:p>
            <a:pPr>
              <a:lnSpc>
                <a:spcPts val="1300"/>
              </a:lnSpc>
              <a:spcAft>
                <a:spcPts val="0"/>
              </a:spcAft>
            </a:pPr>
            <a:endParaRPr lang="ru-RU" dirty="0">
              <a:latin typeface="Bahnschrift" panose="020B0502040204020203" pitchFamily="34" charset="0"/>
              <a:ea typeface="Times New Roman" panose="02020603050405020304" pitchFamily="18" charset="0"/>
            </a:endParaRPr>
          </a:p>
          <a:p>
            <a:pPr>
              <a:lnSpc>
                <a:spcPts val="1300"/>
              </a:lnSpc>
              <a:spcAft>
                <a:spcPts val="0"/>
              </a:spcAft>
            </a:pPr>
            <a:r>
              <a:rPr lang="ru-RU" dirty="0">
                <a:solidFill>
                  <a:srgbClr val="C0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Сочельник</a:t>
            </a:r>
            <a:r>
              <a:rPr lang="ru-RU" dirty="0">
                <a:solidFill>
                  <a:srgbClr val="00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 – канун новогодних </a:t>
            </a:r>
            <a:r>
              <a:rPr lang="ru-RU" dirty="0" smtClean="0">
                <a:solidFill>
                  <a:srgbClr val="00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00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</a:br>
            <a:r>
              <a:rPr lang="ru-RU" dirty="0" smtClean="0">
                <a:solidFill>
                  <a:srgbClr val="00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(</a:t>
            </a:r>
            <a:r>
              <a:rPr lang="ru-RU" dirty="0">
                <a:solidFill>
                  <a:srgbClr val="00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рождественских) праздников.</a:t>
            </a:r>
          </a:p>
          <a:p>
            <a:pPr>
              <a:lnSpc>
                <a:spcPts val="1300"/>
              </a:lnSpc>
              <a:spcAft>
                <a:spcPts val="0"/>
              </a:spcAft>
            </a:pPr>
            <a:r>
              <a:rPr lang="ru-RU" dirty="0" smtClean="0">
                <a:solidFill>
                  <a:srgbClr val="C0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Флигель</a:t>
            </a:r>
            <a:r>
              <a:rPr lang="ru-RU" dirty="0" smtClean="0">
                <a:solidFill>
                  <a:srgbClr val="00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– пристройка с боку главного здания.</a:t>
            </a:r>
          </a:p>
          <a:p>
            <a:pPr eaLnBrk="1" hangingPunct="1"/>
            <a:r>
              <a:rPr lang="ru-RU" altLang="ru-RU" dirty="0">
                <a:solidFill>
                  <a:srgbClr val="C00000"/>
                </a:solidFill>
                <a:latin typeface="Bahnschrift" panose="020B0502040204020203" pitchFamily="34" charset="0"/>
              </a:rPr>
              <a:t>Урядник</a:t>
            </a:r>
            <a:r>
              <a:rPr lang="ru-RU" altLang="ru-RU" dirty="0">
                <a:latin typeface="Bahnschrift" panose="020B0502040204020203" pitchFamily="34" charset="0"/>
              </a:rPr>
              <a:t> –в царской России :</a:t>
            </a:r>
            <a:r>
              <a:rPr lang="ru-RU" dirty="0">
                <a:solidFill>
                  <a:srgbClr val="00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 полицейский, нижний чин в полиции </a:t>
            </a:r>
          </a:p>
          <a:p>
            <a:pPr eaLnBrk="1" hangingPunct="1"/>
            <a:r>
              <a:rPr lang="ru-RU" dirty="0">
                <a:solidFill>
                  <a:srgbClr val="C0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Сюртук </a:t>
            </a:r>
            <a:r>
              <a:rPr lang="ru-RU" dirty="0">
                <a:solidFill>
                  <a:srgbClr val="00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– мужской длинный пиджак в талию с длинными полами.</a:t>
            </a:r>
          </a:p>
          <a:p>
            <a:pPr>
              <a:lnSpc>
                <a:spcPts val="1300"/>
              </a:lnSpc>
              <a:spcAft>
                <a:spcPts val="0"/>
              </a:spcAft>
            </a:pPr>
            <a:endParaRPr lang="ru-RU" dirty="0">
              <a:solidFill>
                <a:srgbClr val="000000"/>
              </a:solidFill>
              <a:latin typeface="Bahnschrift" panose="020B0502040204020203" pitchFamily="34" charset="0"/>
              <a:ea typeface="Times New Roman" panose="02020603050405020304" pitchFamily="18" charset="0"/>
            </a:endParaRPr>
          </a:p>
        </p:txBody>
      </p:sp>
      <p:pic>
        <p:nvPicPr>
          <p:cNvPr id="3" name="Picture 4" descr="http://www.skole.hr/upload/portalzaskole/images/newsimg/3715/Image/pampa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95240" y="292932"/>
            <a:ext cx="3698782" cy="2776028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2" descr="http://www.haberkacmaz.com/resim/fotogaleri/sivrisinekler-hakkindaki-bilinmeyen-gercekler/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95240" y="3151234"/>
            <a:ext cx="3696495" cy="2893628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143033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6300</TotalTime>
  <Words>699</Words>
  <Application>Microsoft Office PowerPoint</Application>
  <PresentationFormat>Экран (4:3)</PresentationFormat>
  <Paragraphs>121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Bahnschrift</vt:lpstr>
      <vt:lpstr>Calibri</vt:lpstr>
      <vt:lpstr>Times New Roman</vt:lpstr>
      <vt:lpstr>Тема Office</vt:lpstr>
      <vt:lpstr>А. П. Чехов </vt:lpstr>
      <vt:lpstr>   А. П. Чехов (1825 - 1898 г.г.)   </vt:lpstr>
      <vt:lpstr>Презентация PowerPoint</vt:lpstr>
      <vt:lpstr>А. П. Чехов  Мальчики</vt:lpstr>
      <vt:lpstr>             - Рассмотрите иллюстрации некоторых предметов из произведения и подумайте, а сейчас совпадает ли ваше предположение о содержании текста?   - Определите цель урока. На какие вопросы мы должны от­ветить?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Сравнение текста и иллюстрации</vt:lpstr>
      <vt:lpstr>Сравните текст и иллюстрацию </vt:lpstr>
      <vt:lpstr>Характеристика героев</vt:lpstr>
      <vt:lpstr>План характеристики героев произведения </vt:lpstr>
      <vt:lpstr>Презентация PowerPoint</vt:lpstr>
      <vt:lpstr>Отзыв по произведению </vt:lpstr>
      <vt:lpstr>Домашнее задание</vt:lpstr>
      <vt:lpstr>- С каким настроение заканчиваем урок? - Мне удалось на уроке… - Я порадовался.. - Я могу похвалить себя за… 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natasha23</dc:creator>
  <cp:lastModifiedBy>User</cp:lastModifiedBy>
  <cp:revision>506</cp:revision>
  <dcterms:created xsi:type="dcterms:W3CDTF">2011-08-02T23:19:04Z</dcterms:created>
  <dcterms:modified xsi:type="dcterms:W3CDTF">2023-10-01T11:32:29Z</dcterms:modified>
</cp:coreProperties>
</file>