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7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B1F38E-49AA-49AB-BE95-C050ACB2CDE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206A6D-BDB0-41E4-899C-65A9E36AE9A7}">
      <dgm:prSet phldrT="[Текст]" custT="1"/>
      <dgm:spPr>
        <a:ln>
          <a:solidFill>
            <a:srgbClr val="FF0000"/>
          </a:solidFill>
        </a:ln>
      </dgm:spPr>
      <dgm:t>
        <a:bodyPr/>
        <a:lstStyle/>
        <a:p>
          <a:r>
            <a:rPr lang="ru-RU" sz="4000" b="1" dirty="0" smtClean="0">
              <a:solidFill>
                <a:srgbClr val="002060"/>
              </a:solidFill>
            </a:rPr>
            <a:t>Митоз</a:t>
          </a:r>
          <a:endParaRPr lang="ru-RU" sz="4000" b="1" dirty="0">
            <a:solidFill>
              <a:srgbClr val="002060"/>
            </a:solidFill>
          </a:endParaRPr>
        </a:p>
      </dgm:t>
    </dgm:pt>
    <dgm:pt modelId="{8F09CB83-E1A9-4D16-A64A-E6926854459F}" type="parTrans" cxnId="{8ACB0A19-D881-4B50-8137-AD07ADA0CE46}">
      <dgm:prSet/>
      <dgm:spPr/>
      <dgm:t>
        <a:bodyPr/>
        <a:lstStyle/>
        <a:p>
          <a:endParaRPr lang="ru-RU"/>
        </a:p>
      </dgm:t>
    </dgm:pt>
    <dgm:pt modelId="{B6295AD4-D190-48B8-A1CE-C10D442B001F}" type="sibTrans" cxnId="{8ACB0A19-D881-4B50-8137-AD07ADA0CE46}">
      <dgm:prSet/>
      <dgm:spPr/>
      <dgm:t>
        <a:bodyPr/>
        <a:lstStyle/>
        <a:p>
          <a:endParaRPr lang="ru-RU"/>
        </a:p>
      </dgm:t>
    </dgm:pt>
    <dgm:pt modelId="{27EAA89D-D640-4FEB-B19A-928B84BB464D}">
      <dgm:prSet phldrT="[Текст]"/>
      <dgm:spPr>
        <a:ln>
          <a:solidFill>
            <a:srgbClr val="FF0000"/>
          </a:solidFill>
        </a:ln>
      </dgm:spPr>
      <dgm:t>
        <a:bodyPr/>
        <a:lstStyle/>
        <a:p>
          <a:r>
            <a:rPr lang="ru-RU" b="1" u="sng" dirty="0" smtClean="0">
              <a:solidFill>
                <a:srgbClr val="002060"/>
              </a:solidFill>
            </a:rPr>
            <a:t>Интерфаза -</a:t>
          </a:r>
          <a:r>
            <a:rPr lang="ru-RU" b="1" u="sng" dirty="0" smtClean="0">
              <a:solidFill>
                <a:srgbClr val="FF0000"/>
              </a:solidFill>
            </a:rPr>
            <a:t> </a:t>
          </a:r>
          <a:r>
            <a:rPr lang="ru-RU" dirty="0" smtClean="0"/>
            <a:t>подготовка клетки к делению (20 – 22 ч.)</a:t>
          </a:r>
          <a:endParaRPr lang="ru-RU" dirty="0"/>
        </a:p>
      </dgm:t>
    </dgm:pt>
    <dgm:pt modelId="{25455700-11EE-4358-8CCD-C7E1B59F4EC1}" type="parTrans" cxnId="{E30A96EF-940C-4253-A4E1-9C4E1E2A6CDD}">
      <dgm:prSet/>
      <dgm:spPr/>
      <dgm:t>
        <a:bodyPr/>
        <a:lstStyle/>
        <a:p>
          <a:endParaRPr lang="ru-RU"/>
        </a:p>
      </dgm:t>
    </dgm:pt>
    <dgm:pt modelId="{5AF67C7B-AA0E-4F0F-B443-015CD72F70B1}" type="sibTrans" cxnId="{E30A96EF-940C-4253-A4E1-9C4E1E2A6CDD}">
      <dgm:prSet/>
      <dgm:spPr/>
      <dgm:t>
        <a:bodyPr/>
        <a:lstStyle/>
        <a:p>
          <a:endParaRPr lang="ru-RU"/>
        </a:p>
      </dgm:t>
    </dgm:pt>
    <dgm:pt modelId="{5CDB7247-1E11-4407-82EE-908FA3EAAB36}">
      <dgm:prSet phldrT="[Текст]"/>
      <dgm:spPr>
        <a:ln>
          <a:solidFill>
            <a:srgbClr val="FF0000"/>
          </a:solidFill>
        </a:ln>
      </dgm:spPr>
      <dgm:t>
        <a:bodyPr/>
        <a:lstStyle/>
        <a:p>
          <a:r>
            <a:rPr lang="ru-RU" b="1" u="sng" dirty="0" smtClean="0">
              <a:solidFill>
                <a:srgbClr val="002060"/>
              </a:solidFill>
            </a:rPr>
            <a:t>Собственно митоз</a:t>
          </a:r>
          <a:r>
            <a:rPr lang="ru-RU" b="1" dirty="0" smtClean="0">
              <a:solidFill>
                <a:srgbClr val="002060"/>
              </a:solidFill>
            </a:rPr>
            <a:t> </a:t>
          </a:r>
          <a:r>
            <a:rPr lang="ru-RU" dirty="0" smtClean="0"/>
            <a:t>(1-2 ч.)</a:t>
          </a:r>
          <a:endParaRPr lang="ru-RU" dirty="0"/>
        </a:p>
      </dgm:t>
    </dgm:pt>
    <dgm:pt modelId="{47AD6DB2-4522-4D06-82E0-2201B64E632E}" type="parTrans" cxnId="{7F5E1F3E-DB61-4D4B-B354-FC4B23B11349}">
      <dgm:prSet/>
      <dgm:spPr/>
      <dgm:t>
        <a:bodyPr/>
        <a:lstStyle/>
        <a:p>
          <a:endParaRPr lang="ru-RU"/>
        </a:p>
      </dgm:t>
    </dgm:pt>
    <dgm:pt modelId="{CE63C5D6-9A34-4123-9FD7-26F46BDBC5B5}" type="sibTrans" cxnId="{7F5E1F3E-DB61-4D4B-B354-FC4B23B11349}">
      <dgm:prSet/>
      <dgm:spPr/>
      <dgm:t>
        <a:bodyPr/>
        <a:lstStyle/>
        <a:p>
          <a:endParaRPr lang="ru-RU"/>
        </a:p>
      </dgm:t>
    </dgm:pt>
    <dgm:pt modelId="{F7FA8E4E-3957-4238-A3B8-A6B61DE9CCC9}">
      <dgm:prSet phldrT="[Текст]"/>
      <dgm:spPr>
        <a:ln>
          <a:solidFill>
            <a:srgbClr val="FF0000"/>
          </a:solidFill>
        </a:ln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Профаза</a:t>
          </a:r>
          <a:endParaRPr lang="ru-RU" b="1" dirty="0">
            <a:solidFill>
              <a:srgbClr val="002060"/>
            </a:solidFill>
          </a:endParaRPr>
        </a:p>
      </dgm:t>
    </dgm:pt>
    <dgm:pt modelId="{818CBA5E-9B02-4751-8E35-E9548D906E9E}" type="parTrans" cxnId="{43072402-BCD6-4CEA-A711-132B17BAC5C2}">
      <dgm:prSet/>
      <dgm:spPr/>
      <dgm:t>
        <a:bodyPr/>
        <a:lstStyle/>
        <a:p>
          <a:endParaRPr lang="ru-RU"/>
        </a:p>
      </dgm:t>
    </dgm:pt>
    <dgm:pt modelId="{B7BABE68-79B1-447C-9A65-53740DB274E5}" type="sibTrans" cxnId="{43072402-BCD6-4CEA-A711-132B17BAC5C2}">
      <dgm:prSet/>
      <dgm:spPr/>
      <dgm:t>
        <a:bodyPr/>
        <a:lstStyle/>
        <a:p>
          <a:endParaRPr lang="ru-RU"/>
        </a:p>
      </dgm:t>
    </dgm:pt>
    <dgm:pt modelId="{EB1204B1-18C6-4EF4-82FE-47ED6580F2BD}">
      <dgm:prSet/>
      <dgm:spPr>
        <a:ln>
          <a:solidFill>
            <a:srgbClr val="FF0000"/>
          </a:solidFill>
        </a:ln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Метафаза</a:t>
          </a:r>
          <a:endParaRPr lang="ru-RU" b="1" dirty="0">
            <a:solidFill>
              <a:srgbClr val="002060"/>
            </a:solidFill>
          </a:endParaRPr>
        </a:p>
      </dgm:t>
    </dgm:pt>
    <dgm:pt modelId="{4D9971E1-09FF-4643-B84B-118474A2341C}" type="parTrans" cxnId="{6FEBCF0A-4F02-4B89-9A97-37D70CF47C49}">
      <dgm:prSet/>
      <dgm:spPr/>
      <dgm:t>
        <a:bodyPr/>
        <a:lstStyle/>
        <a:p>
          <a:endParaRPr lang="ru-RU"/>
        </a:p>
      </dgm:t>
    </dgm:pt>
    <dgm:pt modelId="{2E577B43-285C-4807-991B-8B05F6D18751}" type="sibTrans" cxnId="{6FEBCF0A-4F02-4B89-9A97-37D70CF47C49}">
      <dgm:prSet/>
      <dgm:spPr/>
      <dgm:t>
        <a:bodyPr/>
        <a:lstStyle/>
        <a:p>
          <a:endParaRPr lang="ru-RU"/>
        </a:p>
      </dgm:t>
    </dgm:pt>
    <dgm:pt modelId="{A43CB935-E297-4B7C-955C-4399EE9681E9}">
      <dgm:prSet/>
      <dgm:spPr>
        <a:ln>
          <a:solidFill>
            <a:srgbClr val="FF0000"/>
          </a:solidFill>
        </a:ln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Анафаза</a:t>
          </a:r>
          <a:endParaRPr lang="ru-RU" b="1" dirty="0">
            <a:solidFill>
              <a:srgbClr val="002060"/>
            </a:solidFill>
          </a:endParaRPr>
        </a:p>
      </dgm:t>
    </dgm:pt>
    <dgm:pt modelId="{E5869809-0DBF-46A8-A508-650BB779A480}" type="parTrans" cxnId="{0B41F128-1DFB-487C-9E0E-B7DB58BFF8EC}">
      <dgm:prSet/>
      <dgm:spPr/>
      <dgm:t>
        <a:bodyPr/>
        <a:lstStyle/>
        <a:p>
          <a:endParaRPr lang="ru-RU"/>
        </a:p>
      </dgm:t>
    </dgm:pt>
    <dgm:pt modelId="{7582E222-DD3A-4C22-87F7-E86482D8A47C}" type="sibTrans" cxnId="{0B41F128-1DFB-487C-9E0E-B7DB58BFF8EC}">
      <dgm:prSet/>
      <dgm:spPr/>
      <dgm:t>
        <a:bodyPr/>
        <a:lstStyle/>
        <a:p>
          <a:endParaRPr lang="ru-RU"/>
        </a:p>
      </dgm:t>
    </dgm:pt>
    <dgm:pt modelId="{DD1DA967-A0D3-4CF5-8B28-6CBCB80B64E7}">
      <dgm:prSet/>
      <dgm:spPr>
        <a:ln>
          <a:solidFill>
            <a:srgbClr val="FF0000"/>
          </a:solidFill>
        </a:ln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Телофаза</a:t>
          </a:r>
          <a:endParaRPr lang="ru-RU" b="1" dirty="0">
            <a:solidFill>
              <a:srgbClr val="002060"/>
            </a:solidFill>
          </a:endParaRPr>
        </a:p>
      </dgm:t>
    </dgm:pt>
    <dgm:pt modelId="{A18BC31A-87F0-4D31-B55B-1B8F4C9074ED}" type="parTrans" cxnId="{C2381987-3604-451C-9371-B4E8E12C601B}">
      <dgm:prSet/>
      <dgm:spPr/>
      <dgm:t>
        <a:bodyPr/>
        <a:lstStyle/>
        <a:p>
          <a:endParaRPr lang="ru-RU"/>
        </a:p>
      </dgm:t>
    </dgm:pt>
    <dgm:pt modelId="{0B88A1C4-7FCF-41EC-9659-63875147EC4A}" type="sibTrans" cxnId="{C2381987-3604-451C-9371-B4E8E12C601B}">
      <dgm:prSet/>
      <dgm:spPr/>
      <dgm:t>
        <a:bodyPr/>
        <a:lstStyle/>
        <a:p>
          <a:endParaRPr lang="ru-RU"/>
        </a:p>
      </dgm:t>
    </dgm:pt>
    <dgm:pt modelId="{8925BB39-9E28-4CB6-A060-CD44DAF91E52}" type="pres">
      <dgm:prSet presAssocID="{E1B1F38E-49AA-49AB-BE95-C050ACB2CDE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A7D9FC3-7482-4F01-8F42-1ABE562A7540}" type="pres">
      <dgm:prSet presAssocID="{2A206A6D-BDB0-41E4-899C-65A9E36AE9A7}" presName="hierRoot1" presStyleCnt="0"/>
      <dgm:spPr/>
    </dgm:pt>
    <dgm:pt modelId="{EFEEA079-302C-4D0A-835F-983ADEA72D9C}" type="pres">
      <dgm:prSet presAssocID="{2A206A6D-BDB0-41E4-899C-65A9E36AE9A7}" presName="composite" presStyleCnt="0"/>
      <dgm:spPr/>
    </dgm:pt>
    <dgm:pt modelId="{95914A73-E27A-4482-A4CD-DDA072F7B475}" type="pres">
      <dgm:prSet presAssocID="{2A206A6D-BDB0-41E4-899C-65A9E36AE9A7}" presName="background" presStyleLbl="node0" presStyleIdx="0" presStyleCnt="1"/>
      <dgm:spPr/>
    </dgm:pt>
    <dgm:pt modelId="{DB1291E9-BDBF-4574-BDA1-5A46EFA53B09}" type="pres">
      <dgm:prSet presAssocID="{2A206A6D-BDB0-41E4-899C-65A9E36AE9A7}" presName="text" presStyleLbl="fgAcc0" presStyleIdx="0" presStyleCnt="1" custScaleX="246242" custScaleY="2474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7C5CC3-0604-476B-9E9C-0C794D30B21C}" type="pres">
      <dgm:prSet presAssocID="{2A206A6D-BDB0-41E4-899C-65A9E36AE9A7}" presName="hierChild2" presStyleCnt="0"/>
      <dgm:spPr/>
    </dgm:pt>
    <dgm:pt modelId="{1CB8AD52-9C93-4790-8F06-745C2E4C8A5C}" type="pres">
      <dgm:prSet presAssocID="{25455700-11EE-4358-8CCD-C7E1B59F4EC1}" presName="Name10" presStyleLbl="parChTrans1D2" presStyleIdx="0" presStyleCnt="2"/>
      <dgm:spPr/>
      <dgm:t>
        <a:bodyPr/>
        <a:lstStyle/>
        <a:p>
          <a:endParaRPr lang="ru-RU"/>
        </a:p>
      </dgm:t>
    </dgm:pt>
    <dgm:pt modelId="{B1470CA2-0292-48E5-AFBC-93AC0FF58510}" type="pres">
      <dgm:prSet presAssocID="{27EAA89D-D640-4FEB-B19A-928B84BB464D}" presName="hierRoot2" presStyleCnt="0"/>
      <dgm:spPr/>
    </dgm:pt>
    <dgm:pt modelId="{161DFD11-6D41-410D-8417-256B0389AF6B}" type="pres">
      <dgm:prSet presAssocID="{27EAA89D-D640-4FEB-B19A-928B84BB464D}" presName="composite2" presStyleCnt="0"/>
      <dgm:spPr/>
    </dgm:pt>
    <dgm:pt modelId="{92521366-3160-4155-8D25-9AB50A7AFE46}" type="pres">
      <dgm:prSet presAssocID="{27EAA89D-D640-4FEB-B19A-928B84BB464D}" presName="background2" presStyleLbl="node2" presStyleIdx="0" presStyleCnt="2"/>
      <dgm:spPr/>
    </dgm:pt>
    <dgm:pt modelId="{C3F83E0A-3255-4FC6-ACE5-B9BCF1BB403F}" type="pres">
      <dgm:prSet presAssocID="{27EAA89D-D640-4FEB-B19A-928B84BB464D}" presName="text2" presStyleLbl="fgAcc2" presStyleIdx="0" presStyleCnt="2" custScaleX="180002" custScaleY="1793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CB2F1A-AF62-4FB2-8B5A-75C3EFD6F983}" type="pres">
      <dgm:prSet presAssocID="{27EAA89D-D640-4FEB-B19A-928B84BB464D}" presName="hierChild3" presStyleCnt="0"/>
      <dgm:spPr/>
    </dgm:pt>
    <dgm:pt modelId="{4193A38D-7B00-42DB-9590-C135B0E7A8CF}" type="pres">
      <dgm:prSet presAssocID="{47AD6DB2-4522-4D06-82E0-2201B64E632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6C7D91B0-3F06-43D2-AE66-5360B346940D}" type="pres">
      <dgm:prSet presAssocID="{5CDB7247-1E11-4407-82EE-908FA3EAAB36}" presName="hierRoot2" presStyleCnt="0"/>
      <dgm:spPr/>
    </dgm:pt>
    <dgm:pt modelId="{A6C64E9C-44BA-4B2F-8A12-D225F70BA66E}" type="pres">
      <dgm:prSet presAssocID="{5CDB7247-1E11-4407-82EE-908FA3EAAB36}" presName="composite2" presStyleCnt="0"/>
      <dgm:spPr/>
    </dgm:pt>
    <dgm:pt modelId="{A102F15E-BE63-47D8-A842-EB5109D844CB}" type="pres">
      <dgm:prSet presAssocID="{5CDB7247-1E11-4407-82EE-908FA3EAAB36}" presName="background2" presStyleLbl="node2" presStyleIdx="1" presStyleCnt="2"/>
      <dgm:spPr/>
    </dgm:pt>
    <dgm:pt modelId="{92F1E7A4-9CA8-4998-8FD4-CC5EB22FF5D4}" type="pres">
      <dgm:prSet presAssocID="{5CDB7247-1E11-4407-82EE-908FA3EAAB36}" presName="text2" presStyleLbl="fgAcc2" presStyleIdx="1" presStyleCnt="2" custScaleX="2422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70572E-1042-47FB-A0C1-12F1B89B9670}" type="pres">
      <dgm:prSet presAssocID="{5CDB7247-1E11-4407-82EE-908FA3EAAB36}" presName="hierChild3" presStyleCnt="0"/>
      <dgm:spPr/>
    </dgm:pt>
    <dgm:pt modelId="{9AC2ADE6-604D-4170-9284-77C642AA475B}" type="pres">
      <dgm:prSet presAssocID="{818CBA5E-9B02-4751-8E35-E9548D906E9E}" presName="Name17" presStyleLbl="parChTrans1D3" presStyleIdx="0" presStyleCnt="4"/>
      <dgm:spPr/>
      <dgm:t>
        <a:bodyPr/>
        <a:lstStyle/>
        <a:p>
          <a:endParaRPr lang="ru-RU"/>
        </a:p>
      </dgm:t>
    </dgm:pt>
    <dgm:pt modelId="{7E1C68E5-8FAA-4317-A116-94ED3F6FF775}" type="pres">
      <dgm:prSet presAssocID="{F7FA8E4E-3957-4238-A3B8-A6B61DE9CCC9}" presName="hierRoot3" presStyleCnt="0"/>
      <dgm:spPr/>
    </dgm:pt>
    <dgm:pt modelId="{414AF366-8AF7-4C53-91F1-164F36B44C6B}" type="pres">
      <dgm:prSet presAssocID="{F7FA8E4E-3957-4238-A3B8-A6B61DE9CCC9}" presName="composite3" presStyleCnt="0"/>
      <dgm:spPr/>
    </dgm:pt>
    <dgm:pt modelId="{B7C55A90-4A7E-4805-B17C-C2337BC016BC}" type="pres">
      <dgm:prSet presAssocID="{F7FA8E4E-3957-4238-A3B8-A6B61DE9CCC9}" presName="background3" presStyleLbl="node3" presStyleIdx="0" presStyleCnt="4"/>
      <dgm:spPr/>
    </dgm:pt>
    <dgm:pt modelId="{75A26918-0616-457C-A0AD-B14E9EA67051}" type="pres">
      <dgm:prSet presAssocID="{F7FA8E4E-3957-4238-A3B8-A6B61DE9CCC9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3BF7F4-0D5A-4E87-9335-30A5E30617F4}" type="pres">
      <dgm:prSet presAssocID="{F7FA8E4E-3957-4238-A3B8-A6B61DE9CCC9}" presName="hierChild4" presStyleCnt="0"/>
      <dgm:spPr/>
    </dgm:pt>
    <dgm:pt modelId="{F5E320AC-36A2-421F-AC1C-D3635E0AA372}" type="pres">
      <dgm:prSet presAssocID="{4D9971E1-09FF-4643-B84B-118474A2341C}" presName="Name17" presStyleLbl="parChTrans1D3" presStyleIdx="1" presStyleCnt="4"/>
      <dgm:spPr/>
      <dgm:t>
        <a:bodyPr/>
        <a:lstStyle/>
        <a:p>
          <a:endParaRPr lang="ru-RU"/>
        </a:p>
      </dgm:t>
    </dgm:pt>
    <dgm:pt modelId="{40403845-AFAD-48D6-BA13-35A20227C85B}" type="pres">
      <dgm:prSet presAssocID="{EB1204B1-18C6-4EF4-82FE-47ED6580F2BD}" presName="hierRoot3" presStyleCnt="0"/>
      <dgm:spPr/>
    </dgm:pt>
    <dgm:pt modelId="{C42FB123-030C-4BEF-94FE-00F9B8B16405}" type="pres">
      <dgm:prSet presAssocID="{EB1204B1-18C6-4EF4-82FE-47ED6580F2BD}" presName="composite3" presStyleCnt="0"/>
      <dgm:spPr/>
    </dgm:pt>
    <dgm:pt modelId="{798A3ECA-7F78-45CC-8438-551E5272A655}" type="pres">
      <dgm:prSet presAssocID="{EB1204B1-18C6-4EF4-82FE-47ED6580F2BD}" presName="background3" presStyleLbl="node3" presStyleIdx="1" presStyleCnt="4"/>
      <dgm:spPr/>
    </dgm:pt>
    <dgm:pt modelId="{DF45AB75-DE83-44D5-97A6-DF768469357B}" type="pres">
      <dgm:prSet presAssocID="{EB1204B1-18C6-4EF4-82FE-47ED6580F2BD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D2DFEB-8AE9-4C0A-9397-09E388F10D6B}" type="pres">
      <dgm:prSet presAssocID="{EB1204B1-18C6-4EF4-82FE-47ED6580F2BD}" presName="hierChild4" presStyleCnt="0"/>
      <dgm:spPr/>
    </dgm:pt>
    <dgm:pt modelId="{70E4664E-4D10-4732-A5EB-FD60F280BFA1}" type="pres">
      <dgm:prSet presAssocID="{E5869809-0DBF-46A8-A508-650BB779A480}" presName="Name17" presStyleLbl="parChTrans1D3" presStyleIdx="2" presStyleCnt="4"/>
      <dgm:spPr/>
      <dgm:t>
        <a:bodyPr/>
        <a:lstStyle/>
        <a:p>
          <a:endParaRPr lang="ru-RU"/>
        </a:p>
      </dgm:t>
    </dgm:pt>
    <dgm:pt modelId="{8EF5B002-8047-4551-93CF-61274CF05F29}" type="pres">
      <dgm:prSet presAssocID="{A43CB935-E297-4B7C-955C-4399EE9681E9}" presName="hierRoot3" presStyleCnt="0"/>
      <dgm:spPr/>
    </dgm:pt>
    <dgm:pt modelId="{0522CF76-C407-4A72-8B16-DAC58CC6197B}" type="pres">
      <dgm:prSet presAssocID="{A43CB935-E297-4B7C-955C-4399EE9681E9}" presName="composite3" presStyleCnt="0"/>
      <dgm:spPr/>
    </dgm:pt>
    <dgm:pt modelId="{F11ED6B6-40DC-417A-A749-D7EB79B04613}" type="pres">
      <dgm:prSet presAssocID="{A43CB935-E297-4B7C-955C-4399EE9681E9}" presName="background3" presStyleLbl="node3" presStyleIdx="2" presStyleCnt="4"/>
      <dgm:spPr/>
    </dgm:pt>
    <dgm:pt modelId="{CB6CA063-9F7C-4613-BC0B-13A8B0F02AC8}" type="pres">
      <dgm:prSet presAssocID="{A43CB935-E297-4B7C-955C-4399EE9681E9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54A959-AA1F-4D36-8642-8908EC86D66E}" type="pres">
      <dgm:prSet presAssocID="{A43CB935-E297-4B7C-955C-4399EE9681E9}" presName="hierChild4" presStyleCnt="0"/>
      <dgm:spPr/>
    </dgm:pt>
    <dgm:pt modelId="{00DD1E95-D49B-4E31-B213-2BD3F717B806}" type="pres">
      <dgm:prSet presAssocID="{A18BC31A-87F0-4D31-B55B-1B8F4C9074ED}" presName="Name17" presStyleLbl="parChTrans1D3" presStyleIdx="3" presStyleCnt="4"/>
      <dgm:spPr/>
      <dgm:t>
        <a:bodyPr/>
        <a:lstStyle/>
        <a:p>
          <a:endParaRPr lang="ru-RU"/>
        </a:p>
      </dgm:t>
    </dgm:pt>
    <dgm:pt modelId="{5F6F914B-59BC-4840-BEBA-E629E1AEBDC2}" type="pres">
      <dgm:prSet presAssocID="{DD1DA967-A0D3-4CF5-8B28-6CBCB80B64E7}" presName="hierRoot3" presStyleCnt="0"/>
      <dgm:spPr/>
    </dgm:pt>
    <dgm:pt modelId="{BD9D7ED7-74AB-4E4A-B31C-79B19EC8610C}" type="pres">
      <dgm:prSet presAssocID="{DD1DA967-A0D3-4CF5-8B28-6CBCB80B64E7}" presName="composite3" presStyleCnt="0"/>
      <dgm:spPr/>
    </dgm:pt>
    <dgm:pt modelId="{CE5B48A3-537D-47E4-97B6-5D70515A7BF2}" type="pres">
      <dgm:prSet presAssocID="{DD1DA967-A0D3-4CF5-8B28-6CBCB80B64E7}" presName="background3" presStyleLbl="node3" presStyleIdx="3" presStyleCnt="4"/>
      <dgm:spPr/>
    </dgm:pt>
    <dgm:pt modelId="{E2872E71-55AF-4265-9D9D-DA830F635506}" type="pres">
      <dgm:prSet presAssocID="{DD1DA967-A0D3-4CF5-8B28-6CBCB80B64E7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8D64CA8-6690-4485-8362-CE6F4963F486}" type="pres">
      <dgm:prSet presAssocID="{DD1DA967-A0D3-4CF5-8B28-6CBCB80B64E7}" presName="hierChild4" presStyleCnt="0"/>
      <dgm:spPr/>
    </dgm:pt>
  </dgm:ptLst>
  <dgm:cxnLst>
    <dgm:cxn modelId="{DA02F0DF-8902-4967-912D-1FBD2A87EAFC}" type="presOf" srcId="{47AD6DB2-4522-4D06-82E0-2201B64E632E}" destId="{4193A38D-7B00-42DB-9590-C135B0E7A8CF}" srcOrd="0" destOrd="0" presId="urn:microsoft.com/office/officeart/2005/8/layout/hierarchy1"/>
    <dgm:cxn modelId="{CC72C465-EBCA-4974-A08B-62BE1DD2C82B}" type="presOf" srcId="{EB1204B1-18C6-4EF4-82FE-47ED6580F2BD}" destId="{DF45AB75-DE83-44D5-97A6-DF768469357B}" srcOrd="0" destOrd="0" presId="urn:microsoft.com/office/officeart/2005/8/layout/hierarchy1"/>
    <dgm:cxn modelId="{7A7BD5DA-D133-4792-BF20-3E3780A81AC1}" type="presOf" srcId="{E5869809-0DBF-46A8-A508-650BB779A480}" destId="{70E4664E-4D10-4732-A5EB-FD60F280BFA1}" srcOrd="0" destOrd="0" presId="urn:microsoft.com/office/officeart/2005/8/layout/hierarchy1"/>
    <dgm:cxn modelId="{7F5E1F3E-DB61-4D4B-B354-FC4B23B11349}" srcId="{2A206A6D-BDB0-41E4-899C-65A9E36AE9A7}" destId="{5CDB7247-1E11-4407-82EE-908FA3EAAB36}" srcOrd="1" destOrd="0" parTransId="{47AD6DB2-4522-4D06-82E0-2201B64E632E}" sibTransId="{CE63C5D6-9A34-4123-9FD7-26F46BDBC5B5}"/>
    <dgm:cxn modelId="{EE7D538F-3CB5-4D5B-A450-39E0FFD1FD07}" type="presOf" srcId="{818CBA5E-9B02-4751-8E35-E9548D906E9E}" destId="{9AC2ADE6-604D-4170-9284-77C642AA475B}" srcOrd="0" destOrd="0" presId="urn:microsoft.com/office/officeart/2005/8/layout/hierarchy1"/>
    <dgm:cxn modelId="{A1AFAEC1-6D66-4757-8239-FC66C0941B8A}" type="presOf" srcId="{A43CB935-E297-4B7C-955C-4399EE9681E9}" destId="{CB6CA063-9F7C-4613-BC0B-13A8B0F02AC8}" srcOrd="0" destOrd="0" presId="urn:microsoft.com/office/officeart/2005/8/layout/hierarchy1"/>
    <dgm:cxn modelId="{E30A96EF-940C-4253-A4E1-9C4E1E2A6CDD}" srcId="{2A206A6D-BDB0-41E4-899C-65A9E36AE9A7}" destId="{27EAA89D-D640-4FEB-B19A-928B84BB464D}" srcOrd="0" destOrd="0" parTransId="{25455700-11EE-4358-8CCD-C7E1B59F4EC1}" sibTransId="{5AF67C7B-AA0E-4F0F-B443-015CD72F70B1}"/>
    <dgm:cxn modelId="{38868DE5-0D52-4204-9F19-BA7CD1DE45F7}" type="presOf" srcId="{25455700-11EE-4358-8CCD-C7E1B59F4EC1}" destId="{1CB8AD52-9C93-4790-8F06-745C2E4C8A5C}" srcOrd="0" destOrd="0" presId="urn:microsoft.com/office/officeart/2005/8/layout/hierarchy1"/>
    <dgm:cxn modelId="{6FEBCF0A-4F02-4B89-9A97-37D70CF47C49}" srcId="{5CDB7247-1E11-4407-82EE-908FA3EAAB36}" destId="{EB1204B1-18C6-4EF4-82FE-47ED6580F2BD}" srcOrd="1" destOrd="0" parTransId="{4D9971E1-09FF-4643-B84B-118474A2341C}" sibTransId="{2E577B43-285C-4807-991B-8B05F6D18751}"/>
    <dgm:cxn modelId="{43072402-BCD6-4CEA-A711-132B17BAC5C2}" srcId="{5CDB7247-1E11-4407-82EE-908FA3EAAB36}" destId="{F7FA8E4E-3957-4238-A3B8-A6B61DE9CCC9}" srcOrd="0" destOrd="0" parTransId="{818CBA5E-9B02-4751-8E35-E9548D906E9E}" sibTransId="{B7BABE68-79B1-447C-9A65-53740DB274E5}"/>
    <dgm:cxn modelId="{C2381987-3604-451C-9371-B4E8E12C601B}" srcId="{5CDB7247-1E11-4407-82EE-908FA3EAAB36}" destId="{DD1DA967-A0D3-4CF5-8B28-6CBCB80B64E7}" srcOrd="3" destOrd="0" parTransId="{A18BC31A-87F0-4D31-B55B-1B8F4C9074ED}" sibTransId="{0B88A1C4-7FCF-41EC-9659-63875147EC4A}"/>
    <dgm:cxn modelId="{7861FB62-29B6-4BBE-89CE-8F808CCD4BF4}" type="presOf" srcId="{5CDB7247-1E11-4407-82EE-908FA3EAAB36}" destId="{92F1E7A4-9CA8-4998-8FD4-CC5EB22FF5D4}" srcOrd="0" destOrd="0" presId="urn:microsoft.com/office/officeart/2005/8/layout/hierarchy1"/>
    <dgm:cxn modelId="{0B41F128-1DFB-487C-9E0E-B7DB58BFF8EC}" srcId="{5CDB7247-1E11-4407-82EE-908FA3EAAB36}" destId="{A43CB935-E297-4B7C-955C-4399EE9681E9}" srcOrd="2" destOrd="0" parTransId="{E5869809-0DBF-46A8-A508-650BB779A480}" sibTransId="{7582E222-DD3A-4C22-87F7-E86482D8A47C}"/>
    <dgm:cxn modelId="{116691E3-81C4-4527-8D85-1EFEF500DFE9}" type="presOf" srcId="{E1B1F38E-49AA-49AB-BE95-C050ACB2CDED}" destId="{8925BB39-9E28-4CB6-A060-CD44DAF91E52}" srcOrd="0" destOrd="0" presId="urn:microsoft.com/office/officeart/2005/8/layout/hierarchy1"/>
    <dgm:cxn modelId="{B2110E3F-A568-44AE-AFAC-E611A5885161}" type="presOf" srcId="{27EAA89D-D640-4FEB-B19A-928B84BB464D}" destId="{C3F83E0A-3255-4FC6-ACE5-B9BCF1BB403F}" srcOrd="0" destOrd="0" presId="urn:microsoft.com/office/officeart/2005/8/layout/hierarchy1"/>
    <dgm:cxn modelId="{3C5BB7F2-3EC2-42CF-97EB-BD670BC7EC37}" type="presOf" srcId="{4D9971E1-09FF-4643-B84B-118474A2341C}" destId="{F5E320AC-36A2-421F-AC1C-D3635E0AA372}" srcOrd="0" destOrd="0" presId="urn:microsoft.com/office/officeart/2005/8/layout/hierarchy1"/>
    <dgm:cxn modelId="{61662EB3-8E20-4CD4-8B40-A92375407805}" type="presOf" srcId="{DD1DA967-A0D3-4CF5-8B28-6CBCB80B64E7}" destId="{E2872E71-55AF-4265-9D9D-DA830F635506}" srcOrd="0" destOrd="0" presId="urn:microsoft.com/office/officeart/2005/8/layout/hierarchy1"/>
    <dgm:cxn modelId="{A7048E96-79D4-4C88-A6FE-F8EA1883A0E0}" type="presOf" srcId="{2A206A6D-BDB0-41E4-899C-65A9E36AE9A7}" destId="{DB1291E9-BDBF-4574-BDA1-5A46EFA53B09}" srcOrd="0" destOrd="0" presId="urn:microsoft.com/office/officeart/2005/8/layout/hierarchy1"/>
    <dgm:cxn modelId="{BC51BA44-FDDC-4412-A94A-468CE53BB10A}" type="presOf" srcId="{F7FA8E4E-3957-4238-A3B8-A6B61DE9CCC9}" destId="{75A26918-0616-457C-A0AD-B14E9EA67051}" srcOrd="0" destOrd="0" presId="urn:microsoft.com/office/officeart/2005/8/layout/hierarchy1"/>
    <dgm:cxn modelId="{8ACB0A19-D881-4B50-8137-AD07ADA0CE46}" srcId="{E1B1F38E-49AA-49AB-BE95-C050ACB2CDED}" destId="{2A206A6D-BDB0-41E4-899C-65A9E36AE9A7}" srcOrd="0" destOrd="0" parTransId="{8F09CB83-E1A9-4D16-A64A-E6926854459F}" sibTransId="{B6295AD4-D190-48B8-A1CE-C10D442B001F}"/>
    <dgm:cxn modelId="{B70272F9-3793-4DB3-B2BB-DD1805E6540F}" type="presOf" srcId="{A18BC31A-87F0-4D31-B55B-1B8F4C9074ED}" destId="{00DD1E95-D49B-4E31-B213-2BD3F717B806}" srcOrd="0" destOrd="0" presId="urn:microsoft.com/office/officeart/2005/8/layout/hierarchy1"/>
    <dgm:cxn modelId="{B5A745B7-9240-470E-9BDD-08C31E68211F}" type="presParOf" srcId="{8925BB39-9E28-4CB6-A060-CD44DAF91E52}" destId="{7A7D9FC3-7482-4F01-8F42-1ABE562A7540}" srcOrd="0" destOrd="0" presId="urn:microsoft.com/office/officeart/2005/8/layout/hierarchy1"/>
    <dgm:cxn modelId="{4BABE07E-F332-4CEA-B0F0-83D147A46A4B}" type="presParOf" srcId="{7A7D9FC3-7482-4F01-8F42-1ABE562A7540}" destId="{EFEEA079-302C-4D0A-835F-983ADEA72D9C}" srcOrd="0" destOrd="0" presId="urn:microsoft.com/office/officeart/2005/8/layout/hierarchy1"/>
    <dgm:cxn modelId="{66ED0E8A-BB50-4293-9BA7-0F4FC05A818C}" type="presParOf" srcId="{EFEEA079-302C-4D0A-835F-983ADEA72D9C}" destId="{95914A73-E27A-4482-A4CD-DDA072F7B475}" srcOrd="0" destOrd="0" presId="urn:microsoft.com/office/officeart/2005/8/layout/hierarchy1"/>
    <dgm:cxn modelId="{C6CEF9E2-0680-4CB8-8AB8-A1DA144F5238}" type="presParOf" srcId="{EFEEA079-302C-4D0A-835F-983ADEA72D9C}" destId="{DB1291E9-BDBF-4574-BDA1-5A46EFA53B09}" srcOrd="1" destOrd="0" presId="urn:microsoft.com/office/officeart/2005/8/layout/hierarchy1"/>
    <dgm:cxn modelId="{31284AD1-08A8-4EB3-BA82-ACEB19A8B4A9}" type="presParOf" srcId="{7A7D9FC3-7482-4F01-8F42-1ABE562A7540}" destId="{677C5CC3-0604-476B-9E9C-0C794D30B21C}" srcOrd="1" destOrd="0" presId="urn:microsoft.com/office/officeart/2005/8/layout/hierarchy1"/>
    <dgm:cxn modelId="{08AD770C-8A76-42E9-AFB2-D66D8B1404B3}" type="presParOf" srcId="{677C5CC3-0604-476B-9E9C-0C794D30B21C}" destId="{1CB8AD52-9C93-4790-8F06-745C2E4C8A5C}" srcOrd="0" destOrd="0" presId="urn:microsoft.com/office/officeart/2005/8/layout/hierarchy1"/>
    <dgm:cxn modelId="{B57BB642-F16B-4CF6-9474-9B6949CD0DD4}" type="presParOf" srcId="{677C5CC3-0604-476B-9E9C-0C794D30B21C}" destId="{B1470CA2-0292-48E5-AFBC-93AC0FF58510}" srcOrd="1" destOrd="0" presId="urn:microsoft.com/office/officeart/2005/8/layout/hierarchy1"/>
    <dgm:cxn modelId="{DFAF1CB6-B071-4BC3-901A-2BAD29C12463}" type="presParOf" srcId="{B1470CA2-0292-48E5-AFBC-93AC0FF58510}" destId="{161DFD11-6D41-410D-8417-256B0389AF6B}" srcOrd="0" destOrd="0" presId="urn:microsoft.com/office/officeart/2005/8/layout/hierarchy1"/>
    <dgm:cxn modelId="{C6D1DE8E-9089-4E21-A198-C932AA92EB84}" type="presParOf" srcId="{161DFD11-6D41-410D-8417-256B0389AF6B}" destId="{92521366-3160-4155-8D25-9AB50A7AFE46}" srcOrd="0" destOrd="0" presId="urn:microsoft.com/office/officeart/2005/8/layout/hierarchy1"/>
    <dgm:cxn modelId="{DED339C2-8BEF-4A12-9221-64113DC75824}" type="presParOf" srcId="{161DFD11-6D41-410D-8417-256B0389AF6B}" destId="{C3F83E0A-3255-4FC6-ACE5-B9BCF1BB403F}" srcOrd="1" destOrd="0" presId="urn:microsoft.com/office/officeart/2005/8/layout/hierarchy1"/>
    <dgm:cxn modelId="{4B859B10-33BD-4D9B-BA24-7EA49A234F96}" type="presParOf" srcId="{B1470CA2-0292-48E5-AFBC-93AC0FF58510}" destId="{72CB2F1A-AF62-4FB2-8B5A-75C3EFD6F983}" srcOrd="1" destOrd="0" presId="urn:microsoft.com/office/officeart/2005/8/layout/hierarchy1"/>
    <dgm:cxn modelId="{B578E097-2A36-42E1-B75D-A55DB649DB4D}" type="presParOf" srcId="{677C5CC3-0604-476B-9E9C-0C794D30B21C}" destId="{4193A38D-7B00-42DB-9590-C135B0E7A8CF}" srcOrd="2" destOrd="0" presId="urn:microsoft.com/office/officeart/2005/8/layout/hierarchy1"/>
    <dgm:cxn modelId="{4F167327-C138-409D-B131-44397BF04764}" type="presParOf" srcId="{677C5CC3-0604-476B-9E9C-0C794D30B21C}" destId="{6C7D91B0-3F06-43D2-AE66-5360B346940D}" srcOrd="3" destOrd="0" presId="urn:microsoft.com/office/officeart/2005/8/layout/hierarchy1"/>
    <dgm:cxn modelId="{2822AD92-A3FF-4DEC-A444-36FD091AA9B8}" type="presParOf" srcId="{6C7D91B0-3F06-43D2-AE66-5360B346940D}" destId="{A6C64E9C-44BA-4B2F-8A12-D225F70BA66E}" srcOrd="0" destOrd="0" presId="urn:microsoft.com/office/officeart/2005/8/layout/hierarchy1"/>
    <dgm:cxn modelId="{B2D29AE1-78AD-4EFA-890D-51EB9BE66415}" type="presParOf" srcId="{A6C64E9C-44BA-4B2F-8A12-D225F70BA66E}" destId="{A102F15E-BE63-47D8-A842-EB5109D844CB}" srcOrd="0" destOrd="0" presId="urn:microsoft.com/office/officeart/2005/8/layout/hierarchy1"/>
    <dgm:cxn modelId="{E0DAF2DF-270D-4CAC-8E2B-2CFEBD5907CA}" type="presParOf" srcId="{A6C64E9C-44BA-4B2F-8A12-D225F70BA66E}" destId="{92F1E7A4-9CA8-4998-8FD4-CC5EB22FF5D4}" srcOrd="1" destOrd="0" presId="urn:microsoft.com/office/officeart/2005/8/layout/hierarchy1"/>
    <dgm:cxn modelId="{E3CF5CC7-22E5-4C7B-83F8-759A7023656C}" type="presParOf" srcId="{6C7D91B0-3F06-43D2-AE66-5360B346940D}" destId="{2B70572E-1042-47FB-A0C1-12F1B89B9670}" srcOrd="1" destOrd="0" presId="urn:microsoft.com/office/officeart/2005/8/layout/hierarchy1"/>
    <dgm:cxn modelId="{E7DED7CF-97C2-44E7-8DCB-0F887D09E978}" type="presParOf" srcId="{2B70572E-1042-47FB-A0C1-12F1B89B9670}" destId="{9AC2ADE6-604D-4170-9284-77C642AA475B}" srcOrd="0" destOrd="0" presId="urn:microsoft.com/office/officeart/2005/8/layout/hierarchy1"/>
    <dgm:cxn modelId="{B0008EA7-0275-4874-8C71-B73D38B2746E}" type="presParOf" srcId="{2B70572E-1042-47FB-A0C1-12F1B89B9670}" destId="{7E1C68E5-8FAA-4317-A116-94ED3F6FF775}" srcOrd="1" destOrd="0" presId="urn:microsoft.com/office/officeart/2005/8/layout/hierarchy1"/>
    <dgm:cxn modelId="{BC0D4B60-69D7-44A3-99B0-60626BDAA208}" type="presParOf" srcId="{7E1C68E5-8FAA-4317-A116-94ED3F6FF775}" destId="{414AF366-8AF7-4C53-91F1-164F36B44C6B}" srcOrd="0" destOrd="0" presId="urn:microsoft.com/office/officeart/2005/8/layout/hierarchy1"/>
    <dgm:cxn modelId="{DAB14EA4-2E8D-46A2-95B1-A18E2742E338}" type="presParOf" srcId="{414AF366-8AF7-4C53-91F1-164F36B44C6B}" destId="{B7C55A90-4A7E-4805-B17C-C2337BC016BC}" srcOrd="0" destOrd="0" presId="urn:microsoft.com/office/officeart/2005/8/layout/hierarchy1"/>
    <dgm:cxn modelId="{943C03BD-8548-4AA5-A780-B8FF0A201C62}" type="presParOf" srcId="{414AF366-8AF7-4C53-91F1-164F36B44C6B}" destId="{75A26918-0616-457C-A0AD-B14E9EA67051}" srcOrd="1" destOrd="0" presId="urn:microsoft.com/office/officeart/2005/8/layout/hierarchy1"/>
    <dgm:cxn modelId="{3EAA9D05-D427-48F6-A638-94265E4F7C85}" type="presParOf" srcId="{7E1C68E5-8FAA-4317-A116-94ED3F6FF775}" destId="{B73BF7F4-0D5A-4E87-9335-30A5E30617F4}" srcOrd="1" destOrd="0" presId="urn:microsoft.com/office/officeart/2005/8/layout/hierarchy1"/>
    <dgm:cxn modelId="{442F21D9-D9B4-4C96-8E7B-20DF17E01E0F}" type="presParOf" srcId="{2B70572E-1042-47FB-A0C1-12F1B89B9670}" destId="{F5E320AC-36A2-421F-AC1C-D3635E0AA372}" srcOrd="2" destOrd="0" presId="urn:microsoft.com/office/officeart/2005/8/layout/hierarchy1"/>
    <dgm:cxn modelId="{95C6DCE9-36FF-451B-81FE-B209B7302CF1}" type="presParOf" srcId="{2B70572E-1042-47FB-A0C1-12F1B89B9670}" destId="{40403845-AFAD-48D6-BA13-35A20227C85B}" srcOrd="3" destOrd="0" presId="urn:microsoft.com/office/officeart/2005/8/layout/hierarchy1"/>
    <dgm:cxn modelId="{22DE6424-EC6F-48B8-A53D-A86E18613891}" type="presParOf" srcId="{40403845-AFAD-48D6-BA13-35A20227C85B}" destId="{C42FB123-030C-4BEF-94FE-00F9B8B16405}" srcOrd="0" destOrd="0" presId="urn:microsoft.com/office/officeart/2005/8/layout/hierarchy1"/>
    <dgm:cxn modelId="{1ADA8057-50D0-4DB2-BDF7-6465BCFDF5AD}" type="presParOf" srcId="{C42FB123-030C-4BEF-94FE-00F9B8B16405}" destId="{798A3ECA-7F78-45CC-8438-551E5272A655}" srcOrd="0" destOrd="0" presId="urn:microsoft.com/office/officeart/2005/8/layout/hierarchy1"/>
    <dgm:cxn modelId="{1F768884-B006-46B5-8150-1BB68333245A}" type="presParOf" srcId="{C42FB123-030C-4BEF-94FE-00F9B8B16405}" destId="{DF45AB75-DE83-44D5-97A6-DF768469357B}" srcOrd="1" destOrd="0" presId="urn:microsoft.com/office/officeart/2005/8/layout/hierarchy1"/>
    <dgm:cxn modelId="{6F58C97C-6C87-4BAB-B9BB-C72E4551F740}" type="presParOf" srcId="{40403845-AFAD-48D6-BA13-35A20227C85B}" destId="{68D2DFEB-8AE9-4C0A-9397-09E388F10D6B}" srcOrd="1" destOrd="0" presId="urn:microsoft.com/office/officeart/2005/8/layout/hierarchy1"/>
    <dgm:cxn modelId="{1934DC0D-0035-49BD-ADA8-66070C7D8495}" type="presParOf" srcId="{2B70572E-1042-47FB-A0C1-12F1B89B9670}" destId="{70E4664E-4D10-4732-A5EB-FD60F280BFA1}" srcOrd="4" destOrd="0" presId="urn:microsoft.com/office/officeart/2005/8/layout/hierarchy1"/>
    <dgm:cxn modelId="{8E21598B-BDA6-4F1F-B63C-68BE44DD7D57}" type="presParOf" srcId="{2B70572E-1042-47FB-A0C1-12F1B89B9670}" destId="{8EF5B002-8047-4551-93CF-61274CF05F29}" srcOrd="5" destOrd="0" presId="urn:microsoft.com/office/officeart/2005/8/layout/hierarchy1"/>
    <dgm:cxn modelId="{E8549E18-E05F-4F9D-B01E-CF1D5FEFC0C3}" type="presParOf" srcId="{8EF5B002-8047-4551-93CF-61274CF05F29}" destId="{0522CF76-C407-4A72-8B16-DAC58CC6197B}" srcOrd="0" destOrd="0" presId="urn:microsoft.com/office/officeart/2005/8/layout/hierarchy1"/>
    <dgm:cxn modelId="{FBBFA441-E2BE-4F78-BC17-47A6EBF2183E}" type="presParOf" srcId="{0522CF76-C407-4A72-8B16-DAC58CC6197B}" destId="{F11ED6B6-40DC-417A-A749-D7EB79B04613}" srcOrd="0" destOrd="0" presId="urn:microsoft.com/office/officeart/2005/8/layout/hierarchy1"/>
    <dgm:cxn modelId="{4F67D461-0574-45BA-8509-C26D7FC1BA67}" type="presParOf" srcId="{0522CF76-C407-4A72-8B16-DAC58CC6197B}" destId="{CB6CA063-9F7C-4613-BC0B-13A8B0F02AC8}" srcOrd="1" destOrd="0" presId="urn:microsoft.com/office/officeart/2005/8/layout/hierarchy1"/>
    <dgm:cxn modelId="{90BEDBED-3C8D-4179-BDEE-EF9F52D97AC1}" type="presParOf" srcId="{8EF5B002-8047-4551-93CF-61274CF05F29}" destId="{3E54A959-AA1F-4D36-8642-8908EC86D66E}" srcOrd="1" destOrd="0" presId="urn:microsoft.com/office/officeart/2005/8/layout/hierarchy1"/>
    <dgm:cxn modelId="{FE6A52E7-0986-42A6-B5AC-CBE26571FB4E}" type="presParOf" srcId="{2B70572E-1042-47FB-A0C1-12F1B89B9670}" destId="{00DD1E95-D49B-4E31-B213-2BD3F717B806}" srcOrd="6" destOrd="0" presId="urn:microsoft.com/office/officeart/2005/8/layout/hierarchy1"/>
    <dgm:cxn modelId="{42993C70-A385-4652-B953-690A42BFC35D}" type="presParOf" srcId="{2B70572E-1042-47FB-A0C1-12F1B89B9670}" destId="{5F6F914B-59BC-4840-BEBA-E629E1AEBDC2}" srcOrd="7" destOrd="0" presId="urn:microsoft.com/office/officeart/2005/8/layout/hierarchy1"/>
    <dgm:cxn modelId="{3BDFF904-2892-4B3F-B1B3-D2CD8CA921BE}" type="presParOf" srcId="{5F6F914B-59BC-4840-BEBA-E629E1AEBDC2}" destId="{BD9D7ED7-74AB-4E4A-B31C-79B19EC8610C}" srcOrd="0" destOrd="0" presId="urn:microsoft.com/office/officeart/2005/8/layout/hierarchy1"/>
    <dgm:cxn modelId="{9EB3BF7E-C71A-42CB-B707-9B166DE10524}" type="presParOf" srcId="{BD9D7ED7-74AB-4E4A-B31C-79B19EC8610C}" destId="{CE5B48A3-537D-47E4-97B6-5D70515A7BF2}" srcOrd="0" destOrd="0" presId="urn:microsoft.com/office/officeart/2005/8/layout/hierarchy1"/>
    <dgm:cxn modelId="{25808A0A-6450-4476-8CDA-6AE8B65A57AB}" type="presParOf" srcId="{BD9D7ED7-74AB-4E4A-B31C-79B19EC8610C}" destId="{E2872E71-55AF-4265-9D9D-DA830F635506}" srcOrd="1" destOrd="0" presId="urn:microsoft.com/office/officeart/2005/8/layout/hierarchy1"/>
    <dgm:cxn modelId="{BB3C8EFD-0056-4B0F-BB62-F6BF2FD215CA}" type="presParOf" srcId="{5F6F914B-59BC-4840-BEBA-E629E1AEBDC2}" destId="{88D64CA8-6690-4485-8362-CE6F4963F486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428604"/>
            <a:ext cx="7572412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2">
                    <a:satMod val="130000"/>
                  </a:schemeClr>
                </a:solidFill>
              </a:rPr>
              <a:t>                        </a:t>
            </a:r>
            <a:r>
              <a:rPr lang="ru-RU" sz="4400" b="1" dirty="0" smtClean="0">
                <a:solidFill>
                  <a:schemeClr val="accent1"/>
                </a:solidFill>
              </a:rPr>
              <a:t>Актуализация </a:t>
            </a:r>
            <a:r>
              <a:rPr lang="ru-RU" sz="4400" b="1" dirty="0" smtClean="0">
                <a:solidFill>
                  <a:schemeClr val="accent1"/>
                </a:solidFill>
              </a:rPr>
              <a:t>знаний.</a:t>
            </a:r>
            <a:r>
              <a:rPr lang="ru-RU" b="1" dirty="0" smtClean="0">
                <a:solidFill>
                  <a:schemeClr val="accent1"/>
                </a:solidFill>
              </a:rPr>
              <a:t/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/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	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2400" i="1" dirty="0" smtClean="0"/>
              <a:t>1</a:t>
            </a:r>
            <a:r>
              <a:rPr lang="ru-RU" sz="2400" i="1" dirty="0" smtClean="0"/>
              <a:t>. Большинство многоклеточных животных и растений начинают свой жизненный цикл с одной клетки – </a:t>
            </a:r>
            <a:r>
              <a:rPr lang="ru-RU" sz="2400" i="1" dirty="0" smtClean="0"/>
              <a:t>зиготы.</a:t>
            </a:r>
          </a:p>
          <a:p>
            <a:r>
              <a:rPr lang="ru-RU" sz="2400" i="1" dirty="0" smtClean="0"/>
              <a:t>2</a:t>
            </a:r>
            <a:r>
              <a:rPr lang="ru-RU" sz="2400" i="1" dirty="0" smtClean="0"/>
              <a:t>. Большинство клеток организма имеет набор хромосом, идентичный набору хромосом в зиготе.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2400" i="1" dirty="0" smtClean="0">
                <a:solidFill>
                  <a:schemeClr val="accent1"/>
                </a:solidFill>
              </a:rPr>
              <a:t>Проанализируйте эти факты и ответьте на вопрос:</a:t>
            </a:r>
            <a:br>
              <a:rPr lang="ru-RU" sz="2400" i="1" dirty="0" smtClean="0">
                <a:solidFill>
                  <a:schemeClr val="accent1"/>
                </a:solidFill>
              </a:rPr>
            </a:br>
            <a:r>
              <a:rPr lang="ru-RU" sz="2400" i="1" dirty="0" smtClean="0">
                <a:solidFill>
                  <a:schemeClr val="accent1"/>
                </a:solidFill>
              </a:rPr>
              <a:t>1. Какой процесс лежит в основе этого свойства живых организмов. </a:t>
            </a:r>
            <a:br>
              <a:rPr lang="ru-RU" sz="2400" i="1" dirty="0" smtClean="0">
                <a:solidFill>
                  <a:schemeClr val="accent1"/>
                </a:solidFill>
              </a:rPr>
            </a:br>
            <a:r>
              <a:rPr lang="ru-RU" sz="2400" i="1" dirty="0" smtClean="0">
                <a:solidFill>
                  <a:schemeClr val="accent1"/>
                </a:solidFill>
              </a:rPr>
              <a:t>2.Какое свойство, присущее всему живому, обеспечивает сохранение видов в ряду поколений?</a:t>
            </a:r>
            <a:r>
              <a:rPr lang="ru-RU" i="1" dirty="0" smtClean="0">
                <a:solidFill>
                  <a:schemeClr val="accent1"/>
                </a:solidFill>
              </a:rPr>
              <a:t/>
            </a:r>
            <a:br>
              <a:rPr lang="ru-RU" i="1" dirty="0" smtClean="0">
                <a:solidFill>
                  <a:schemeClr val="accent1"/>
                </a:solidFill>
              </a:rPr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Интерфаза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( лат. «</a:t>
            </a:r>
            <a:r>
              <a:rPr lang="ru-RU" sz="2400" b="1" dirty="0" err="1" smtClean="0">
                <a:solidFill>
                  <a:srgbClr val="002060"/>
                </a:solidFill>
              </a:rPr>
              <a:t>интер</a:t>
            </a:r>
            <a:r>
              <a:rPr lang="ru-RU" sz="2400" b="1" dirty="0" smtClean="0">
                <a:solidFill>
                  <a:srgbClr val="002060"/>
                </a:solidFill>
              </a:rPr>
              <a:t>» – между и греч. «фазис» - период)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F:\МОИ ДОКУМЕНТЫ-2\картинки биология\общая биология\размножение\митоз\интерфаза митоз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4112" t="21901" r="3499" b="5449"/>
          <a:stretch>
            <a:fillRect/>
          </a:stretch>
        </p:blipFill>
        <p:spPr bwMode="auto">
          <a:xfrm>
            <a:off x="0" y="2204864"/>
            <a:ext cx="421196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429124" y="1214422"/>
            <a:ext cx="446449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1) </a:t>
            </a:r>
            <a:r>
              <a:rPr lang="ru-RU" sz="28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Метаболизм</a:t>
            </a:r>
          </a:p>
          <a:p>
            <a:pPr marL="514350" indent="-514350"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2) </a:t>
            </a:r>
            <a:r>
              <a:rPr lang="ru-RU" sz="28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Синтез ДНК – репликация-хромосома </a:t>
            </a:r>
            <a:r>
              <a:rPr lang="ru-RU" sz="2800" b="1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двухроматидная</a:t>
            </a:r>
            <a:endParaRPr lang="ru-RU" sz="28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3) </a:t>
            </a:r>
            <a:r>
              <a:rPr lang="ru-RU" sz="28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Синтез белков</a:t>
            </a:r>
          </a:p>
          <a:p>
            <a:pPr marL="342900" indent="-342900"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4) </a:t>
            </a:r>
            <a:r>
              <a:rPr lang="ru-RU" sz="28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Рост</a:t>
            </a:r>
          </a:p>
          <a:p>
            <a:pPr marL="342900" indent="-342900"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5) </a:t>
            </a:r>
            <a:r>
              <a:rPr lang="ru-RU" sz="28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Синтез АТФ</a:t>
            </a:r>
          </a:p>
          <a:p>
            <a:pPr marL="342900" indent="-342900"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6) </a:t>
            </a:r>
            <a:r>
              <a:rPr lang="ru-RU" sz="28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Построение органелл</a:t>
            </a:r>
            <a:endParaRPr lang="ru-RU" sz="28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I. </a:t>
            </a:r>
            <a:r>
              <a:rPr lang="ru-RU" sz="3600" b="1" dirty="0" smtClean="0">
                <a:solidFill>
                  <a:srgbClr val="FF0000"/>
                </a:solidFill>
              </a:rPr>
              <a:t>Профаза</a:t>
            </a:r>
            <a:r>
              <a:rPr lang="ru-RU" sz="3200" dirty="0" smtClean="0">
                <a:solidFill>
                  <a:srgbClr val="FF3300"/>
                </a:solidFill>
              </a:rPr>
              <a:t> (</a:t>
            </a:r>
            <a:r>
              <a:rPr lang="ru-RU" sz="3200" b="1" dirty="0" smtClean="0">
                <a:solidFill>
                  <a:srgbClr val="FF3300"/>
                </a:solidFill>
              </a:rPr>
              <a:t>2</a:t>
            </a:r>
            <a:r>
              <a:rPr lang="en-US" sz="3200" b="1" dirty="0" smtClean="0">
                <a:solidFill>
                  <a:srgbClr val="FF3300"/>
                </a:solidFill>
              </a:rPr>
              <a:t>n4c</a:t>
            </a:r>
            <a:r>
              <a:rPr lang="ru-RU" sz="3200" b="1" dirty="0" smtClean="0">
                <a:solidFill>
                  <a:srgbClr val="FF3300"/>
                </a:solidFill>
              </a:rPr>
              <a:t>)</a:t>
            </a:r>
            <a:r>
              <a:rPr lang="en-US" sz="3200" b="1" dirty="0" smtClean="0">
                <a:solidFill>
                  <a:srgbClr val="FF33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 (первая фаза деления)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2000" contrast="12000"/>
          </a:blip>
          <a:srcRect l="43289" t="38989" r="4646" b="3483"/>
          <a:stretch>
            <a:fillRect/>
          </a:stretch>
        </p:blipFill>
        <p:spPr bwMode="auto">
          <a:xfrm>
            <a:off x="0" y="1772816"/>
            <a:ext cx="4473576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Овал 5"/>
          <p:cNvSpPr/>
          <p:nvPr/>
        </p:nvSpPr>
        <p:spPr>
          <a:xfrm flipH="1" flipV="1">
            <a:off x="1835696" y="3645024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1225689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/>
            <a:r>
              <a:rPr lang="ru-RU" sz="24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1)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Исчезает мембрана ядра и ядрышки;</a:t>
            </a:r>
          </a:p>
          <a:p>
            <a:endParaRPr lang="ru-RU" sz="2400" b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2)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Хромосомы   </a:t>
            </a:r>
            <a:r>
              <a:rPr lang="ru-RU" sz="2400" b="1" dirty="0" err="1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спирализуются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;</a:t>
            </a:r>
          </a:p>
          <a:p>
            <a:endParaRPr lang="ru-RU" sz="2400" b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endParaRPr lang="ru-RU" sz="2400" b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3) 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Хромосомы состоят из двух хроматид, соединенных в зоне центромеры;</a:t>
            </a:r>
          </a:p>
          <a:p>
            <a:endParaRPr lang="ru-RU" sz="2400" b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4)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Центриоли участвуют в образовании веретена деления. </a:t>
            </a:r>
            <a:endParaRPr lang="ru-RU" sz="24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268760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веретено деления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 flipH="1" flipV="1">
            <a:off x="2123728" y="3429000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 flipH="1" flipV="1">
            <a:off x="1331640" y="3140968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 flipH="1" flipV="1">
            <a:off x="1547664" y="3573016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4653136"/>
            <a:ext cx="183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центромеры</a:t>
            </a:r>
            <a:endParaRPr lang="ru-RU" b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683568" y="3717032"/>
            <a:ext cx="1008112" cy="100811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683568" y="3789040"/>
            <a:ext cx="1296144" cy="93610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II. </a:t>
            </a:r>
            <a:r>
              <a:rPr lang="ru-RU" sz="3600" b="1" dirty="0" smtClean="0">
                <a:solidFill>
                  <a:srgbClr val="FF0000"/>
                </a:solidFill>
              </a:rPr>
              <a:t>Метафаза</a:t>
            </a:r>
            <a:r>
              <a:rPr lang="ru-RU" dirty="0" smtClean="0">
                <a:solidFill>
                  <a:srgbClr val="FF3300"/>
                </a:solidFill>
              </a:rPr>
              <a:t> </a:t>
            </a:r>
            <a:r>
              <a:rPr lang="ru-RU" sz="4000" dirty="0" smtClean="0">
                <a:solidFill>
                  <a:srgbClr val="FF3300"/>
                </a:solidFill>
              </a:rPr>
              <a:t>(</a:t>
            </a:r>
            <a:r>
              <a:rPr lang="ru-RU" sz="3200" b="1" dirty="0" smtClean="0">
                <a:solidFill>
                  <a:srgbClr val="FF3300"/>
                </a:solidFill>
              </a:rPr>
              <a:t>2</a:t>
            </a:r>
            <a:r>
              <a:rPr lang="en-US" sz="3200" b="1" dirty="0" smtClean="0">
                <a:solidFill>
                  <a:srgbClr val="FF3300"/>
                </a:solidFill>
              </a:rPr>
              <a:t>n4c</a:t>
            </a:r>
            <a:r>
              <a:rPr lang="ru-RU" sz="3200" b="1" dirty="0" smtClean="0">
                <a:solidFill>
                  <a:srgbClr val="FF3300"/>
                </a:solidFill>
              </a:rPr>
              <a:t>)</a:t>
            </a:r>
            <a:r>
              <a:rPr lang="en-US" sz="3200" b="1" dirty="0" smtClean="0">
                <a:solidFill>
                  <a:srgbClr val="FF330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1" dirty="0" smtClean="0">
                <a:solidFill>
                  <a:srgbClr val="002060"/>
                </a:solidFill>
              </a:rPr>
              <a:t>(фаза скопления хромосом на экваторе клетки)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2000" contrast="18000"/>
          </a:blip>
          <a:srcRect l="47198" t="38545" r="18007" b="7526"/>
          <a:stretch>
            <a:fillRect/>
          </a:stretch>
        </p:blipFill>
        <p:spPr bwMode="auto">
          <a:xfrm rot="16200000">
            <a:off x="431542" y="2960946"/>
            <a:ext cx="3024334" cy="2952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-180528" y="2348880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сестринские хроматиды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835696" y="2492896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центриоль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-180528" y="5877272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центромеры</a:t>
            </a:r>
            <a:endParaRPr lang="ru-RU" sz="2000" b="1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539552" y="4581128"/>
            <a:ext cx="1080120" cy="1296144"/>
          </a:xfrm>
          <a:prstGeom prst="line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051720" y="5949280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тянущие нити</a:t>
            </a:r>
            <a:endParaRPr lang="ru-RU" sz="2000" b="1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2195736" y="4941168"/>
            <a:ext cx="1080120" cy="1008112"/>
          </a:xfrm>
          <a:prstGeom prst="line">
            <a:avLst/>
          </a:prstGeom>
          <a:ln w="28575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483768" y="3140968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опорные</a:t>
            </a:r>
          </a:p>
          <a:p>
            <a:pPr algn="ctr"/>
            <a:r>
              <a:rPr lang="ru-RU" sz="2000" b="1" dirty="0" smtClean="0"/>
              <a:t> нити</a:t>
            </a:r>
            <a:endParaRPr lang="ru-RU" sz="2000" b="1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2411760" y="3645024"/>
            <a:ext cx="864096" cy="288032"/>
          </a:xfrm>
          <a:prstGeom prst="line">
            <a:avLst/>
          </a:prstGeom>
          <a:ln w="28575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067944" y="1595021"/>
            <a:ext cx="525658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42900"/>
            <a:r>
              <a:rPr lang="ru-RU" sz="24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1)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Хромосомы достигают наибольшей конденсации;</a:t>
            </a:r>
          </a:p>
          <a:p>
            <a:pPr indent="-342900"/>
            <a:endParaRPr lang="ru-RU" sz="2400" b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indent="-342900"/>
            <a:r>
              <a:rPr lang="ru-RU" sz="24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2) 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Хромосомы  располагаются строго по экватору клетки своими </a:t>
            </a:r>
            <a:r>
              <a:rPr lang="ru-RU" sz="2400" b="1" dirty="0" err="1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центромерами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и образуют митотическая пластинку;</a:t>
            </a:r>
          </a:p>
          <a:p>
            <a:endParaRPr lang="ru-RU" sz="2400" b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3)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Нити веретена деления прикрепляются: один конец к </a:t>
            </a:r>
            <a:r>
              <a:rPr lang="ru-RU" sz="2400" b="1" dirty="0" err="1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центромерам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хромосом на экваторе, а другой к </a:t>
            </a:r>
            <a:r>
              <a:rPr lang="ru-RU" sz="2400" b="1" dirty="0" err="1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центриоле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на полюсе.</a:t>
            </a:r>
            <a:endParaRPr lang="ru-RU" sz="24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III. </a:t>
            </a:r>
            <a:r>
              <a:rPr lang="ru-RU" sz="3600" b="1" dirty="0" smtClean="0">
                <a:solidFill>
                  <a:srgbClr val="FF0000"/>
                </a:solidFill>
              </a:rPr>
              <a:t>Анафаза </a:t>
            </a:r>
            <a:r>
              <a:rPr lang="ru-RU" sz="3200" b="1" dirty="0" smtClean="0">
                <a:solidFill>
                  <a:srgbClr val="FF0000"/>
                </a:solidFill>
              </a:rPr>
              <a:t>(4</a:t>
            </a:r>
            <a:r>
              <a:rPr lang="en-US" sz="3200" b="1" dirty="0" smtClean="0">
                <a:solidFill>
                  <a:srgbClr val="FF0000"/>
                </a:solidFill>
              </a:rPr>
              <a:t>n</a:t>
            </a:r>
            <a:r>
              <a:rPr lang="ru-RU" sz="3200" b="1" dirty="0" smtClean="0">
                <a:solidFill>
                  <a:srgbClr val="FF0000"/>
                </a:solidFill>
              </a:rPr>
              <a:t>4</a:t>
            </a:r>
            <a:r>
              <a:rPr lang="en-US" sz="3200" b="1" dirty="0" smtClean="0">
                <a:solidFill>
                  <a:srgbClr val="FF0000"/>
                </a:solidFill>
              </a:rPr>
              <a:t>c</a:t>
            </a:r>
            <a:r>
              <a:rPr lang="ru-RU" sz="3200" b="1" dirty="0" smtClean="0">
                <a:solidFill>
                  <a:srgbClr val="FF0000"/>
                </a:solidFill>
              </a:rPr>
              <a:t>)</a:t>
            </a:r>
            <a:r>
              <a:rPr lang="ru-RU" dirty="0" smtClean="0">
                <a:solidFill>
                  <a:srgbClr val="FF3300"/>
                </a:solidFill>
              </a:rPr>
              <a:t/>
            </a:r>
            <a:br>
              <a:rPr lang="ru-RU" dirty="0" smtClean="0">
                <a:solidFill>
                  <a:srgbClr val="FF330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(фаза расхождения хромосом)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2000" contrast="18000"/>
          </a:blip>
          <a:srcRect l="43668" t="42757" r="15703" b="10903"/>
          <a:stretch>
            <a:fillRect/>
          </a:stretch>
        </p:blipFill>
        <p:spPr bwMode="auto">
          <a:xfrm rot="16200000">
            <a:off x="539553" y="2852937"/>
            <a:ext cx="3096343" cy="2664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483768" y="5373216"/>
            <a:ext cx="1907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/>
              <a:t>центромера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589240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сестринские хромосомы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916832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центриоль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627784" y="1844824"/>
            <a:ext cx="1656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нити веретена деления</a:t>
            </a:r>
            <a:endParaRPr lang="ru-RU" sz="2000" b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827584" y="2276872"/>
            <a:ext cx="1224136" cy="6480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51520" y="3933056"/>
            <a:ext cx="720080" cy="16561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2915816" y="4653136"/>
            <a:ext cx="792088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251520" y="4509120"/>
            <a:ext cx="792088" cy="10801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>
            <a:off x="2699792" y="2852936"/>
            <a:ext cx="936104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211960" y="1225689"/>
            <a:ext cx="493204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2400" b="1" dirty="0" smtClean="0">
                <a:solidFill>
                  <a:srgbClr val="FF0000"/>
                </a:solidFill>
              </a:rPr>
              <a:t>1) </a:t>
            </a:r>
            <a:r>
              <a:rPr lang="ru-RU" sz="2400" b="1" dirty="0" smtClean="0">
                <a:solidFill>
                  <a:srgbClr val="002060"/>
                </a:solidFill>
              </a:rPr>
              <a:t>Делятся </a:t>
            </a:r>
            <a:r>
              <a:rPr lang="ru-RU" sz="2400" b="1" dirty="0" err="1" smtClean="0">
                <a:solidFill>
                  <a:srgbClr val="002060"/>
                </a:solidFill>
              </a:rPr>
              <a:t>центромеры</a:t>
            </a:r>
            <a:r>
              <a:rPr lang="ru-RU" sz="2400" b="1" dirty="0" smtClean="0">
                <a:solidFill>
                  <a:srgbClr val="002060"/>
                </a:solidFill>
              </a:rPr>
              <a:t> хромосом и у каждой хроматиды появляется своя </a:t>
            </a:r>
            <a:r>
              <a:rPr lang="ru-RU" sz="2400" b="1" dirty="0" err="1" smtClean="0">
                <a:solidFill>
                  <a:srgbClr val="002060"/>
                </a:solidFill>
              </a:rPr>
              <a:t>центромера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342900" indent="-342900"/>
            <a:endParaRPr lang="ru-RU" sz="2400" b="1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ru-RU" sz="2400" b="1" dirty="0" smtClean="0">
                <a:solidFill>
                  <a:srgbClr val="FF0000"/>
                </a:solidFill>
              </a:rPr>
              <a:t>2) </a:t>
            </a:r>
            <a:r>
              <a:rPr lang="ru-RU" sz="2400" b="1" dirty="0" smtClean="0">
                <a:solidFill>
                  <a:srgbClr val="002060"/>
                </a:solidFill>
              </a:rPr>
              <a:t>Нити веретена деления сокращаются растаскивают за </a:t>
            </a:r>
            <a:r>
              <a:rPr lang="ru-RU" sz="2400" b="1" dirty="0" err="1" smtClean="0">
                <a:solidFill>
                  <a:srgbClr val="002060"/>
                </a:solidFill>
              </a:rPr>
              <a:t>центромеры</a:t>
            </a:r>
            <a:r>
              <a:rPr lang="ru-RU" sz="2400" b="1" dirty="0" smtClean="0">
                <a:solidFill>
                  <a:srgbClr val="002060"/>
                </a:solidFill>
              </a:rPr>
              <a:t> дочерние хромосомы к полюсам клетки</a:t>
            </a:r>
          </a:p>
          <a:p>
            <a:pPr marL="342900" indent="-342900"/>
            <a:endParaRPr lang="ru-RU" sz="2400" b="1" dirty="0" smtClean="0">
              <a:solidFill>
                <a:srgbClr val="FF0000"/>
              </a:solidFill>
            </a:endParaRPr>
          </a:p>
          <a:p>
            <a:pPr marL="342900" indent="-342900"/>
            <a:r>
              <a:rPr lang="ru-RU" sz="2400" b="1" dirty="0" smtClean="0">
                <a:solidFill>
                  <a:srgbClr val="FF0000"/>
                </a:solidFill>
              </a:rPr>
              <a:t>3) </a:t>
            </a:r>
            <a:r>
              <a:rPr lang="ru-RU" sz="2400" b="1" dirty="0" smtClean="0">
                <a:solidFill>
                  <a:srgbClr val="002060"/>
                </a:solidFill>
              </a:rPr>
              <a:t>Количество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хромосом  и ДНК уравниваются </a:t>
            </a:r>
            <a:r>
              <a:rPr lang="en-US" sz="2400" b="1" dirty="0" smtClean="0">
                <a:solidFill>
                  <a:srgbClr val="002060"/>
                </a:solidFill>
              </a:rPr>
              <a:t>4n4c</a:t>
            </a:r>
            <a:r>
              <a:rPr lang="ru-RU" sz="2400" b="1" dirty="0" smtClean="0">
                <a:solidFill>
                  <a:srgbClr val="002060"/>
                </a:solidFill>
              </a:rPr>
              <a:t>, т.к. хромосома стала </a:t>
            </a:r>
            <a:r>
              <a:rPr lang="ru-RU" sz="2400" b="1" dirty="0" err="1" smtClean="0">
                <a:solidFill>
                  <a:srgbClr val="002060"/>
                </a:solidFill>
              </a:rPr>
              <a:t>однохроматидная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2000" contrast="18000"/>
          </a:blip>
          <a:srcRect l="40546" t="41494" r="12211" b="15002"/>
          <a:stretch>
            <a:fillRect/>
          </a:stretch>
        </p:blipFill>
        <p:spPr bwMode="auto">
          <a:xfrm rot="5400000">
            <a:off x="157165" y="2803277"/>
            <a:ext cx="4221158" cy="2448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IV. </a:t>
            </a:r>
            <a:r>
              <a:rPr lang="ru-RU" sz="3600" b="1" dirty="0" smtClean="0">
                <a:solidFill>
                  <a:srgbClr val="FF0000"/>
                </a:solidFill>
              </a:rPr>
              <a:t>Телофаза </a:t>
            </a:r>
            <a:r>
              <a:rPr lang="ru-RU" sz="3200" b="1" dirty="0" smtClean="0">
                <a:solidFill>
                  <a:srgbClr val="FF0000"/>
                </a:solidFill>
              </a:rPr>
              <a:t>(</a:t>
            </a:r>
            <a:r>
              <a:rPr lang="ru-RU" sz="3200" b="1" dirty="0" smtClean="0">
                <a:solidFill>
                  <a:srgbClr val="FF3300"/>
                </a:solidFill>
              </a:rPr>
              <a:t>2</a:t>
            </a:r>
            <a:r>
              <a:rPr lang="en-US" sz="3200" b="1" dirty="0" smtClean="0">
                <a:solidFill>
                  <a:srgbClr val="FF3300"/>
                </a:solidFill>
              </a:rPr>
              <a:t>n</a:t>
            </a:r>
            <a:r>
              <a:rPr lang="ru-RU" sz="3200" b="1" dirty="0" smtClean="0">
                <a:solidFill>
                  <a:srgbClr val="FF3300"/>
                </a:solidFill>
              </a:rPr>
              <a:t>2</a:t>
            </a:r>
            <a:r>
              <a:rPr lang="en-US" sz="3200" b="1" dirty="0" smtClean="0">
                <a:solidFill>
                  <a:srgbClr val="FF3300"/>
                </a:solidFill>
              </a:rPr>
              <a:t>c</a:t>
            </a:r>
            <a:r>
              <a:rPr lang="ru-RU" sz="3200" b="1" dirty="0" smtClean="0">
                <a:solidFill>
                  <a:srgbClr val="FF3300"/>
                </a:solidFill>
              </a:rPr>
              <a:t>)</a:t>
            </a:r>
            <a:r>
              <a:rPr lang="ru-RU" dirty="0" smtClean="0">
                <a:solidFill>
                  <a:srgbClr val="FF3300"/>
                </a:solidFill>
              </a:rPr>
              <a:t/>
            </a:r>
            <a:br>
              <a:rPr lang="ru-RU" dirty="0" smtClean="0">
                <a:solidFill>
                  <a:srgbClr val="FF330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(фаза окончания деления, </a:t>
            </a:r>
            <a:r>
              <a:rPr lang="ru-RU" sz="2400" b="1" dirty="0" err="1" smtClean="0">
                <a:solidFill>
                  <a:srgbClr val="002060"/>
                </a:solidFill>
              </a:rPr>
              <a:t>прямопротивоположна</a:t>
            </a:r>
            <a:r>
              <a:rPr lang="ru-RU" sz="2400" b="1" dirty="0" smtClean="0">
                <a:solidFill>
                  <a:srgbClr val="002060"/>
                </a:solidFill>
              </a:rPr>
              <a:t> Профазе)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52536" y="2420888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дочерние клетки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411760" y="6093296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центриоль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1772816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хромосомы</a:t>
            </a:r>
            <a:endParaRPr lang="ru-RU" sz="2000" b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539552" y="3068960"/>
            <a:ext cx="864096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539552" y="3717032"/>
            <a:ext cx="1368152" cy="22322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2483768" y="4509120"/>
            <a:ext cx="1008112" cy="6480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539552" y="5157192"/>
            <a:ext cx="1008112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 flipV="1">
            <a:off x="2555776" y="3356992"/>
            <a:ext cx="792088" cy="720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355976" y="1268760"/>
            <a:ext cx="4788024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ru-RU" sz="2000" b="1" dirty="0" smtClean="0">
                <a:solidFill>
                  <a:srgbClr val="FF0000"/>
                </a:solidFill>
              </a:rPr>
              <a:t>1) </a:t>
            </a:r>
            <a:r>
              <a:rPr lang="ru-RU" sz="2000" b="1" dirty="0" smtClean="0">
                <a:solidFill>
                  <a:srgbClr val="002060"/>
                </a:solidFill>
              </a:rPr>
              <a:t>На </a:t>
            </a:r>
            <a:r>
              <a:rPr lang="ru-RU" sz="2000" b="1" dirty="0" smtClean="0">
                <a:solidFill>
                  <a:srgbClr val="002060"/>
                </a:solidFill>
              </a:rPr>
              <a:t>каждом полюсе хромосомы </a:t>
            </a:r>
            <a:r>
              <a:rPr lang="ru-RU" sz="2000" b="1" dirty="0" err="1" smtClean="0">
                <a:solidFill>
                  <a:srgbClr val="002060"/>
                </a:solidFill>
              </a:rPr>
              <a:t>деспирализуются</a:t>
            </a:r>
            <a:r>
              <a:rPr lang="ru-RU" sz="2000" b="1" dirty="0" smtClean="0">
                <a:solidFill>
                  <a:srgbClr val="002060"/>
                </a:solidFill>
              </a:rPr>
              <a:t>, появляется ядерная мембрана, появляются ядрышки, исчезает веретено деления.</a:t>
            </a:r>
          </a:p>
          <a:p>
            <a:pPr marL="457200" indent="-457200">
              <a:lnSpc>
                <a:spcPct val="150000"/>
              </a:lnSpc>
            </a:pPr>
            <a:r>
              <a:rPr lang="ru-RU" sz="2000" b="1" dirty="0" smtClean="0">
                <a:solidFill>
                  <a:srgbClr val="FF0000"/>
                </a:solidFill>
              </a:rPr>
              <a:t>2</a:t>
            </a:r>
            <a:r>
              <a:rPr lang="ru-RU" sz="2000" b="1" dirty="0" smtClean="0">
                <a:solidFill>
                  <a:srgbClr val="FF0000"/>
                </a:solidFill>
              </a:rPr>
              <a:t>) </a:t>
            </a:r>
            <a:r>
              <a:rPr lang="ru-RU" sz="2000" b="1" dirty="0" smtClean="0">
                <a:solidFill>
                  <a:srgbClr val="002060"/>
                </a:solidFill>
              </a:rPr>
              <a:t>Происходит цитокинез-деление цитоплазмы клетки. </a:t>
            </a:r>
          </a:p>
          <a:p>
            <a:pPr marL="457200" indent="-457200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</a:rPr>
              <a:t>     - у животных в виде перетяжки;</a:t>
            </a:r>
          </a:p>
          <a:p>
            <a:pPr marL="457200" indent="-457200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</a:rPr>
              <a:t>      - у растений на месте митотической пластинки образуется клеточная стенка.</a:t>
            </a:r>
          </a:p>
          <a:p>
            <a:pPr marL="342900" indent="-342900">
              <a:lnSpc>
                <a:spcPct val="150000"/>
              </a:lnSpc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</a:rPr>
              <a:t>  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5805264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ядерная оболочка</a:t>
            </a:r>
            <a:endParaRPr lang="ru-RU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915816" y="3933056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дочерние ядра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771800" y="1772816"/>
            <a:ext cx="1907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ядрышко</a:t>
            </a:r>
            <a:endParaRPr lang="ru-RU" sz="2000" b="1" dirty="0"/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539552" y="3068960"/>
            <a:ext cx="792088" cy="14401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 flipV="1">
            <a:off x="2339752" y="5877272"/>
            <a:ext cx="1008112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619672" y="4077072"/>
            <a:ext cx="3600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2051720" y="4077072"/>
            <a:ext cx="3600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2555776" y="4077072"/>
            <a:ext cx="3600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Значение митоза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4525963"/>
          </a:xfrm>
        </p:spPr>
        <p:txBody>
          <a:bodyPr/>
          <a:lstStyle/>
          <a:p>
            <a:pPr marL="0" indent="34290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1) </a:t>
            </a:r>
            <a:r>
              <a:rPr lang="ru-RU" sz="2400" b="1" dirty="0" smtClean="0">
                <a:solidFill>
                  <a:srgbClr val="002060"/>
                </a:solidFill>
              </a:rPr>
              <a:t>Обеспечивает равномерное распределение хромосом между клетками;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r>
              <a:rPr lang="ru-RU" sz="2400" b="1" dirty="0" smtClean="0">
                <a:solidFill>
                  <a:srgbClr val="FF0000"/>
                </a:solidFill>
              </a:rPr>
              <a:t>)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Служит основой роста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многоклеточного организма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</a:p>
          <a:p>
            <a:pPr marL="0" indent="34290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3</a:t>
            </a:r>
            <a:r>
              <a:rPr lang="ru-RU" sz="2400" b="1" dirty="0" smtClean="0">
                <a:solidFill>
                  <a:srgbClr val="FF0000"/>
                </a:solidFill>
              </a:rPr>
              <a:t>)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Обеспечтвает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восстановление поврежденных органов и  тканей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(гидра, </a:t>
            </a:r>
            <a:r>
              <a:rPr lang="ru-RU" sz="2400" b="1" dirty="0" err="1" smtClean="0">
                <a:solidFill>
                  <a:srgbClr val="002060"/>
                </a:solidFill>
              </a:rPr>
              <a:t>планария</a:t>
            </a:r>
            <a:r>
              <a:rPr lang="ru-RU" sz="2400" b="1" dirty="0" smtClean="0">
                <a:solidFill>
                  <a:srgbClr val="002060"/>
                </a:solidFill>
              </a:rPr>
              <a:t>, у ящерицы хвост</a:t>
            </a:r>
            <a:r>
              <a:rPr lang="ru-RU" sz="2400" b="1" dirty="0" smtClean="0">
                <a:solidFill>
                  <a:srgbClr val="002060"/>
                </a:solidFill>
              </a:rPr>
              <a:t>);</a:t>
            </a:r>
          </a:p>
          <a:p>
            <a:pPr marL="0" indent="34290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4)</a:t>
            </a:r>
            <a:r>
              <a:rPr lang="ru-RU" sz="2400" b="1" dirty="0" smtClean="0">
                <a:solidFill>
                  <a:srgbClr val="002060"/>
                </a:solidFill>
              </a:rPr>
              <a:t> Является основой бесполого размножения;</a:t>
            </a:r>
          </a:p>
          <a:p>
            <a:pPr marL="0" indent="34290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5)</a:t>
            </a:r>
            <a:r>
              <a:rPr lang="ru-RU" sz="2400" b="1" dirty="0" smtClean="0">
                <a:solidFill>
                  <a:srgbClr val="002060"/>
                </a:solidFill>
              </a:rPr>
              <a:t> У растений с помощью митоза образуются половые клетки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0" indent="342900">
              <a:spcBef>
                <a:spcPts val="0"/>
              </a:spcBef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3610" t="13122" b="64751"/>
          <a:stretch>
            <a:fillRect/>
          </a:stretch>
        </p:blipFill>
        <p:spPr bwMode="auto">
          <a:xfrm>
            <a:off x="357158" y="3643314"/>
            <a:ext cx="1944523" cy="720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21317" t="37093" b="38937"/>
          <a:stretch>
            <a:fillRect/>
          </a:stretch>
        </p:blipFill>
        <p:spPr bwMode="auto">
          <a:xfrm>
            <a:off x="428596" y="4500570"/>
            <a:ext cx="2160239" cy="731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 l="4927" t="68439" b="5747"/>
          <a:stretch>
            <a:fillRect/>
          </a:stretch>
        </p:blipFill>
        <p:spPr bwMode="auto">
          <a:xfrm>
            <a:off x="0" y="5286388"/>
            <a:ext cx="3197523" cy="100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857628"/>
            <a:ext cx="5277677" cy="2092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Деление клетки- основа размножения, роста и развития организма.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9 класс </a:t>
            </a:r>
          </a:p>
          <a:p>
            <a:pPr algn="r"/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500174"/>
            <a:ext cx="4857784" cy="23574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Все клетки </a:t>
            </a:r>
            <a:br>
              <a:rPr lang="ru-RU" dirty="0" smtClean="0"/>
            </a:br>
            <a:r>
              <a:rPr lang="ru-RU" dirty="0" smtClean="0"/>
              <a:t>многоклеточного организма способны делиться?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6916" t="11996" r="36682" b="15398"/>
          <a:stretch>
            <a:fillRect/>
          </a:stretch>
        </p:blipFill>
        <p:spPr bwMode="auto">
          <a:xfrm>
            <a:off x="6000760" y="928670"/>
            <a:ext cx="292895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r>
              <a:rPr lang="ru-RU" dirty="0" smtClean="0"/>
              <a:t>Не делятся летки крови и  нервные клетки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Интенсивно делятся стволовые клетки  красного костного мозга и эпителия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16262" t="13574" r="34019" b="50123"/>
          <a:stretch>
            <a:fillRect/>
          </a:stretch>
        </p:blipFill>
        <p:spPr bwMode="auto">
          <a:xfrm>
            <a:off x="1785918" y="928670"/>
            <a:ext cx="504414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 l="28692" t="32514" r="39346" b="32760"/>
          <a:stretch>
            <a:fillRect/>
          </a:stretch>
        </p:blipFill>
        <p:spPr bwMode="auto">
          <a:xfrm>
            <a:off x="785786" y="4286256"/>
            <a:ext cx="3143272" cy="19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 l="13598" t="13574" r="24252" b="15398"/>
          <a:stretch>
            <a:fillRect/>
          </a:stretch>
        </p:blipFill>
        <p:spPr bwMode="auto">
          <a:xfrm>
            <a:off x="4429124" y="4214818"/>
            <a:ext cx="300039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ТКАНИ</a:t>
            </a:r>
            <a:endParaRPr lang="ru-RU" dirty="0"/>
          </a:p>
        </p:txBody>
      </p:sp>
      <p:pic>
        <p:nvPicPr>
          <p:cNvPr id="1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741" t="32579" r="23906" b="26373"/>
          <a:stretch>
            <a:fillRect/>
          </a:stretch>
        </p:blipFill>
        <p:spPr>
          <a:xfrm>
            <a:off x="428596" y="1142984"/>
            <a:ext cx="1857389" cy="1216607"/>
          </a:xfrm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/>
          <a:srcRect t="5618" b="15106"/>
          <a:stretch>
            <a:fillRect/>
          </a:stretch>
        </p:blipFill>
        <p:spPr bwMode="auto">
          <a:xfrm>
            <a:off x="2428860" y="1785926"/>
            <a:ext cx="164147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714348" y="2428868"/>
            <a:ext cx="1296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нервная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2571736" y="2928934"/>
            <a:ext cx="1439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мышечная</a:t>
            </a:r>
          </a:p>
        </p:txBody>
      </p:sp>
      <p:sp>
        <p:nvSpPr>
          <p:cNvPr id="14" name="AutoShape 14"/>
          <p:cNvSpPr>
            <a:spLocks/>
          </p:cNvSpPr>
          <p:nvPr/>
        </p:nvSpPr>
        <p:spPr bwMode="auto">
          <a:xfrm rot="16200000">
            <a:off x="1976409" y="1738311"/>
            <a:ext cx="647700" cy="3600450"/>
          </a:xfrm>
          <a:prstGeom prst="leftBrace">
            <a:avLst>
              <a:gd name="adj1" fmla="val 4632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42844" y="400050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>
                <a:solidFill>
                  <a:schemeClr val="accent1"/>
                </a:solidFill>
              </a:rPr>
              <a:t>Клетки глубоко специализированны.</a:t>
            </a:r>
          </a:p>
          <a:p>
            <a:pPr>
              <a:spcBef>
                <a:spcPct val="50000"/>
              </a:spcBef>
            </a:pPr>
            <a:r>
              <a:rPr lang="ru-RU" dirty="0" smtClean="0">
                <a:solidFill>
                  <a:schemeClr val="accent1"/>
                </a:solidFill>
              </a:rPr>
              <a:t>Утрачивают способность к делению.</a:t>
            </a:r>
          </a:p>
          <a:p>
            <a:pPr>
              <a:spcBef>
                <a:spcPct val="50000"/>
              </a:spcBef>
            </a:pPr>
            <a:r>
              <a:rPr lang="ru-RU" dirty="0" smtClean="0">
                <a:solidFill>
                  <a:schemeClr val="accent1"/>
                </a:solidFill>
              </a:rPr>
              <a:t>Функционируют на протяжении всей жизни организма.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4"/>
          <a:srcRect t="52686" r="41757" b="5612"/>
          <a:stretch>
            <a:fillRect/>
          </a:stretch>
        </p:blipFill>
        <p:spPr bwMode="auto">
          <a:xfrm>
            <a:off x="5214942" y="1500174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5"/>
          <a:srcRect t="10780" b="40559"/>
          <a:stretch>
            <a:fillRect/>
          </a:stretch>
        </p:blipFill>
        <p:spPr bwMode="auto">
          <a:xfrm>
            <a:off x="6929454" y="1571612"/>
            <a:ext cx="1890713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4857752" y="2928934"/>
            <a:ext cx="2087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 образовательная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7000892" y="2928934"/>
            <a:ext cx="17145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эпителиальные</a:t>
            </a:r>
          </a:p>
        </p:txBody>
      </p:sp>
      <p:sp>
        <p:nvSpPr>
          <p:cNvPr id="20" name="AutoShape 15"/>
          <p:cNvSpPr>
            <a:spLocks/>
          </p:cNvSpPr>
          <p:nvPr/>
        </p:nvSpPr>
        <p:spPr bwMode="auto">
          <a:xfrm rot="16200000">
            <a:off x="6550028" y="1665287"/>
            <a:ext cx="647700" cy="3889375"/>
          </a:xfrm>
          <a:prstGeom prst="leftBrace">
            <a:avLst>
              <a:gd name="adj1" fmla="val 5004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4643439" y="3929066"/>
            <a:ext cx="4500562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chemeClr val="accent1"/>
                </a:solidFill>
              </a:rPr>
              <a:t>Клетки не являются специализированными.</a:t>
            </a:r>
          </a:p>
          <a:p>
            <a:pPr>
              <a:spcBef>
                <a:spcPct val="50000"/>
              </a:spcBef>
            </a:pPr>
            <a:r>
              <a:rPr lang="ru-RU" dirty="0">
                <a:solidFill>
                  <a:schemeClr val="accent1"/>
                </a:solidFill>
              </a:rPr>
              <a:t>Сохраняют способность размножаться.</a:t>
            </a:r>
          </a:p>
          <a:p>
            <a:pPr>
              <a:spcBef>
                <a:spcPct val="50000"/>
              </a:spcBef>
            </a:pPr>
            <a:r>
              <a:rPr lang="ru-RU" dirty="0">
                <a:solidFill>
                  <a:schemeClr val="accent1"/>
                </a:solidFill>
              </a:rPr>
              <a:t>Продолжительность жизни разная.</a:t>
            </a: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179388" y="5500702"/>
            <a:ext cx="89646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Вывод: Таким образом, жизнь одних клеток складывается из периода деления и последующей специализации, </a:t>
            </a:r>
            <a:r>
              <a:rPr lang="ru-RU" sz="2400" b="1" dirty="0" smtClean="0"/>
              <a:t>других </a:t>
            </a:r>
            <a:r>
              <a:rPr lang="ru-RU" sz="2400" b="1" dirty="0"/>
              <a:t>– из периода деления и подготовки к нему.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Амитоз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Прямое деление ядра, без образования хромосом и веретена деления, возможно деление цитоплазмы.</a:t>
            </a:r>
          </a:p>
          <a:p>
            <a:pPr>
              <a:buNone/>
            </a:pPr>
            <a:r>
              <a:rPr lang="ru-RU" dirty="0" smtClean="0"/>
              <a:t> - встречается довольно редко;</a:t>
            </a:r>
          </a:p>
          <a:p>
            <a:pPr>
              <a:buNone/>
            </a:pPr>
            <a:r>
              <a:rPr lang="ru-RU" dirty="0" smtClean="0"/>
              <a:t> - наследственный материал распределяется неравномерно;</a:t>
            </a:r>
          </a:p>
          <a:p>
            <a:pPr>
              <a:buNone/>
            </a:pPr>
            <a:r>
              <a:rPr lang="ru-RU" dirty="0" smtClean="0"/>
              <a:t>- встречается в отмирающих тканях, а также в клетках злокачественных опухолей.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</a:rPr>
              <a:t>Схема строения хромосом.</a:t>
            </a:r>
          </a:p>
        </p:txBody>
      </p:sp>
      <p:pic>
        <p:nvPicPr>
          <p:cNvPr id="16387" name="Picture 3" descr="res20716FEB-65DE-4383-8B62-424F18990D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9813" y="1412875"/>
            <a:ext cx="741997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20688"/>
            <a:ext cx="9144000" cy="1368152"/>
          </a:xfrm>
        </p:spPr>
        <p:txBody>
          <a:bodyPr>
            <a:normAutofit fontScale="90000"/>
          </a:bodyPr>
          <a:lstStyle/>
          <a:p>
            <a:pPr indent="457200" algn="l">
              <a:lnSpc>
                <a:spcPct val="150000"/>
              </a:lnSpc>
            </a:pPr>
            <a:r>
              <a:rPr lang="ru-RU" b="1" dirty="0" smtClean="0">
                <a:solidFill>
                  <a:srgbClr val="FF3300"/>
                </a:solidFill>
              </a:rPr>
              <a:t>Митоз </a:t>
            </a:r>
            <a:r>
              <a:rPr lang="ru-RU" sz="2700" b="1" dirty="0" smtClean="0">
                <a:solidFill>
                  <a:srgbClr val="002060"/>
                </a:solidFill>
              </a:rPr>
              <a:t>( греч. «</a:t>
            </a:r>
            <a:r>
              <a:rPr lang="ru-RU" sz="2700" b="1" dirty="0" err="1" smtClean="0">
                <a:solidFill>
                  <a:srgbClr val="002060"/>
                </a:solidFill>
              </a:rPr>
              <a:t>митос</a:t>
            </a:r>
            <a:r>
              <a:rPr lang="ru-RU" sz="2700" b="1" dirty="0" smtClean="0">
                <a:solidFill>
                  <a:srgbClr val="002060"/>
                </a:solidFill>
              </a:rPr>
              <a:t>» – нить)-</a:t>
            </a:r>
            <a:r>
              <a:rPr lang="ru-RU" sz="2700" dirty="0" smtClean="0">
                <a:solidFill>
                  <a:srgbClr val="002060"/>
                </a:solidFill>
              </a:rPr>
              <a:t> </a:t>
            </a:r>
            <a:r>
              <a:rPr lang="ru-RU" sz="2700" b="1" dirty="0" smtClean="0">
                <a:solidFill>
                  <a:srgbClr val="002060"/>
                </a:solidFill>
                <a:cs typeface="Times New Roman" pitchFamily="18" charset="0"/>
              </a:rPr>
              <a:t>непрямое деление, при котором из одной диплоидной  клетки (материнской) образуются такие же дочерние клетки. </a:t>
            </a:r>
            <a:endParaRPr lang="ru-RU" sz="27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1880" y="2420888"/>
            <a:ext cx="51125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Открыт с помощью светового микроскопа в 1874 г. русским учёным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И. Д. Чистяковым </a:t>
            </a: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в растительных клетках.</a:t>
            </a:r>
          </a:p>
          <a:p>
            <a:pPr indent="457200"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В 1878 г.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В. Флемингом </a:t>
            </a: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и русским учёным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П. И. </a:t>
            </a:r>
            <a:r>
              <a:rPr lang="ru-RU" sz="2400" b="1" dirty="0" err="1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Перемежко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в животных клетках.</a:t>
            </a:r>
            <a:endParaRPr lang="ru-RU" sz="24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708919"/>
            <a:ext cx="2520280" cy="3847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536</Words>
  <PresentationFormat>Экран (4:3)</PresentationFormat>
  <Paragraphs>98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Деление клетки- основа размножения, роста и развития организма.</vt:lpstr>
      <vt:lpstr>Все клетки  многоклеточного организма способны делиться?</vt:lpstr>
      <vt:lpstr>Слайд 4</vt:lpstr>
      <vt:lpstr>ТКАНИ</vt:lpstr>
      <vt:lpstr>Амитоз</vt:lpstr>
      <vt:lpstr>Схема строения хромосом.</vt:lpstr>
      <vt:lpstr>Митоз ( греч. «митос» – нить)- непрямое деление, при котором из одной диплоидной  клетки (материнской) образуются такие же дочерние клетки. </vt:lpstr>
      <vt:lpstr>Слайд 9</vt:lpstr>
      <vt:lpstr>Интерфаза  ( лат. «интер» – между и греч. «фазис» - период)</vt:lpstr>
      <vt:lpstr>I. Профаза (2n4c)   (первая фаза деления)</vt:lpstr>
      <vt:lpstr>II. Метафаза (2n4c)  (фаза скопления хромосом на экваторе клетки)</vt:lpstr>
      <vt:lpstr>III. Анафаза (4n4c) (фаза расхождения хромосом) </vt:lpstr>
      <vt:lpstr>IV. Телофаза (2n2c) (фаза окончания деления, прямопротивоположна Профазе) </vt:lpstr>
      <vt:lpstr>Значение митоза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 Пугачёва</dc:creator>
  <cp:lastModifiedBy>79048</cp:lastModifiedBy>
  <cp:revision>7</cp:revision>
  <dcterms:created xsi:type="dcterms:W3CDTF">2023-10-01T10:40:58Z</dcterms:created>
  <dcterms:modified xsi:type="dcterms:W3CDTF">2023-10-01T11:42:21Z</dcterms:modified>
</cp:coreProperties>
</file>