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1" r:id="rId3"/>
    <p:sldId id="274" r:id="rId4"/>
    <p:sldId id="275" r:id="rId5"/>
    <p:sldId id="257" r:id="rId6"/>
    <p:sldId id="258" r:id="rId7"/>
    <p:sldId id="259" r:id="rId8"/>
    <p:sldId id="268" r:id="rId9"/>
    <p:sldId id="260" r:id="rId10"/>
    <p:sldId id="262" r:id="rId11"/>
    <p:sldId id="261" r:id="rId12"/>
    <p:sldId id="266" r:id="rId13"/>
    <p:sldId id="276" r:id="rId14"/>
    <p:sldId id="267" r:id="rId15"/>
    <p:sldId id="264" r:id="rId16"/>
    <p:sldId id="265" r:id="rId17"/>
    <p:sldId id="269" r:id="rId18"/>
    <p:sldId id="277" r:id="rId19"/>
    <p:sldId id="278" r:id="rId20"/>
    <p:sldId id="279" r:id="rId21"/>
    <p:sldId id="27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FD018-4DE5-4278-9AFC-C92840B05CF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C008B-7B71-4345-AADF-9645C6834D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5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C008B-7B71-4345-AADF-9645C6834D0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496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C008B-7B71-4345-AADF-9645C6834D0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31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10387963" y="5038579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20726" y="776289"/>
            <a:ext cx="10750549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20726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828800" y="6012657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828800" y="5650705"/>
            <a:ext cx="77216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189663" y="5752308"/>
            <a:ext cx="67056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88608" y="6480048"/>
            <a:ext cx="2844800" cy="301752"/>
          </a:xfrm>
        </p:spPr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480970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9379" y="7035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10387963" y="93786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274176" y="6477000"/>
            <a:ext cx="2844800" cy="304800"/>
          </a:xfrm>
        </p:spPr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92501" y="6480970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68075" y="809625"/>
            <a:ext cx="670560" cy="300831"/>
          </a:xfrm>
        </p:spPr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8625059" y="9381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271465"/>
            <a:ext cx="9652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0075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31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696307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696307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0736" cy="301752"/>
          </a:xfrm>
        </p:spPr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1472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0119360" y="6483096"/>
            <a:ext cx="670560" cy="301752"/>
          </a:xfrm>
        </p:spPr>
        <p:txBody>
          <a:bodyPr/>
          <a:lstStyle>
            <a:lvl1pPr algn="ctr">
              <a:defRPr/>
            </a:lvl1pPr>
          </a:lstStyle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9600" y="6481891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868333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71968" y="6556248"/>
            <a:ext cx="2844800" cy="301752"/>
          </a:xfrm>
        </p:spPr>
        <p:txBody>
          <a:bodyPr/>
          <a:lstStyle>
            <a:lvl1pPr>
              <a:defRPr sz="900"/>
            </a:lvl1pPr>
          </a:lstStyle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14475" y="6556248"/>
            <a:ext cx="6857493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214101" y="6556248"/>
            <a:ext cx="670560" cy="301752"/>
          </a:xfrm>
        </p:spPr>
        <p:txBody>
          <a:bodyPr/>
          <a:lstStyle>
            <a:lvl1pPr>
              <a:defRPr sz="900"/>
            </a:lvl1pPr>
          </a:lstStyle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144256" y="6556248"/>
            <a:ext cx="2804160" cy="301752"/>
          </a:xfrm>
        </p:spPr>
        <p:txBody>
          <a:bodyPr/>
          <a:lstStyle>
            <a:lvl1pPr>
              <a:defRPr sz="900"/>
            </a:lvl1pPr>
          </a:lstStyle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60576" y="6557169"/>
            <a:ext cx="6597429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56256" y="6556248"/>
            <a:ext cx="487680" cy="301752"/>
          </a:xfrm>
        </p:spPr>
        <p:txBody>
          <a:bodyPr/>
          <a:lstStyle>
            <a:lvl1pPr algn="ctr">
              <a:defRPr sz="900"/>
            </a:lvl1pPr>
          </a:lstStyle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9379" y="14069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8625059" y="4948410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882808"/>
            <a:ext cx="109728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388608" y="6480969"/>
            <a:ext cx="28448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D73F527-F06B-4E3B-9D3A-EE1786495A0D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481891"/>
            <a:ext cx="5680075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119360" y="6480969"/>
            <a:ext cx="67056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BED0CA1-D550-4A46-B27E-EF2C636745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9720" y="285729"/>
            <a:ext cx="8572560" cy="196058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/>
              </a:rPr>
              <a:t>§4 -5 ФИЗИЧЕСКИЕ ВЕЛИЧИНЫ.  Измерение физических величин</a:t>
            </a:r>
            <a:endParaRPr lang="ru-RU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877272"/>
            <a:ext cx="2051720" cy="980728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/>
              <a:t>Будко</a:t>
            </a:r>
            <a:r>
              <a:rPr lang="ru-RU" dirty="0" smtClean="0"/>
              <a:t> М.В.</a:t>
            </a:r>
          </a:p>
          <a:p>
            <a:r>
              <a:rPr lang="ru-RU" dirty="0" smtClean="0"/>
              <a:t>ФИЗИКА 7 КЛАСС</a:t>
            </a:r>
            <a:endParaRPr lang="ru-RU" dirty="0"/>
          </a:p>
        </p:txBody>
      </p:sp>
      <p:pic>
        <p:nvPicPr>
          <p:cNvPr id="6146" name="Picture 2" descr="Картинки по запросу физические велич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85" y="1889545"/>
            <a:ext cx="4324350" cy="4010026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432594"/>
            <a:ext cx="6640549" cy="44048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ПРИСТАВКИ К НАЗВАНИЯМ ЕДИНИ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6" y="404664"/>
            <a:ext cx="8453778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67494"/>
            <a:ext cx="8229600" cy="100126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Физические приборы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47528" y="5229200"/>
            <a:ext cx="6984776" cy="16288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ЛИНЕЙКА , МЕНЗУРКА</a:t>
            </a:r>
          </a:p>
          <a:p>
            <a:r>
              <a:rPr lang="ru-RU" dirty="0" smtClean="0"/>
              <a:t>СЕКУНДОМЕР, ТЕРМОМЕТР</a:t>
            </a:r>
          </a:p>
          <a:p>
            <a:r>
              <a:rPr lang="ru-RU" dirty="0" smtClean="0"/>
              <a:t>АМПЕРМЕТР</a:t>
            </a:r>
            <a:endParaRPr lang="ru-RU" dirty="0"/>
          </a:p>
        </p:txBody>
      </p:sp>
      <p:pic>
        <p:nvPicPr>
          <p:cNvPr id="1026" name="Picture 2" descr="Картинки по запросу лин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61" y="1316717"/>
            <a:ext cx="5940152" cy="862368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МЕНЗУР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1396" y="991140"/>
            <a:ext cx="2215505" cy="4515680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СЕКУНДОМ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4655" y="2420888"/>
            <a:ext cx="3838575" cy="2838450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ТЕРМОМЕТ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8377" y="1443771"/>
            <a:ext cx="2279009" cy="3789040"/>
          </a:xfrm>
          <a:prstGeom prst="rect">
            <a:avLst/>
          </a:prstGeom>
          <a:noFill/>
        </p:spPr>
      </p:pic>
      <p:pic>
        <p:nvPicPr>
          <p:cNvPr id="1034" name="Picture 10" descr="Картинки по запросу АМПЕРМЕТР  ШКОЛЬНЫ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7048" y="2579973"/>
            <a:ext cx="2354886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1477886"/>
          </a:xfrm>
        </p:spPr>
        <p:txBody>
          <a:bodyPr/>
          <a:lstStyle/>
          <a:p>
            <a:pPr algn="ctr"/>
            <a:r>
              <a:rPr lang="ru-RU" dirty="0" smtClean="0"/>
              <a:t>Все приборы имеют шкалу</a:t>
            </a:r>
            <a:endParaRPr lang="ru-RU" dirty="0"/>
          </a:p>
        </p:txBody>
      </p:sp>
      <p:pic>
        <p:nvPicPr>
          <p:cNvPr id="23554" name="Picture 2" descr="Картинки по запросу ЦЕНА ДЕЛ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4568" y="1340768"/>
            <a:ext cx="9662864" cy="54046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701"/>
          <a:stretch/>
        </p:blipFill>
        <p:spPr>
          <a:xfrm>
            <a:off x="1491467" y="116632"/>
            <a:ext cx="9209066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798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ЦЕНА ДЕЛ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55148"/>
            <a:ext cx="9144000" cy="532859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130376"/>
            <a:ext cx="10972800" cy="1138384"/>
          </a:xfrm>
        </p:spPr>
        <p:txBody>
          <a:bodyPr/>
          <a:lstStyle/>
          <a:p>
            <a:r>
              <a:rPr lang="ru-RU" dirty="0" smtClean="0"/>
              <a:t>Определите цену деления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Картинки по запросу ЦЕНА ДЕЛ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1" y="0"/>
            <a:ext cx="53206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1824" y="159101"/>
            <a:ext cx="7222976" cy="139903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Точность измерения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7688" y="1556792"/>
            <a:ext cx="8447112" cy="4898016"/>
          </a:xfrm>
        </p:spPr>
        <p:txBody>
          <a:bodyPr>
            <a:noAutofit/>
          </a:bodyPr>
          <a:lstStyle/>
          <a:p>
            <a:r>
              <a:rPr lang="ru-RU" sz="3200" dirty="0" smtClean="0"/>
              <a:t>В физике допускаемые при измерении неточности называют </a:t>
            </a:r>
            <a:r>
              <a:rPr lang="ru-RU" sz="3200" dirty="0" smtClean="0">
                <a:solidFill>
                  <a:srgbClr val="FFFF00"/>
                </a:solidFill>
              </a:rPr>
              <a:t>погрешность измерения. </a:t>
            </a:r>
            <a:r>
              <a:rPr lang="ru-RU" sz="3200" dirty="0" smtClean="0"/>
              <a:t>Погрешность измерения </a:t>
            </a:r>
            <a:r>
              <a:rPr lang="ru-RU" sz="3200" dirty="0" smtClean="0">
                <a:solidFill>
                  <a:srgbClr val="FF0000"/>
                </a:solidFill>
              </a:rPr>
              <a:t>не может </a:t>
            </a:r>
            <a:r>
              <a:rPr lang="ru-RU" sz="3200" dirty="0" smtClean="0"/>
              <a:t>быть больше цены деления измерительного прибора</a:t>
            </a:r>
          </a:p>
          <a:p>
            <a:r>
              <a:rPr lang="ru-RU" sz="3200" dirty="0" smtClean="0"/>
              <a:t>Чем меньше цена деления, тем больше точность измерения.</a:t>
            </a:r>
            <a:endParaRPr lang="ru-RU" sz="3200" dirty="0"/>
          </a:p>
        </p:txBody>
      </p:sp>
      <p:pic>
        <p:nvPicPr>
          <p:cNvPr id="5" name="Picture 2" descr="Картинки по запросу точность измерения физика 7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133270"/>
            <a:ext cx="2880320" cy="6641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11928648" cy="6050144"/>
          </a:xfrm>
        </p:spPr>
        <p:txBody>
          <a:bodyPr/>
          <a:lstStyle/>
          <a:p>
            <a:r>
              <a:rPr lang="ru-RU" dirty="0" smtClean="0"/>
              <a:t>Погрешность измерения равна  цене деления шкалы измерительного прибора.</a:t>
            </a:r>
          </a:p>
          <a:p>
            <a:r>
              <a:rPr lang="en-US" dirty="0" smtClean="0"/>
              <a:t>L = </a:t>
            </a:r>
            <a:r>
              <a:rPr lang="ru-RU" dirty="0" smtClean="0"/>
              <a:t>(11</a:t>
            </a:r>
            <a:r>
              <a:rPr lang="ru-RU" u="sng" dirty="0" smtClean="0"/>
              <a:t>+</a:t>
            </a:r>
            <a:r>
              <a:rPr lang="ru-RU" dirty="0" smtClean="0"/>
              <a:t> </a:t>
            </a:r>
            <a:r>
              <a:rPr lang="ru-RU" dirty="0"/>
              <a:t>1</a:t>
            </a:r>
            <a:r>
              <a:rPr lang="ru-RU" dirty="0" smtClean="0"/>
              <a:t>) см</a:t>
            </a:r>
          </a:p>
          <a:p>
            <a:r>
              <a:rPr lang="ru-RU" dirty="0" smtClean="0"/>
              <a:t>А = </a:t>
            </a:r>
            <a:r>
              <a:rPr lang="ru-RU" dirty="0" err="1" smtClean="0"/>
              <a:t>а</a:t>
            </a:r>
            <a:r>
              <a:rPr lang="ru-RU" dirty="0" smtClean="0"/>
              <a:t> </a:t>
            </a:r>
            <a:r>
              <a:rPr lang="ru-RU" u="sng" dirty="0" smtClean="0"/>
              <a:t>+</a:t>
            </a:r>
            <a:r>
              <a:rPr lang="ru-RU" dirty="0" smtClean="0"/>
              <a:t> </a:t>
            </a:r>
            <a:r>
              <a:rPr lang="el-GR" dirty="0" smtClean="0"/>
              <a:t>Δ</a:t>
            </a:r>
            <a:r>
              <a:rPr lang="ru-RU" dirty="0" smtClean="0"/>
              <a:t>а</a:t>
            </a:r>
            <a:endParaRPr lang="ru-RU" u="sng" dirty="0"/>
          </a:p>
        </p:txBody>
      </p:sp>
      <p:pic>
        <p:nvPicPr>
          <p:cNvPr id="26626" name="Picture 2" descr="Картинки по запросу точность измерения физика 7 класс"/>
          <p:cNvPicPr>
            <a:picLocks noChangeAspect="1" noChangeArrowheads="1"/>
          </p:cNvPicPr>
          <p:nvPr/>
        </p:nvPicPr>
        <p:blipFill rotWithShape="1">
          <a:blip r:embed="rId3" cstate="print"/>
          <a:srcRect l="24680" b="10002"/>
          <a:stretch/>
        </p:blipFill>
        <p:spPr bwMode="auto">
          <a:xfrm rot="16200000">
            <a:off x="4127459" y="-1299201"/>
            <a:ext cx="3888432" cy="11904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47052"/>
          <a:stretch/>
        </p:blipFill>
        <p:spPr>
          <a:xfrm>
            <a:off x="767408" y="188640"/>
            <a:ext cx="10213038" cy="24482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7408" y="2780928"/>
            <a:ext cx="103570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</a:rPr>
              <a:t>Поэтому мы упрощённо будем считать, что </a:t>
            </a:r>
            <a:r>
              <a:rPr lang="ru-RU" sz="3600" i="1" dirty="0">
                <a:latin typeface="Times New Roman" panose="02020603050405020304" pitchFamily="18" charset="0"/>
              </a:rPr>
              <a:t>погрешность результата измерения не превосходит цены одного деления шкалы. </a:t>
            </a:r>
            <a:r>
              <a:rPr lang="ru-RU" sz="3600" dirty="0">
                <a:latin typeface="Times New Roman" panose="02020603050405020304" pitchFamily="18" charset="0"/>
              </a:rPr>
              <a:t>Или, что то же самое, </a:t>
            </a:r>
            <a:r>
              <a:rPr lang="ru-RU" sz="3600" b="1" i="1" dirty="0">
                <a:latin typeface="Times New Roman" panose="02020603050405020304" pitchFamily="18" charset="0"/>
              </a:rPr>
              <a:t>наибольшая погрешность результата измерения</a:t>
            </a:r>
            <a:r>
              <a:rPr lang="ru-RU" sz="3600" i="1" dirty="0">
                <a:latin typeface="Times New Roman" panose="02020603050405020304" pitchFamily="18" charset="0"/>
              </a:rPr>
              <a:t> равна цене одного деления шкалы.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44417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04" y="332656"/>
            <a:ext cx="1131340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2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Что такое физика?</a:t>
            </a:r>
          </a:p>
          <a:p>
            <a:r>
              <a:rPr lang="ru-RU" sz="3600" dirty="0" smtClean="0"/>
              <a:t>Приведите пример физических явлений.</a:t>
            </a:r>
          </a:p>
          <a:p>
            <a:r>
              <a:rPr lang="ru-RU" sz="3600" dirty="0" smtClean="0"/>
              <a:t>Какие явления изучает физика?</a:t>
            </a:r>
          </a:p>
          <a:p>
            <a:r>
              <a:rPr lang="ru-RU" sz="3600" dirty="0" smtClean="0"/>
              <a:t>Что в физике понимают под «физическим телом»?</a:t>
            </a:r>
          </a:p>
          <a:p>
            <a:r>
              <a:rPr lang="ru-RU" sz="3600" dirty="0" smtClean="0"/>
              <a:t>Что называют веществом?</a:t>
            </a:r>
          </a:p>
          <a:p>
            <a:r>
              <a:rPr lang="ru-RU" sz="3600" dirty="0" smtClean="0"/>
              <a:t>Чем могут отличаться тела?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4563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304" y="0"/>
            <a:ext cx="9765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2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 4, 5 – внимательно читать</a:t>
            </a:r>
          </a:p>
          <a:p>
            <a:r>
              <a:rPr lang="ru-RU" dirty="0" smtClean="0"/>
              <a:t>Упражнение 1 </a:t>
            </a:r>
            <a:r>
              <a:rPr lang="ru-RU" smtClean="0"/>
              <a:t>- письменно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5632"/>
            <a:ext cx="12192000" cy="50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33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3232"/>
            <a:ext cx="12192000" cy="522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38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12072664" cy="1399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быту, технике, при изучении физических явлений часто приходится выполнять различные измерения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Картинки по запросу измерения физических велич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8" y="1666526"/>
            <a:ext cx="7403951" cy="4944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Высота, масса, скорость, время  - 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физические величины</a:t>
            </a:r>
            <a:endParaRPr lang="ru-RU" sz="4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663952" y="2492896"/>
            <a:ext cx="6192688" cy="3961912"/>
          </a:xfrm>
        </p:spPr>
        <p:txBody>
          <a:bodyPr>
            <a:noAutofit/>
          </a:bodyPr>
          <a:lstStyle/>
          <a:p>
            <a:r>
              <a:rPr lang="ru-RU" sz="3600" dirty="0" smtClean="0"/>
              <a:t>Изучая падение тела, необходимо измерить высоту, с которой падает тело, массу тела и его скорость, время падения</a:t>
            </a:r>
            <a:endParaRPr lang="ru-RU" sz="3600" dirty="0"/>
          </a:p>
        </p:txBody>
      </p:sp>
      <p:pic>
        <p:nvPicPr>
          <p:cNvPr id="4098" name="Picture 2" descr="Картинки по запросу легенда о галиле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3432" y="1757093"/>
            <a:ext cx="3384376" cy="5069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267494"/>
            <a:ext cx="11737304" cy="15773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Измерить физическую величину – это значит сравнить её с однородной величиной,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принятой за единицу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и по запросу измерить длину каранда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793" y="2143806"/>
            <a:ext cx="4521975" cy="2077282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измерить длину карандаш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792" y="4205064"/>
            <a:ext cx="4521975" cy="2536707"/>
          </a:xfrm>
          <a:prstGeom prst="rect">
            <a:avLst/>
          </a:prstGeom>
          <a:noFill/>
        </p:spPr>
      </p:pic>
      <p:pic>
        <p:nvPicPr>
          <p:cNvPr id="3078" name="Picture 6" descr="Картинки по запросу  на рычажных вес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6306" y="1556793"/>
            <a:ext cx="4786061" cy="51849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Страница 12 | Учебник Физика 7 класс А.В. Перышкин 2013"/>
          <p:cNvPicPr>
            <a:picLocks noChangeAspect="1" noChangeArrowheads="1"/>
          </p:cNvPicPr>
          <p:nvPr/>
        </p:nvPicPr>
        <p:blipFill>
          <a:blip r:embed="rId2" cstate="print"/>
          <a:srcRect t="34624" r="4242" b="10245"/>
          <a:stretch>
            <a:fillRect/>
          </a:stretch>
        </p:blipFill>
        <p:spPr bwMode="auto">
          <a:xfrm>
            <a:off x="1991544" y="260648"/>
            <a:ext cx="8208912" cy="6480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267494"/>
            <a:ext cx="11521280" cy="13990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1963 г. В России и других странах принята Международная система единиц -СИ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СИСТЕМА ЕДИНИЦ С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4" y="1868866"/>
            <a:ext cx="6985994" cy="4989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152</TotalTime>
  <Words>218</Words>
  <Application>Microsoft Office PowerPoint</Application>
  <PresentationFormat>Широкоэкранный</PresentationFormat>
  <Paragraphs>33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Calibri</vt:lpstr>
      <vt:lpstr>Century Gothic</vt:lpstr>
      <vt:lpstr>Times New Roman</vt:lpstr>
      <vt:lpstr>Verdana</vt:lpstr>
      <vt:lpstr>Wingdings 2</vt:lpstr>
      <vt:lpstr>Яркая</vt:lpstr>
      <vt:lpstr>§4 -5 ФИЗИЧЕСКИЕ ВЕЛИЧИНЫ.  Измерение физических величин</vt:lpstr>
      <vt:lpstr>ПОВТОРЕНИЕ:</vt:lpstr>
      <vt:lpstr>Презентация PowerPoint</vt:lpstr>
      <vt:lpstr>Презентация PowerPoint</vt:lpstr>
      <vt:lpstr>В быту, технике, при изучении физических явлений часто приходится выполнять различные измерения</vt:lpstr>
      <vt:lpstr>Высота, масса, скорость, время  - физические величины</vt:lpstr>
      <vt:lpstr>Измерить физическую величину – это значит сравнить её с однородной величиной, принятой за единицу</vt:lpstr>
      <vt:lpstr>Презентация PowerPoint</vt:lpstr>
      <vt:lpstr>С 1963 г. В России и других странах принята Международная система единиц -СИ</vt:lpstr>
      <vt:lpstr>Презентация PowerPoint</vt:lpstr>
      <vt:lpstr>Физические приборы</vt:lpstr>
      <vt:lpstr>Все приборы имеют шкалу</vt:lpstr>
      <vt:lpstr>Презентация PowerPoint</vt:lpstr>
      <vt:lpstr>Определите цену деления</vt:lpstr>
      <vt:lpstr>Презентация PowerPoint</vt:lpstr>
      <vt:lpstr>Точность измерения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§4 -5 ФИЗИЧЕСКИЕ ВЕЛИЧИНЫ.  Измерение физических величин</dc:title>
  <dc:creator>Вова</dc:creator>
  <cp:lastModifiedBy>Марина</cp:lastModifiedBy>
  <cp:revision>23</cp:revision>
  <dcterms:created xsi:type="dcterms:W3CDTF">2016-09-06T11:40:54Z</dcterms:created>
  <dcterms:modified xsi:type="dcterms:W3CDTF">2023-10-01T10:35:02Z</dcterms:modified>
</cp:coreProperties>
</file>