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handoutMasterIdLst>
    <p:handoutMasterId r:id="rId25"/>
  </p:handoutMasterIdLst>
  <p:sldIdLst>
    <p:sldId id="256" r:id="rId5"/>
    <p:sldId id="260" r:id="rId6"/>
    <p:sldId id="261" r:id="rId7"/>
    <p:sldId id="262" r:id="rId8"/>
    <p:sldId id="263" r:id="rId9"/>
    <p:sldId id="267" r:id="rId10"/>
    <p:sldId id="266" r:id="rId11"/>
    <p:sldId id="264" r:id="rId12"/>
    <p:sldId id="265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EFFC"/>
    <a:srgbClr val="97EAFB"/>
    <a:srgbClr val="97F1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84" y="16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56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1043CB-B768-41E0-9FBE-91E76D71338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7947-BB5E-4C61-BA50-1045C0442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668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slideMaster" Target="../slideMasters/slideMaster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746" y="669318"/>
            <a:ext cx="9934575" cy="39466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909666" y="1107661"/>
            <a:ext cx="8372671" cy="2967134"/>
          </a:xfrm>
        </p:spPr>
        <p:txBody>
          <a:bodyPr anchor="ctr">
            <a:normAutofit/>
          </a:bodyPr>
          <a:lstStyle>
            <a:lvl1pPr algn="ctr">
              <a:defRPr sz="4800">
                <a:latin typeface="Comic Sans MS" panose="030F0702030302020204" pitchFamily="66" charset="0"/>
              </a:defRPr>
            </a:lvl1pPr>
          </a:lstStyle>
          <a:p>
            <a:r>
              <a:rPr lang="ru-RU" dirty="0"/>
              <a:t>Введите сюда название презентации</a:t>
            </a:r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2" y="3994064"/>
            <a:ext cx="2580477" cy="275706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426" y="4701021"/>
            <a:ext cx="2676525" cy="17526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555" y="73078"/>
            <a:ext cx="1514475" cy="192405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750" y="0"/>
            <a:ext cx="1247775" cy="12001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363" y="5925827"/>
            <a:ext cx="962025" cy="59055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98" y="2305121"/>
            <a:ext cx="1335317" cy="90285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6981">
            <a:off x="2877094" y="5027739"/>
            <a:ext cx="1190625" cy="59055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133">
            <a:off x="4857827" y="5583801"/>
            <a:ext cx="1038225" cy="104775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11182911" y="2147012"/>
            <a:ext cx="971551" cy="12954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58" y="160446"/>
            <a:ext cx="1189375" cy="141394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978" y="4143435"/>
            <a:ext cx="1200151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64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563312" y="889686"/>
            <a:ext cx="7065377" cy="1994055"/>
          </a:xfrm>
        </p:spPr>
        <p:txBody>
          <a:bodyPr/>
          <a:lstStyle>
            <a:lvl1pPr algn="ctr">
              <a:defRPr lang="ru-RU" sz="3600" kern="1200" baseline="0" dirty="0" smtClean="0">
                <a:solidFill>
                  <a:schemeClr val="tx1"/>
                </a:solidFill>
                <a:latin typeface="Comic Sans MS" panose="030F0702030302020204" pitchFamily="66" charset="0"/>
                <a:ea typeface="+mj-ea"/>
                <a:cs typeface="+mj-cs"/>
              </a:defRPr>
            </a:lvl1pPr>
          </a:lstStyle>
          <a:p>
            <a:r>
              <a:rPr lang="ru-RU" dirty="0"/>
              <a:t>Введите сюда вопрос</a:t>
            </a:r>
          </a:p>
        </p:txBody>
      </p:sp>
    </p:spTree>
    <p:extLst>
      <p:ext uri="{BB962C8B-B14F-4D97-AF65-F5344CB8AC3E}">
        <p14:creationId xmlns:p14="http://schemas.microsoft.com/office/powerpoint/2010/main" val="124861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703" y="1148799"/>
            <a:ext cx="7520662" cy="29876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926866" y="1619854"/>
            <a:ext cx="6338272" cy="1942748"/>
          </a:xfrm>
        </p:spPr>
        <p:txBody>
          <a:bodyPr anchor="ctr">
            <a:normAutofit/>
          </a:bodyPr>
          <a:lstStyle>
            <a:lvl1pPr algn="ctr">
              <a:defRPr sz="4800">
                <a:latin typeface="Comic Sans MS" panose="030F0702030302020204" pitchFamily="66" charset="0"/>
              </a:defRPr>
            </a:lvl1pPr>
          </a:lstStyle>
          <a:p>
            <a:r>
              <a:rPr lang="ru-RU" dirty="0"/>
              <a:t>Молодец !</a:t>
            </a:r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3" y="3994064"/>
            <a:ext cx="2316132" cy="24746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986" y="4607546"/>
            <a:ext cx="1932896" cy="126566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655" y="408441"/>
            <a:ext cx="1080658" cy="137291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277" y="250836"/>
            <a:ext cx="1247775" cy="12001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307" y="5561242"/>
            <a:ext cx="808329" cy="49620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44" y="1619854"/>
            <a:ext cx="1442735" cy="97548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2733">
            <a:off x="3095022" y="5531869"/>
            <a:ext cx="1190625" cy="59055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7752">
            <a:off x="4870713" y="5547467"/>
            <a:ext cx="941707" cy="95034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10178792" y="2153101"/>
            <a:ext cx="924327" cy="123243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831" y="157018"/>
            <a:ext cx="1088456" cy="129396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6356" y="4096790"/>
            <a:ext cx="781485" cy="99236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3787" y="5658514"/>
            <a:ext cx="821592" cy="81018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19884">
            <a:off x="2562843" y="4138241"/>
            <a:ext cx="334800" cy="103598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5312" y="4106455"/>
            <a:ext cx="762106" cy="79104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59" y="2938641"/>
            <a:ext cx="913483" cy="77616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575" y="97483"/>
            <a:ext cx="1340567" cy="105131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27" y="166197"/>
            <a:ext cx="1342076" cy="1192957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9386">
            <a:off x="4786126" y="4446131"/>
            <a:ext cx="928595" cy="878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65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3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22222E-6 L 0 -0.03797 " pathEditMode="relative" rAng="0" ptsTypes="AA">
                                      <p:cBhvr>
                                        <p:cTn id="114" dur="7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98"/>
                                    </p:animMotion>
                                    <p:animRot by="1500000">
                                      <p:cBhvr>
                                        <p:cTn id="115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6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7" dur="375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8" dur="375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837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6" r:id="rId3"/>
  </p:sldLayoutIdLst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9.png"/><Relationship Id="rId5" Type="http://schemas.openxmlformats.org/officeDocument/2006/relationships/image" Target="../media/image2.png"/><Relationship Id="rId10" Type="http://schemas.openxmlformats.org/officeDocument/2006/relationships/image" Target="../media/image16.png"/><Relationship Id="rId4" Type="http://schemas.openxmlformats.org/officeDocument/2006/relationships/image" Target="../media/image21.png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2.png"/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12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10.png"/><Relationship Id="rId5" Type="http://schemas.openxmlformats.org/officeDocument/2006/relationships/image" Target="../media/image16.png"/><Relationship Id="rId10" Type="http://schemas.openxmlformats.org/officeDocument/2006/relationships/image" Target="../media/image7.png"/><Relationship Id="rId4" Type="http://schemas.openxmlformats.org/officeDocument/2006/relationships/image" Target="../media/image15.png"/><Relationship Id="rId9" Type="http://schemas.openxmlformats.org/officeDocument/2006/relationships/image" Target="../media/image2.png"/><Relationship Id="rId1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2.png"/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12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10.png"/><Relationship Id="rId5" Type="http://schemas.openxmlformats.org/officeDocument/2006/relationships/image" Target="../media/image16.png"/><Relationship Id="rId10" Type="http://schemas.openxmlformats.org/officeDocument/2006/relationships/image" Target="../media/image7.png"/><Relationship Id="rId4" Type="http://schemas.openxmlformats.org/officeDocument/2006/relationships/image" Target="../media/image15.png"/><Relationship Id="rId9" Type="http://schemas.openxmlformats.org/officeDocument/2006/relationships/image" Target="../media/image2.png"/><Relationship Id="rId1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2.png"/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12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10.png"/><Relationship Id="rId5" Type="http://schemas.openxmlformats.org/officeDocument/2006/relationships/image" Target="../media/image16.png"/><Relationship Id="rId10" Type="http://schemas.openxmlformats.org/officeDocument/2006/relationships/image" Target="../media/image7.png"/><Relationship Id="rId4" Type="http://schemas.openxmlformats.org/officeDocument/2006/relationships/image" Target="../media/image15.png"/><Relationship Id="rId9" Type="http://schemas.openxmlformats.org/officeDocument/2006/relationships/image" Target="../media/image2.png"/><Relationship Id="rId1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&#1043;&#1086;&#1074;&#1086;&#1088;&#1080;&#1090;&#1077;%20&#1091;&#1095;&#1080;&#1090;&#1077;&#1083;&#1103;&#1084;%20_&#1057;&#1087;&#1072;&#1089;&#1080;&#1073;&#1086;_.mp4" TargetMode="External"/><Relationship Id="rId13" Type="http://schemas.openxmlformats.org/officeDocument/2006/relationships/image" Target="../media/image22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10.png"/><Relationship Id="rId5" Type="http://schemas.openxmlformats.org/officeDocument/2006/relationships/image" Target="../media/image18.png"/><Relationship Id="rId10" Type="http://schemas.openxmlformats.org/officeDocument/2006/relationships/image" Target="../media/image7.png"/><Relationship Id="rId4" Type="http://schemas.openxmlformats.org/officeDocument/2006/relationships/image" Target="../media/image16.png"/><Relationship Id="rId9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&#1043;&#1086;&#1074;&#1086;&#1088;&#1080;&#1090;&#1077;%20&#1091;&#1095;&#1080;&#1090;&#1077;&#1083;&#1103;&#1084;%20_&#1057;&#1087;&#1072;&#1089;&#1080;&#1073;&#1086;_.mp4" TargetMode="External"/><Relationship Id="rId13" Type="http://schemas.openxmlformats.org/officeDocument/2006/relationships/image" Target="../media/image22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10.png"/><Relationship Id="rId5" Type="http://schemas.openxmlformats.org/officeDocument/2006/relationships/image" Target="../media/image18.png"/><Relationship Id="rId10" Type="http://schemas.openxmlformats.org/officeDocument/2006/relationships/image" Target="../media/image7.png"/><Relationship Id="rId4" Type="http://schemas.openxmlformats.org/officeDocument/2006/relationships/image" Target="../media/image16.png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2.png"/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12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10.png"/><Relationship Id="rId5" Type="http://schemas.openxmlformats.org/officeDocument/2006/relationships/image" Target="../media/image16.png"/><Relationship Id="rId10" Type="http://schemas.openxmlformats.org/officeDocument/2006/relationships/image" Target="../media/image7.png"/><Relationship Id="rId4" Type="http://schemas.openxmlformats.org/officeDocument/2006/relationships/image" Target="../media/image15.png"/><Relationship Id="rId9" Type="http://schemas.openxmlformats.org/officeDocument/2006/relationships/image" Target="../media/image2.png"/><Relationship Id="rId14" Type="http://schemas.openxmlformats.org/officeDocument/2006/relationships/image" Target="../media/image2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2.png"/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12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10.png"/><Relationship Id="rId5" Type="http://schemas.openxmlformats.org/officeDocument/2006/relationships/image" Target="../media/image16.png"/><Relationship Id="rId10" Type="http://schemas.openxmlformats.org/officeDocument/2006/relationships/image" Target="../media/image7.png"/><Relationship Id="rId4" Type="http://schemas.openxmlformats.org/officeDocument/2006/relationships/image" Target="../media/image15.png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Название презентации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82" y="123883"/>
            <a:ext cx="10918196" cy="658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28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654" y="0"/>
            <a:ext cx="11526982" cy="2047477"/>
          </a:xfrm>
        </p:spPr>
        <p:txBody>
          <a:bodyPr>
            <a:normAutofit/>
          </a:bodyPr>
          <a:lstStyle/>
          <a:p>
            <a:r>
              <a:rPr lang="ru-RU" dirty="0"/>
              <a:t>А какие предметы, на ваш взгляд, необходимо добавить в современное </a:t>
            </a:r>
            <a:br>
              <a:rPr lang="ru-RU" dirty="0"/>
            </a:br>
            <a:r>
              <a:rPr lang="ru-RU" dirty="0"/>
              <a:t>школьное расписание?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974861" y="2369127"/>
            <a:ext cx="41997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Русский язык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14949" y="2563090"/>
            <a:ext cx="38998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Математика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4615" y="3597439"/>
            <a:ext cx="33010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География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05280" y="3775436"/>
            <a:ext cx="36403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Литература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26645" y="5119327"/>
            <a:ext cx="2426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Физика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529">
            <a:off x="10929890" y="2938801"/>
            <a:ext cx="843867" cy="8321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4" y="458374"/>
            <a:ext cx="1136865" cy="10105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890" y="752874"/>
            <a:ext cx="1513991" cy="136797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7" y="4347684"/>
            <a:ext cx="2349532" cy="25103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652101" y="2751292"/>
            <a:ext cx="839982" cy="111997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799085" y="5113118"/>
            <a:ext cx="617511" cy="78414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468896" y="4548480"/>
            <a:ext cx="590056" cy="63146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0">
            <a:off x="10973052" y="4561215"/>
            <a:ext cx="360731" cy="111622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807" y="6239160"/>
            <a:ext cx="899883" cy="76460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9223">
            <a:off x="10446515" y="5527509"/>
            <a:ext cx="1128225" cy="10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85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76732" y="568532"/>
            <a:ext cx="9225106" cy="4307995"/>
          </a:xfrm>
        </p:spPr>
        <p:txBody>
          <a:bodyPr>
            <a:normAutofit/>
          </a:bodyPr>
          <a:lstStyle/>
          <a:p>
            <a:r>
              <a:rPr lang="ru-RU" b="1" dirty="0" smtClean="0"/>
              <a:t>Педагог  </a:t>
            </a:r>
            <a:r>
              <a:rPr lang="ru-RU" b="1" dirty="0"/>
              <a:t>совсем  недавно </a:t>
            </a:r>
            <a:br>
              <a:rPr lang="ru-RU" b="1" dirty="0"/>
            </a:br>
            <a:r>
              <a:rPr lang="ru-RU" b="1" dirty="0"/>
              <a:t>появился  в  большинстве  российских  школ  </a:t>
            </a:r>
            <a:r>
              <a:rPr lang="ru-RU" b="1" dirty="0" smtClean="0"/>
              <a:t>его </a:t>
            </a:r>
            <a:r>
              <a:rPr lang="ru-RU" b="1" dirty="0"/>
              <a:t>ещё называют «навигатор» и отличить его можно по </a:t>
            </a:r>
            <a:br>
              <a:rPr lang="ru-RU" b="1" dirty="0"/>
            </a:br>
            <a:r>
              <a:rPr lang="ru-RU" b="1" dirty="0"/>
              <a:t>эмблеме бумажного самолётика. 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529">
            <a:off x="10613721" y="2423823"/>
            <a:ext cx="843867" cy="8321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0">
            <a:off x="11024547" y="3955621"/>
            <a:ext cx="360731" cy="111622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400419" y="1857411"/>
            <a:ext cx="677073" cy="70278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302" y="5633566"/>
            <a:ext cx="899883" cy="7646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4" y="458374"/>
            <a:ext cx="1136865" cy="10105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595" y="312107"/>
            <a:ext cx="1513991" cy="136797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9223">
            <a:off x="10498010" y="4921915"/>
            <a:ext cx="1128225" cy="106682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" y="4120695"/>
            <a:ext cx="2349532" cy="251031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611" y="92997"/>
            <a:ext cx="1080779" cy="73075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652101" y="2751292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799085" y="5113118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468896" y="4548480"/>
            <a:ext cx="590056" cy="6314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074" y="4544891"/>
            <a:ext cx="2934631" cy="120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58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7429" y="360098"/>
            <a:ext cx="9688161" cy="4714762"/>
          </a:xfrm>
        </p:spPr>
        <p:txBody>
          <a:bodyPr>
            <a:normAutofit/>
          </a:bodyPr>
          <a:lstStyle/>
          <a:p>
            <a:r>
              <a:rPr lang="ru-RU" b="1" dirty="0"/>
              <a:t>Кто  знает, какую  роль  советники  по  воспитанию </a:t>
            </a:r>
            <a:br>
              <a:rPr lang="ru-RU" b="1" dirty="0"/>
            </a:br>
            <a:r>
              <a:rPr lang="ru-RU" b="1" dirty="0"/>
              <a:t>выполняют в школе?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Почему </a:t>
            </a:r>
            <a:r>
              <a:rPr lang="ru-RU" b="1" dirty="0"/>
              <a:t>их называют «навигаторами детства»?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По </a:t>
            </a:r>
            <a:r>
              <a:rPr lang="ru-RU" b="1" dirty="0"/>
              <a:t>каким </a:t>
            </a:r>
            <a:br>
              <a:rPr lang="ru-RU" b="1" dirty="0"/>
            </a:br>
            <a:r>
              <a:rPr lang="ru-RU" b="1" dirty="0"/>
              <a:t>вопросам к ним можно обратиться?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529">
            <a:off x="10613721" y="2423823"/>
            <a:ext cx="843867" cy="8321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0">
            <a:off x="11024547" y="3955621"/>
            <a:ext cx="360731" cy="111622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400419" y="1857411"/>
            <a:ext cx="677073" cy="70278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302" y="5633566"/>
            <a:ext cx="899883" cy="7646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4" y="458374"/>
            <a:ext cx="1136865" cy="10105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595" y="312107"/>
            <a:ext cx="1513991" cy="136797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9223">
            <a:off x="10498010" y="4921915"/>
            <a:ext cx="1128225" cy="106682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" y="4120695"/>
            <a:ext cx="2349532" cy="251031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611" y="92997"/>
            <a:ext cx="1080779" cy="73075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652101" y="2751292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799085" y="5113118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468896" y="4548480"/>
            <a:ext cx="590056" cy="6314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074" y="4544891"/>
            <a:ext cx="2934631" cy="120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41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8002" y="298873"/>
            <a:ext cx="7065377" cy="1994055"/>
          </a:xfrm>
        </p:spPr>
        <p:txBody>
          <a:bodyPr>
            <a:normAutofit/>
          </a:bodyPr>
          <a:lstStyle/>
          <a:p>
            <a:r>
              <a:rPr lang="ru-RU" sz="6600" dirty="0" smtClean="0"/>
              <a:t>Школа </a:t>
            </a:r>
            <a:endParaRPr lang="ru-RU" sz="6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641" y="2292928"/>
            <a:ext cx="63881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77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7429" y="360098"/>
            <a:ext cx="9688161" cy="4714762"/>
          </a:xfrm>
        </p:spPr>
        <p:txBody>
          <a:bodyPr>
            <a:normAutofit/>
          </a:bodyPr>
          <a:lstStyle/>
          <a:p>
            <a:r>
              <a:rPr lang="ru-RU" b="1" dirty="0"/>
              <a:t>Советники  по  воспитанию  как  раз  и  занимаются  тем,  чтобы  сделать </a:t>
            </a:r>
            <a:br>
              <a:rPr lang="ru-RU" b="1" dirty="0"/>
            </a:br>
            <a:r>
              <a:rPr lang="ru-RU" b="1" dirty="0"/>
              <a:t>жизнь  в  школе  увлекательной  и  насыщенной,  они  помогают  ребятам  найти </a:t>
            </a:r>
            <a:br>
              <a:rPr lang="ru-RU" b="1" dirty="0"/>
            </a:br>
            <a:r>
              <a:rPr lang="ru-RU" b="1" dirty="0"/>
              <a:t>дело по душе.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529">
            <a:off x="10613721" y="2423823"/>
            <a:ext cx="843867" cy="8321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0">
            <a:off x="11024547" y="3955621"/>
            <a:ext cx="360731" cy="111622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400419" y="1857411"/>
            <a:ext cx="677073" cy="70278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302" y="5633566"/>
            <a:ext cx="899883" cy="7646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4" y="458374"/>
            <a:ext cx="1136865" cy="10105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595" y="312107"/>
            <a:ext cx="1513991" cy="136797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9223">
            <a:off x="10498010" y="4921915"/>
            <a:ext cx="1128225" cy="106682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" y="4120695"/>
            <a:ext cx="2349532" cy="251031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611" y="92997"/>
            <a:ext cx="1080779" cy="73075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652101" y="2751292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799085" y="5113118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468896" y="4548480"/>
            <a:ext cx="590056" cy="6314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074" y="4544891"/>
            <a:ext cx="2934631" cy="120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7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7429" y="360098"/>
            <a:ext cx="9772462" cy="3432832"/>
          </a:xfrm>
        </p:spPr>
        <p:txBody>
          <a:bodyPr>
            <a:normAutofit/>
          </a:bodyPr>
          <a:lstStyle/>
          <a:p>
            <a:r>
              <a:rPr lang="ru-RU" b="1" dirty="0"/>
              <a:t>А как вы думаете, почему символом советников по воспитанию </a:t>
            </a:r>
            <a:br>
              <a:rPr lang="ru-RU" b="1" dirty="0"/>
            </a:br>
            <a:r>
              <a:rPr lang="ru-RU" b="1" dirty="0"/>
              <a:t>является бумажный самолётик?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46" y="3513158"/>
            <a:ext cx="2934631" cy="120887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83526" y="4722036"/>
            <a:ext cx="86729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Comic Sans MS" panose="030F0702030302020204" pitchFamily="66" charset="0"/>
                <a:ea typeface="+mj-ea"/>
                <a:cs typeface="+mj-cs"/>
              </a:rPr>
              <a:t>Самолётик  символизирует рост и </a:t>
            </a:r>
          </a:p>
          <a:p>
            <a:r>
              <a:rPr lang="ru-RU" sz="3600" b="1" dirty="0">
                <a:latin typeface="Comic Sans MS" panose="030F0702030302020204" pitchFamily="66" charset="0"/>
                <a:ea typeface="+mj-ea"/>
                <a:cs typeface="+mj-cs"/>
              </a:rPr>
              <a:t>развитие  детей,  их  взлёт  в  мире  знаний  и  возможностей. </a:t>
            </a:r>
          </a:p>
        </p:txBody>
      </p:sp>
    </p:spTree>
    <p:extLst>
      <p:ext uri="{BB962C8B-B14F-4D97-AF65-F5344CB8AC3E}">
        <p14:creationId xmlns:p14="http://schemas.microsoft.com/office/powerpoint/2010/main" val="321893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255" y="263236"/>
            <a:ext cx="10474035" cy="3519055"/>
          </a:xfrm>
        </p:spPr>
        <p:txBody>
          <a:bodyPr>
            <a:normAutofit/>
          </a:bodyPr>
          <a:lstStyle/>
          <a:p>
            <a:r>
              <a:rPr lang="ru-RU" b="1" dirty="0"/>
              <a:t>Когда ваши бабушки и дедушки учились в школе, то у них тоже был специальный педагог, который придумывал и организовывал разные интересные дела, в которых ребята участвовали после уроков. </a:t>
            </a:r>
            <a:r>
              <a:rPr lang="ru-RU" b="1" dirty="0"/>
              <a:t>Он тогда назывался по-другому.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255" y="701634"/>
            <a:ext cx="8806295" cy="545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81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112" y="474050"/>
            <a:ext cx="7065377" cy="1994055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У взрослого  </a:t>
            </a:r>
            <a:r>
              <a:rPr lang="ru-RU" dirty="0"/>
              <a:t>есть  учитель, имя, которого  ему  особо  дорого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911646" y="2173903"/>
            <a:ext cx="37898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Comic Sans MS" panose="030F0702030302020204" pitchFamily="66" charset="0"/>
                <a:ea typeface="+mj-ea"/>
                <a:cs typeface="+mj-cs"/>
              </a:rPr>
              <a:t>первый учитель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4389895"/>
            <a:ext cx="114792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Comic Sans MS" panose="030F0702030302020204" pitchFamily="66" charset="0"/>
                <a:ea typeface="+mj-ea"/>
                <a:cs typeface="+mj-cs"/>
              </a:rPr>
              <a:t>учитель, который значимо повлиял на выбор будущей </a:t>
            </a:r>
          </a:p>
          <a:p>
            <a:pPr algn="ctr"/>
            <a:r>
              <a:rPr lang="ru-RU" sz="3600" dirty="0">
                <a:latin typeface="Comic Sans MS" panose="030F0702030302020204" pitchFamily="66" charset="0"/>
                <a:ea typeface="+mj-ea"/>
                <a:cs typeface="+mj-cs"/>
              </a:rPr>
              <a:t>профессии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7049" y="3281899"/>
            <a:ext cx="89290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Comic Sans MS" panose="030F0702030302020204" pitchFamily="66" charset="0"/>
                <a:ea typeface="+mj-ea"/>
                <a:cs typeface="+mj-cs"/>
              </a:rPr>
              <a:t>стал настоящим другом и наставником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437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62001" y="568532"/>
            <a:ext cx="10501744" cy="434983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А  знаете,  а  ведь  и  учителя  помнят  своих  учеников  спустя </a:t>
            </a:r>
            <a:br>
              <a:rPr lang="ru-RU" b="1" dirty="0"/>
            </a:br>
            <a:r>
              <a:rPr lang="ru-RU" b="1" dirty="0"/>
              <a:t>годы, потому что невозможно забыть человечка, в которого ты вложил свою </a:t>
            </a:r>
            <a:br>
              <a:rPr lang="ru-RU" b="1" dirty="0"/>
            </a:br>
            <a:r>
              <a:rPr lang="ru-RU" b="1" dirty="0"/>
              <a:t>душу. 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И  </a:t>
            </a:r>
            <a:r>
              <a:rPr lang="ru-RU" b="1" dirty="0"/>
              <a:t>все  учителя  мечтают,  чтобы  их  ученики,  когда  вырастут,  стали </a:t>
            </a:r>
            <a:br>
              <a:rPr lang="ru-RU" b="1" dirty="0"/>
            </a:br>
            <a:r>
              <a:rPr lang="ru-RU" b="1" dirty="0"/>
              <a:t>счастливыми и успешными.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И </a:t>
            </a:r>
            <a:r>
              <a:rPr lang="ru-RU" b="1" dirty="0"/>
              <a:t>это самая большая награда профессии учителя.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0">
            <a:off x="11024547" y="3955621"/>
            <a:ext cx="360731" cy="111622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400419" y="1857411"/>
            <a:ext cx="677073" cy="70278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302" y="5633566"/>
            <a:ext cx="899883" cy="7646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4" y="458374"/>
            <a:ext cx="1136865" cy="10105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595" y="312107"/>
            <a:ext cx="1513991" cy="136797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9223">
            <a:off x="10498010" y="4921915"/>
            <a:ext cx="1128225" cy="1066825"/>
          </a:xfrm>
          <a:prstGeom prst="rect">
            <a:avLst/>
          </a:prstGeom>
        </p:spPr>
      </p:pic>
      <p:pic>
        <p:nvPicPr>
          <p:cNvPr id="22" name="Рисунок 21">
            <a:hlinkClick r:id="rId8" action="ppaction://hlinkfile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" y="4120695"/>
            <a:ext cx="2349532" cy="251031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611" y="92997"/>
            <a:ext cx="1080779" cy="73075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7511061" y="5483651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799085" y="5113118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468896" y="4548480"/>
            <a:ext cx="590056" cy="63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7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62001" y="568532"/>
            <a:ext cx="10501744" cy="4349832"/>
          </a:xfrm>
        </p:spPr>
        <p:txBody>
          <a:bodyPr>
            <a:normAutofit/>
          </a:bodyPr>
          <a:lstStyle/>
          <a:p>
            <a:r>
              <a:rPr lang="ru-RU" b="1" dirty="0"/>
              <a:t>В  день  учителя  обязательно  зайдите  и  поблагодарите  вашего  первого </a:t>
            </a:r>
            <a:br>
              <a:rPr lang="ru-RU" b="1" dirty="0"/>
            </a:br>
            <a:r>
              <a:rPr lang="ru-RU" b="1" dirty="0"/>
              <a:t>учителя,  любимого  тренера  или  любого  другого  педагога,  которому  вам </a:t>
            </a:r>
            <a:br>
              <a:rPr lang="ru-RU" b="1" dirty="0"/>
            </a:br>
            <a:r>
              <a:rPr lang="ru-RU" b="1" dirty="0"/>
              <a:t>хочется сказать </a:t>
            </a:r>
            <a:r>
              <a:rPr lang="ru-RU" b="1" dirty="0" smtClean="0"/>
              <a:t>СПАСИБО. 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0">
            <a:off x="11024547" y="3955621"/>
            <a:ext cx="360731" cy="111622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400419" y="1857411"/>
            <a:ext cx="677073" cy="70278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302" y="5633566"/>
            <a:ext cx="899883" cy="7646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4" y="458374"/>
            <a:ext cx="1136865" cy="10105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595" y="312107"/>
            <a:ext cx="1513991" cy="136797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9223">
            <a:off x="10498010" y="4921915"/>
            <a:ext cx="1128225" cy="1066825"/>
          </a:xfrm>
          <a:prstGeom prst="rect">
            <a:avLst/>
          </a:prstGeom>
        </p:spPr>
      </p:pic>
      <p:pic>
        <p:nvPicPr>
          <p:cNvPr id="22" name="Рисунок 21">
            <a:hlinkClick r:id="rId8" action="ppaction://hlinkfile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" y="4120695"/>
            <a:ext cx="2349532" cy="251031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611" y="92997"/>
            <a:ext cx="1080779" cy="73075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7511061" y="5483651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799085" y="5113118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468896" y="4548480"/>
            <a:ext cx="590056" cy="63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32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76732" y="568532"/>
            <a:ext cx="9225106" cy="430799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Профессия учителя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- одна из самых древних профессий на Земле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…</a:t>
            </a:r>
            <a:r>
              <a:rPr lang="ru-RU" dirty="0"/>
              <a:t> </a:t>
            </a:r>
            <a:r>
              <a:rPr lang="ru-RU" b="1" dirty="0"/>
              <a:t>во времена, когда человек стал охотиться на диких зверей …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старшее поколение обучало молодых всем приемам этого незатейливого занятия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529">
            <a:off x="10613721" y="2423823"/>
            <a:ext cx="843867" cy="8321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0">
            <a:off x="11024547" y="3955621"/>
            <a:ext cx="360731" cy="111622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251740" y="1802287"/>
            <a:ext cx="677073" cy="70278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302" y="5633566"/>
            <a:ext cx="899883" cy="7646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4" y="458374"/>
            <a:ext cx="1136865" cy="10105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595" y="312107"/>
            <a:ext cx="1513991" cy="136797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9223">
            <a:off x="10498010" y="4921915"/>
            <a:ext cx="1128225" cy="106682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" y="4120695"/>
            <a:ext cx="2349532" cy="251031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611" y="92997"/>
            <a:ext cx="1080779" cy="73075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652101" y="2751292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799085" y="5113118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468896" y="4548480"/>
            <a:ext cx="590056" cy="6314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390" y="4120695"/>
            <a:ext cx="5443551" cy="272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1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3311" y="-523477"/>
            <a:ext cx="7065377" cy="1994055"/>
          </a:xfrm>
        </p:spPr>
        <p:txBody>
          <a:bodyPr/>
          <a:lstStyle/>
          <a:p>
            <a:r>
              <a:rPr lang="en-US" dirty="0"/>
              <a:t>https://</a:t>
            </a:r>
            <a:r>
              <a:rPr lang="ru-RU" dirty="0" err="1"/>
              <a:t>спасибоучителю.рф</a:t>
            </a:r>
            <a:r>
              <a:rPr lang="ru-RU" dirty="0"/>
              <a:t>/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3409" t="4220" r="16590" b="6242"/>
          <a:stretch/>
        </p:blipFill>
        <p:spPr>
          <a:xfrm>
            <a:off x="2376054" y="884104"/>
            <a:ext cx="7439890" cy="535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87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546" y="0"/>
            <a:ext cx="6954981" cy="6026727"/>
          </a:xfrm>
        </p:spPr>
        <p:txBody>
          <a:bodyPr>
            <a:normAutofit/>
          </a:bodyPr>
          <a:lstStyle/>
          <a:p>
            <a:r>
              <a:rPr lang="ru-RU" b="1" dirty="0"/>
              <a:t>Человек, который обучал подростков и детей был высокоуважаемым членом племени,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ему всегда давались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некие привилегии.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С эволюцией человечества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профессия педагога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все больше и больше становилась необходимой.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778" y="290945"/>
            <a:ext cx="5372222" cy="480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7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628689" cy="2883741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 Древнем Риме,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в Древней Греции,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педагоги были очень важными личностями!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952" y="1801091"/>
            <a:ext cx="5506974" cy="5056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42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965" y="110836"/>
            <a:ext cx="6608618" cy="401781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И несмотря на то что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общество колоссально изменилось,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1 сентября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дети идут в школу,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где их, как много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столетий назад,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встречает учитель.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096" y="1440872"/>
            <a:ext cx="5738400" cy="4308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30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363372" y="1167618"/>
            <a:ext cx="7132319" cy="260252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Если  </a:t>
            </a:r>
            <a:r>
              <a:rPr lang="ru-RU" dirty="0">
                <a:solidFill>
                  <a:srgbClr val="FF0000"/>
                </a:solidFill>
              </a:rPr>
              <a:t>бы  не  было 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учителя</a:t>
            </a:r>
            <a:r>
              <a:rPr lang="ru-RU" dirty="0" smtClean="0">
                <a:solidFill>
                  <a:srgbClr val="FF0000"/>
                </a:solidFill>
              </a:rPr>
              <a:t>…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189629" y="3016089"/>
            <a:ext cx="8111516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300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А  если  бы  не  было  школ? </a:t>
            </a:r>
          </a:p>
        </p:txBody>
      </p:sp>
    </p:spTree>
    <p:extLst>
      <p:ext uri="{BB962C8B-B14F-4D97-AF65-F5344CB8AC3E}">
        <p14:creationId xmlns:p14="http://schemas.microsoft.com/office/powerpoint/2010/main" val="348916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3464" y="568532"/>
            <a:ext cx="11978536" cy="6062479"/>
          </a:xfrm>
        </p:spPr>
        <p:txBody>
          <a:bodyPr>
            <a:normAutofit/>
          </a:bodyPr>
          <a:lstStyle/>
          <a:p>
            <a:r>
              <a:rPr lang="ru-RU" b="1" dirty="0"/>
              <a:t>Учитель играет ключевую роль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в формировании будущего поколения,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передает</a:t>
            </a:r>
            <a:r>
              <a:rPr lang="ru-RU" dirty="0"/>
              <a:t> </a:t>
            </a:r>
            <a:r>
              <a:rPr lang="ru-RU" b="1" dirty="0"/>
              <a:t>ему знания,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ценности и навыки</a:t>
            </a:r>
            <a:r>
              <a:rPr lang="ru-RU" b="1" dirty="0" smtClean="0"/>
              <a:t>.</a:t>
            </a:r>
            <a:br>
              <a:rPr lang="ru-RU" b="1" dirty="0" smtClean="0"/>
            </a:br>
            <a:r>
              <a:rPr lang="ru-RU" b="1" dirty="0"/>
              <a:t>От учителя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во многом зависит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будущее страны,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её процветание.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529">
            <a:off x="10613721" y="2423823"/>
            <a:ext cx="843867" cy="8321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0">
            <a:off x="11024547" y="3955621"/>
            <a:ext cx="360731" cy="111622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251740" y="1802287"/>
            <a:ext cx="677073" cy="70278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302" y="5633566"/>
            <a:ext cx="899883" cy="7646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4" y="458374"/>
            <a:ext cx="1136865" cy="10105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595" y="312107"/>
            <a:ext cx="1513991" cy="136797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9223">
            <a:off x="10498010" y="4921915"/>
            <a:ext cx="1128225" cy="106682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" y="4120695"/>
            <a:ext cx="2349532" cy="251031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611" y="92997"/>
            <a:ext cx="1080779" cy="73075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652101" y="2751292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799085" y="5113118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468896" y="4548480"/>
            <a:ext cx="590056" cy="63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9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468" y="889686"/>
            <a:ext cx="11127544" cy="1994055"/>
          </a:xfrm>
        </p:spPr>
        <p:txBody>
          <a:bodyPr/>
          <a:lstStyle/>
          <a:p>
            <a:r>
              <a:rPr lang="ru-RU" b="1" dirty="0" smtClean="0"/>
              <a:t>Учитель </a:t>
            </a:r>
            <a:r>
              <a:rPr lang="ru-RU" b="1" dirty="0"/>
              <a:t>или искусственный </a:t>
            </a:r>
            <a:r>
              <a:rPr lang="ru-RU" b="1" dirty="0" smtClean="0"/>
              <a:t>интеллект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179" y="2392679"/>
            <a:ext cx="5814646" cy="3876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74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948" y="239152"/>
            <a:ext cx="11619914" cy="13927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Как вы думаете, ваших будущих детей будут учить учителя или роботы?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58" y="1169257"/>
            <a:ext cx="116761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3200" b="1" dirty="0">
                <a:latin typeface="Comic Sans MS" panose="030F0702030302020204" pitchFamily="66" charset="0"/>
                <a:ea typeface="+mj-ea"/>
                <a:cs typeface="+mj-cs"/>
              </a:rPr>
              <a:t>Сможет ли</a:t>
            </a:r>
          </a:p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3200" b="1" dirty="0">
                <a:latin typeface="Comic Sans MS" panose="030F0702030302020204" pitchFamily="66" charset="0"/>
                <a:ea typeface="+mj-ea"/>
                <a:cs typeface="+mj-cs"/>
              </a:rPr>
              <a:t>искусственный интеллект заменить учителя?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01860" y="2281412"/>
            <a:ext cx="111978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Comic Sans MS" panose="030F0702030302020204" pitchFamily="66" charset="0"/>
                <a:ea typeface="+mj-ea"/>
                <a:cs typeface="+mj-cs"/>
              </a:rPr>
              <a:t>Какие навыки и качества учителя сложно или невозможно передать искусственному интеллекту?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06905" y="3521914"/>
            <a:ext cx="57114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Comic Sans MS" panose="030F0702030302020204" pitchFamily="66" charset="0"/>
                <a:ea typeface="+mj-ea"/>
                <a:cs typeface="+mj-cs"/>
              </a:rPr>
              <a:t>Какие плюсы и минусы могут быть для учеников, если большая часть обучения будет зависеть от искусственного интеллекта?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3384983"/>
            <a:ext cx="5327568" cy="3320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90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MS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00A8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6CA68992-FB01-46EC-96E7-BA7DDB88A2F3}" vid="{769D90C4-29B9-4898-92B2-6141D005D6B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2231DFE-ADDA-40FD-A6A5-EFD850C1BD29}">
  <ds:schemaRefs>
    <ds:schemaRef ds:uri="http://purl.org/dc/terms/"/>
    <ds:schemaRef ds:uri="http://schemas.microsoft.com/office/infopath/2007/PartnerControls"/>
    <ds:schemaRef ds:uri="http://purl.org/dc/dcmitype/"/>
    <ds:schemaRef ds:uri="2547570a-e5f4-4946-a4c3-82580e42479e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6ee78bd2-4339-4042-adc0-bcc646419980"/>
    <ds:schemaRef ds:uri="http://schemas.microsoft.com/sharepoint/v3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5BE33EC6-7D6C-4AA5-A9D5-3E5B46E49B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437E90-8AFE-4137-B07C-618C80369B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со школьными принадлежностями</Template>
  <TotalTime>0</TotalTime>
  <Words>251</Words>
  <Application>Microsoft Office PowerPoint</Application>
  <PresentationFormat>Широкоэкранный</PresentationFormat>
  <Paragraphs>36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Comic Sans MS</vt:lpstr>
      <vt:lpstr>Тема Office</vt:lpstr>
      <vt:lpstr>Название презентации</vt:lpstr>
      <vt:lpstr>Профессия учителя - одна из самых древних профессий на Земле … во времена, когда человек стал охотиться на диких зверей … старшее поколение обучало молодых всем приемам этого незатейливого занятия  </vt:lpstr>
      <vt:lpstr>Человек, который обучал подростков и детей был высокоуважаемым членом племени, ему всегда давались некие привилегии. С эволюцией человечества профессия педагога все больше и больше становилась необходимой. </vt:lpstr>
      <vt:lpstr>В Древнем Риме, в Древней Греции,  педагоги были очень важными личностями!  </vt:lpstr>
      <vt:lpstr>И несмотря на то что общество колоссально изменилось, 1 сентября дети идут в школу, где их, как много столетий назад, встречает учитель. </vt:lpstr>
      <vt:lpstr>Если  бы  не  было  учителя…   </vt:lpstr>
      <vt:lpstr>Учитель играет ключевую роль в формировании будущего поколения, передает ему знания, ценности и навыки. От учителя во многом зависит будущее страны, её процветание.  </vt:lpstr>
      <vt:lpstr>Учитель или искусственный интеллект</vt:lpstr>
      <vt:lpstr>Как вы думаете, ваших будущих детей будут учить учителя или роботы? </vt:lpstr>
      <vt:lpstr>А какие предметы, на ваш взгляд, необходимо добавить в современное  школьное расписание?</vt:lpstr>
      <vt:lpstr>Педагог  совсем  недавно  появился  в  большинстве  российских  школ  его ещё называют «навигатор» и отличить его можно по  эмблеме бумажного самолётика. </vt:lpstr>
      <vt:lpstr>Кто  знает, какую  роль  советники  по  воспитанию  выполняют в школе?  Почему их называют «навигаторами детства»?  По каким  вопросам к ним можно обратиться?</vt:lpstr>
      <vt:lpstr>Школа </vt:lpstr>
      <vt:lpstr>Советники  по  воспитанию  как  раз  и  занимаются  тем,  чтобы  сделать  жизнь  в  школе  увлекательной  и  насыщенной,  они  помогают  ребятам  найти  дело по душе.</vt:lpstr>
      <vt:lpstr>А как вы думаете, почему символом советников по воспитанию  является бумажный самолётик?</vt:lpstr>
      <vt:lpstr>Когда ваши бабушки и дедушки учились в школе, то у них тоже был специальный педагог, который придумывал и организовывал разные интересные дела, в которых ребята участвовали после уроков. Он тогда назывался по-другому.</vt:lpstr>
      <vt:lpstr> У взрослого  есть  учитель, имя, которого  ему  особо  дорого</vt:lpstr>
      <vt:lpstr>А  знаете,  а  ведь  и  учителя  помнят  своих  учеников  спустя  годы, потому что невозможно забыть человечка, в которого ты вложил свою  душу.   И  все  учителя  мечтают,  чтобы  их  ученики,  когда  вырастут,  стали  счастливыми и успешными.  И это самая большая награда профессии учителя.</vt:lpstr>
      <vt:lpstr>В  день  учителя  обязательно  зайдите  и  поблагодарите  вашего  первого  учителя,  любимого  тренера  или  любого  другого  педагога,  которому  вам  хочется сказать СПАСИБО. </vt:lpstr>
      <vt:lpstr>https://спасибоучителю.рф/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2023-10-01T10:45:47Z</dcterms:created>
  <dcterms:modified xsi:type="dcterms:W3CDTF">2023-10-01T11:51:46Z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