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64" r:id="rId3"/>
    <p:sldId id="278" r:id="rId4"/>
    <p:sldId id="281" r:id="rId5"/>
    <p:sldId id="258" r:id="rId6"/>
    <p:sldId id="279" r:id="rId7"/>
    <p:sldId id="257" r:id="rId8"/>
    <p:sldId id="259" r:id="rId9"/>
    <p:sldId id="260" r:id="rId10"/>
    <p:sldId id="261" r:id="rId11"/>
    <p:sldId id="277" r:id="rId12"/>
    <p:sldId id="282" r:id="rId13"/>
    <p:sldId id="283" r:id="rId14"/>
    <p:sldId id="284" r:id="rId15"/>
    <p:sldId id="285" r:id="rId16"/>
    <p:sldId id="286" r:id="rId17"/>
    <p:sldId id="287" r:id="rId18"/>
    <p:sldId id="290" r:id="rId19"/>
    <p:sldId id="288" r:id="rId20"/>
    <p:sldId id="291" r:id="rId21"/>
    <p:sldId id="274" r:id="rId22"/>
    <p:sldId id="280" r:id="rId23"/>
    <p:sldId id="292" r:id="rId24"/>
    <p:sldId id="295" r:id="rId25"/>
    <p:sldId id="300" r:id="rId26"/>
    <p:sldId id="296" r:id="rId27"/>
    <p:sldId id="301" r:id="rId28"/>
    <p:sldId id="303" r:id="rId29"/>
    <p:sldId id="306" r:id="rId30"/>
    <p:sldId id="308" r:id="rId31"/>
    <p:sldId id="309" r:id="rId32"/>
    <p:sldId id="310" r:id="rId33"/>
    <p:sldId id="311" r:id="rId34"/>
    <p:sldId id="312" r:id="rId35"/>
    <p:sldId id="313" r:id="rId36"/>
    <p:sldId id="314" r:id="rId37"/>
    <p:sldId id="315" r:id="rId38"/>
    <p:sldId id="316" r:id="rId39"/>
    <p:sldId id="317" r:id="rId40"/>
    <p:sldId id="298" r:id="rId41"/>
    <p:sldId id="269" r:id="rId42"/>
    <p:sldId id="270" r:id="rId43"/>
    <p:sldId id="271" r:id="rId44"/>
    <p:sldId id="272" r:id="rId45"/>
    <p:sldId id="273" r:id="rId46"/>
    <p:sldId id="334" r:id="rId47"/>
    <p:sldId id="333" r:id="rId48"/>
    <p:sldId id="332" r:id="rId49"/>
    <p:sldId id="331" r:id="rId50"/>
    <p:sldId id="330" r:id="rId51"/>
    <p:sldId id="329" r:id="rId52"/>
    <p:sldId id="328" r:id="rId53"/>
    <p:sldId id="327" r:id="rId54"/>
    <p:sldId id="262" r:id="rId55"/>
    <p:sldId id="265" r:id="rId56"/>
    <p:sldId id="266" r:id="rId57"/>
    <p:sldId id="267" r:id="rId58"/>
    <p:sldId id="268" r:id="rId59"/>
    <p:sldId id="263" r:id="rId60"/>
    <p:sldId id="275" r:id="rId61"/>
    <p:sldId id="276" r:id="rId62"/>
    <p:sldId id="293" r:id="rId63"/>
    <p:sldId id="294" r:id="rId64"/>
    <p:sldId id="297" r:id="rId65"/>
    <p:sldId id="302" r:id="rId66"/>
    <p:sldId id="304" r:id="rId67"/>
    <p:sldId id="305" r:id="rId68"/>
    <p:sldId id="307" r:id="rId69"/>
    <p:sldId id="318" r:id="rId70"/>
    <p:sldId id="319" r:id="rId71"/>
    <p:sldId id="324" r:id="rId72"/>
    <p:sldId id="325" r:id="rId73"/>
    <p:sldId id="321" r:id="rId74"/>
    <p:sldId id="322" r:id="rId75"/>
    <p:sldId id="326" r:id="rId76"/>
    <p:sldId id="320" r:id="rId77"/>
    <p:sldId id="323" r:id="rId78"/>
    <p:sldId id="299" r:id="rId7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AA3-46EB-4874-B477-C312299E6F4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488C-4B69-4E54-8982-3DEE3B80F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397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AA3-46EB-4874-B477-C312299E6F4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488C-4B69-4E54-8982-3DEE3B80F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119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AA3-46EB-4874-B477-C312299E6F4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488C-4B69-4E54-8982-3DEE3B80F26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528827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AA3-46EB-4874-B477-C312299E6F4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488C-4B69-4E54-8982-3DEE3B80F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65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AA3-46EB-4874-B477-C312299E6F4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488C-4B69-4E54-8982-3DEE3B80F26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539166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AA3-46EB-4874-B477-C312299E6F4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488C-4B69-4E54-8982-3DEE3B80F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647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AA3-46EB-4874-B477-C312299E6F4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488C-4B69-4E54-8982-3DEE3B80F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6252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AA3-46EB-4874-B477-C312299E6F4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488C-4B69-4E54-8982-3DEE3B80F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275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AA3-46EB-4874-B477-C312299E6F4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488C-4B69-4E54-8982-3DEE3B80F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413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AA3-46EB-4874-B477-C312299E6F4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488C-4B69-4E54-8982-3DEE3B80F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132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AA3-46EB-4874-B477-C312299E6F4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488C-4B69-4E54-8982-3DEE3B80F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481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AA3-46EB-4874-B477-C312299E6F4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488C-4B69-4E54-8982-3DEE3B80F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502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AA3-46EB-4874-B477-C312299E6F4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488C-4B69-4E54-8982-3DEE3B80F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429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AA3-46EB-4874-B477-C312299E6F4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488C-4B69-4E54-8982-3DEE3B80F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939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AA3-46EB-4874-B477-C312299E6F4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488C-4B69-4E54-8982-3DEE3B80F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775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488C-4B69-4E54-8982-3DEE3B80F26A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AA3-46EB-4874-B477-C312299E6F45}" type="datetimeFigureOut">
              <a:rPr lang="ru-RU" smtClean="0"/>
              <a:t>01.10.2023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063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C0AA3-46EB-4874-B477-C312299E6F4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CA0488C-4B69-4E54-8982-3DEE3B80F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736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https://bstudy.net/htm/img/18/19296/shema-kolony-sechenie-sterzhnya-tipy.png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https://bstudy.net/htm/img/18/19296/soedinenie-stoek-kolonn.png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http://konspekta.net/lektsianew/baza16/3512776915356.files/image094.png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https://bstudy.net/htm/img/18/19296/shema-kolony-sechenie-sterzhnya-tipy.png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https://bstudy.net/htm/img/18/19296/soedinenie-stoek-kolonn.png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1188" y="974785"/>
            <a:ext cx="7766936" cy="3740285"/>
          </a:xfrm>
        </p:spPr>
        <p:txBody>
          <a:bodyPr/>
          <a:lstStyle/>
          <a:p>
            <a:pPr algn="ctr"/>
            <a:r>
              <a:rPr lang="ru-RU" dirty="0" smtClean="0"/>
              <a:t>Проверка </a:t>
            </a:r>
            <a:r>
              <a:rPr lang="ru-RU" dirty="0" smtClean="0"/>
              <a:t>знаний по </a:t>
            </a:r>
            <a:r>
              <a:rPr lang="ru-RU" dirty="0" smtClean="0"/>
              <a:t>МДК </a:t>
            </a:r>
            <a:r>
              <a:rPr lang="ru-RU" dirty="0"/>
              <a:t>01.02 Технология производства сварных конструкций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3176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11" y="526211"/>
            <a:ext cx="6904824" cy="26719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935" y="3198139"/>
            <a:ext cx="5914016" cy="3916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0187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627" y="905309"/>
            <a:ext cx="7396606" cy="26717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231" y="3577087"/>
            <a:ext cx="43815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1707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38" y="135147"/>
            <a:ext cx="9196364" cy="1320800"/>
          </a:xfrm>
        </p:spPr>
        <p:txBody>
          <a:bodyPr>
            <a:noAutofit/>
          </a:bodyPr>
          <a:lstStyle/>
          <a:p>
            <a:pPr algn="ctr"/>
            <a:r>
              <a:rPr lang="ru-RU" sz="96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задание </a:t>
            </a:r>
            <a:endParaRPr lang="ru-RU" sz="9600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86263" y="2074325"/>
            <a:ext cx="12033848" cy="388077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9600" dirty="0" smtClean="0">
                <a:solidFill>
                  <a:schemeClr val="accent6">
                    <a:lumMod val="50000"/>
                  </a:schemeClr>
                </a:solidFill>
              </a:rPr>
              <a:t>Определить название конструкций </a:t>
            </a:r>
            <a:endParaRPr lang="ru-RU" sz="9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9131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166" y="431321"/>
            <a:ext cx="8989330" cy="4600751"/>
          </a:xfrm>
        </p:spPr>
        <p:txBody>
          <a:bodyPr>
            <a:normAutofit/>
          </a:bodyPr>
          <a:lstStyle/>
          <a:p>
            <a:r>
              <a:rPr lang="ru-RU" dirty="0" smtClean="0"/>
              <a:t>1.	 </a:t>
            </a:r>
            <a:r>
              <a:rPr lang="ru-RU" sz="36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 система стержней из профильного проката или труб, соединенных в узлах таким образом, что стержни испытывают растяжение или сжатие, а иногда сжатие с продольным изгибом. К ним относятся фермы, мачты, колонны, арматурные сетки и каркасы.</a:t>
            </a:r>
            <a:endParaRPr lang="ru-RU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00933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9145" y="685472"/>
            <a:ext cx="9217164" cy="4800928"/>
          </a:xfrm>
        </p:spPr>
        <p:txBody>
          <a:bodyPr>
            <a:normAutofit/>
          </a:bodyPr>
          <a:lstStyle/>
          <a:p>
            <a:r>
              <a:rPr lang="ru-RU" dirty="0" smtClean="0"/>
              <a:t>2.	</a:t>
            </a: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Называют конструкции таврового, двутаврового, коробчатого или других видов сечения, работающие в основном на поперечный изгиб. К ним относится поперечные или продольные балки мостовых кранов, балки подкрановых путей, строительные колонны, пролетные балки мостов и т.п.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0671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508" y="374921"/>
            <a:ext cx="9648484" cy="5422030"/>
          </a:xfrm>
        </p:spPr>
        <p:txBody>
          <a:bodyPr>
            <a:normAutofit/>
          </a:bodyPr>
          <a:lstStyle/>
          <a:p>
            <a:r>
              <a:rPr lang="ru-RU" dirty="0" smtClean="0"/>
              <a:t>3.	</a:t>
            </a:r>
            <a:r>
              <a:rPr 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Конструкции (листовые конструкции) делят на два вида: работающие при избыточном давлении (емкости, автоклавы, сосуды и трубопроводы) и работающие при знакопеременных нагрузках и высокой температуре (корпуса вращающихся цементных печей, трубных мельниц, </a:t>
            </a:r>
            <a:r>
              <a:rPr lang="ru-RU" sz="36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биобарабанов</a:t>
            </a:r>
            <a:r>
              <a:rPr 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т.п.).</a:t>
            </a:r>
            <a:endParaRPr lang="ru-RU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8575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4641" y="414068"/>
            <a:ext cx="9148151" cy="4580626"/>
          </a:xfrm>
        </p:spPr>
        <p:txBody>
          <a:bodyPr>
            <a:normAutofit/>
          </a:bodyPr>
          <a:lstStyle/>
          <a:p>
            <a:r>
              <a:rPr lang="ru-RU" dirty="0" smtClean="0"/>
              <a:t>4.	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Конструкции подвергаются динамическим нагрузкам. От них требуется высокая жесткость при минимальной массе. К ним относятся корпуса судов и летательных аппаратов, вагонов, кузова автомобилей.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45171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0684" y="599208"/>
            <a:ext cx="8596668" cy="3880773"/>
          </a:xfrm>
        </p:spPr>
        <p:txBody>
          <a:bodyPr>
            <a:normAutofit/>
          </a:bodyPr>
          <a:lstStyle/>
          <a:p>
            <a:r>
              <a:rPr lang="ru-RU" dirty="0" smtClean="0"/>
              <a:t>5.	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Работают преимущественно при переменных, многократно повторяющихся нагрузках. Характерное требование к ним – получение точных размеров. Примеры мембранные узлы.</a:t>
            </a:r>
            <a:endParaRPr lang="ru-RU" sz="36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11063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38" y="135147"/>
            <a:ext cx="9196364" cy="1320800"/>
          </a:xfrm>
        </p:spPr>
        <p:txBody>
          <a:bodyPr>
            <a:noAutofit/>
          </a:bodyPr>
          <a:lstStyle/>
          <a:p>
            <a:pPr algn="ctr"/>
            <a:r>
              <a:rPr lang="ru-RU" sz="96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96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задание </a:t>
            </a:r>
            <a:endParaRPr lang="ru-RU" sz="9600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86263" y="2074325"/>
            <a:ext cx="12033848" cy="388077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9600" b="1" dirty="0">
                <a:solidFill>
                  <a:schemeClr val="accent2">
                    <a:lumMod val="75000"/>
                  </a:schemeClr>
                </a:solidFill>
              </a:rPr>
              <a:t>Последовательность выполнения сварки</a:t>
            </a:r>
            <a:endParaRPr lang="ru-RU" sz="9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9550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41049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Последовательность выполнения сварки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9947" y="1461849"/>
            <a:ext cx="9187132" cy="4619774"/>
          </a:xfrm>
        </p:spPr>
        <p:txBody>
          <a:bodyPr>
            <a:normAutofit fontScale="92500"/>
          </a:bodyPr>
          <a:lstStyle/>
          <a:p>
            <a:r>
              <a:rPr lang="ru-RU" dirty="0"/>
              <a:t> </a:t>
            </a:r>
            <a:r>
              <a:rPr lang="ru-RU" sz="2800" dirty="0" smtClean="0"/>
              <a:t>Расскажем более подробно как правильно выполнить шов. Для этого важно вести работы поэтапно:</a:t>
            </a:r>
            <a:br>
              <a:rPr lang="ru-RU" sz="2800" dirty="0" smtClean="0"/>
            </a:br>
            <a:endParaRPr lang="ru-RU" sz="2800" dirty="0"/>
          </a:p>
          <a:p>
            <a:r>
              <a:rPr lang="ru-RU" sz="2800" dirty="0"/>
              <a:t>? этап: Неразрушающий контроль получившегося шва.</a:t>
            </a:r>
          </a:p>
          <a:p>
            <a:r>
              <a:rPr lang="ru-RU" sz="2800" dirty="0" smtClean="0"/>
              <a:t>? </a:t>
            </a:r>
            <a:r>
              <a:rPr lang="ru-RU" sz="2800" dirty="0"/>
              <a:t>этап: Подготовка рабочего места, оборудования и материалов.</a:t>
            </a:r>
          </a:p>
          <a:p>
            <a:r>
              <a:rPr lang="ru-RU" sz="2800" dirty="0" smtClean="0"/>
              <a:t>? этап</a:t>
            </a:r>
            <a:r>
              <a:rPr lang="ru-RU" sz="2800" dirty="0"/>
              <a:t>: Ознакомление с технической документацией на сварку.</a:t>
            </a:r>
          </a:p>
          <a:p>
            <a:r>
              <a:rPr lang="ru-RU" sz="2800" dirty="0" smtClean="0"/>
              <a:t>? </a:t>
            </a:r>
            <a:r>
              <a:rPr lang="ru-RU" sz="2800" dirty="0"/>
              <a:t>этап: Осуществление самих сварочных работ.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4984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Сварная конструкция</a:t>
            </a:r>
            <a:r>
              <a:rPr lang="ru-RU" dirty="0">
                <a:solidFill>
                  <a:schemeClr val="tx1"/>
                </a:solidFill>
              </a:rPr>
              <a:t> —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09623"/>
            <a:ext cx="8596668" cy="4531739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это конструкция, элементы которой соединены посредством сварки.</a:t>
            </a:r>
          </a:p>
          <a:p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6981" y="3310388"/>
            <a:ext cx="45720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5806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38" y="135147"/>
            <a:ext cx="9196364" cy="1320800"/>
          </a:xfrm>
        </p:spPr>
        <p:txBody>
          <a:bodyPr>
            <a:noAutofit/>
          </a:bodyPr>
          <a:lstStyle/>
          <a:p>
            <a:pPr algn="ctr"/>
            <a:r>
              <a:rPr lang="ru-RU" sz="96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задание </a:t>
            </a:r>
            <a:endParaRPr lang="ru-RU" sz="9600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86263" y="2074325"/>
            <a:ext cx="12033848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solidFill>
                  <a:srgbClr val="C00000"/>
                </a:solidFill>
              </a:rPr>
              <a:t>Порядок </a:t>
            </a:r>
            <a:r>
              <a:rPr lang="ru-RU" sz="9600" dirty="0">
                <a:solidFill>
                  <a:srgbClr val="C00000"/>
                </a:solidFill>
              </a:rPr>
              <a:t>наложения сварных </a:t>
            </a:r>
            <a:r>
              <a:rPr lang="ru-RU" sz="9600" dirty="0" smtClean="0">
                <a:solidFill>
                  <a:srgbClr val="C00000"/>
                </a:solidFill>
              </a:rPr>
              <a:t>швов №</a:t>
            </a:r>
            <a:endParaRPr lang="ru-RU" sz="9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5408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4683" y="103798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1. Предложите </a:t>
            </a:r>
            <a:r>
              <a:rPr lang="ru-RU" dirty="0" smtClean="0">
                <a:solidFill>
                  <a:schemeClr val="tx1"/>
                </a:solidFill>
              </a:rPr>
              <a:t>порядок наложения сварных швов при изготовлении настила изображённого на рисунке, с учётом снижения напряжений и деформаций после сварки.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1825701" y="3291272"/>
            <a:ext cx="6300636" cy="162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4547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092" y="99646"/>
            <a:ext cx="11676184" cy="132080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2. Предложите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порядок наложения сварных швов при изготовлении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балки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изображённого на рисунке, с учётом снижения напряжений и деформаций после сварки.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78" y="1987060"/>
            <a:ext cx="9218341" cy="248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3797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926" y="73269"/>
            <a:ext cx="9208371" cy="132080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3. Предложите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порядок наложения сварных швов при изготовлении резервуара изображённого на рисунке, с учётом снижения напряжений и деформаций после сварки.</a:t>
            </a:r>
            <a: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442" y="2870750"/>
            <a:ext cx="8089727" cy="313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591734" y="359385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4231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4. Предложите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порядок наложения сварных швов при изготовлении сварной двутавровой балки изображённой на рисунке, с учётом снижения напряжений и деформаций после сварки.</a:t>
            </a:r>
            <a: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727" y="2966757"/>
            <a:ext cx="3907903" cy="366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46543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38" y="135147"/>
            <a:ext cx="9196364" cy="1320800"/>
          </a:xfrm>
        </p:spPr>
        <p:txBody>
          <a:bodyPr>
            <a:noAutofit/>
          </a:bodyPr>
          <a:lstStyle/>
          <a:p>
            <a:pPr algn="ctr"/>
            <a:r>
              <a:rPr lang="ru-RU" sz="96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96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задание </a:t>
            </a:r>
            <a:endParaRPr lang="ru-RU" sz="9600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86263" y="2074325"/>
            <a:ext cx="10593237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solidFill>
                  <a:srgbClr val="FFC000"/>
                </a:solidFill>
              </a:rPr>
              <a:t>Дать название</a:t>
            </a:r>
            <a:endParaRPr lang="ru-RU" sz="9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5045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1. Последовательность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этапов с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варки труб большого диаметра в козырек:</a:t>
            </a:r>
            <a: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9217" name="Picture 1" descr="2023-09-10_12-52-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6" t="34166" r="37273" b="32686"/>
          <a:stretch>
            <a:fillRect/>
          </a:stretch>
        </p:blipFill>
        <p:spPr bwMode="auto">
          <a:xfrm>
            <a:off x="526211" y="2173855"/>
            <a:ext cx="7516387" cy="395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5817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 defTabSz="914400" eaLnBrk="0" fontAlgn="base" hangingPunct="0"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2. Назовите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положения в пространстве различных видов сварных швов?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12289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14"/>
          <a:stretch>
            <a:fillRect/>
          </a:stretch>
        </p:blipFill>
        <p:spPr bwMode="auto">
          <a:xfrm>
            <a:off x="526212" y="2363638"/>
            <a:ext cx="8378785" cy="3338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035170" y="534190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6104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 defTabSz="914400" eaLnBrk="0" fontAlgn="base" hangingPunct="0">
              <a:spcAft>
                <a:spcPct val="0"/>
              </a:spcAft>
            </a:pPr>
            <a:r>
              <a:rPr lang="ru-RU" sz="4000" b="1" i="1" u="sng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3. Системы </a:t>
            </a:r>
            <a:r>
              <a:rPr lang="ru-RU" sz="4000" b="1" i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решетки ферм дать название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4837" y="176841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4337" name="Рисунок 7" descr="https://studfile.net/html/2706/381/html_2nwYT5lUw7.FGVi/img-dm2N1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504" y="1930400"/>
            <a:ext cx="5193883" cy="4030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63437" y="2300326"/>
            <a:ext cx="23436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0824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275" y="43934"/>
            <a:ext cx="8596668" cy="1320800"/>
          </a:xfrm>
        </p:spPr>
        <p:txBody>
          <a:bodyPr>
            <a:normAutofit fontScale="90000"/>
          </a:bodyPr>
          <a:lstStyle/>
          <a:p>
            <a:pPr lvl="0" algn="ctr" defTabSz="914400" eaLnBrk="0" fontAlgn="base" hangingPunct="0">
              <a:spcAft>
                <a:spcPct val="0"/>
              </a:spcAft>
            </a:pPr>
            <a:r>
              <a:rPr lang="ru-RU" b="1" i="1" u="sng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4. Назвать </a:t>
            </a:r>
            <a:r>
              <a:rPr lang="ru-RU" b="1" i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элементы фермы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15364" name="Рисунок 3" descr="https://studfile.net/html/2706/381/html_2nwYT5lUw7.FGVi/img-HKOP1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567" y="1438215"/>
            <a:ext cx="6408682" cy="2831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76275" y="303312"/>
            <a:ext cx="23436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226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0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Виды сварных конструкций из металла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6847" y="1690688"/>
            <a:ext cx="4048125" cy="1905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09448"/>
            <a:ext cx="12191999" cy="614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3852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312" y="178279"/>
            <a:ext cx="8596668" cy="1320800"/>
          </a:xfrm>
        </p:spPr>
        <p:txBody>
          <a:bodyPr/>
          <a:lstStyle/>
          <a:p>
            <a:pPr lvl="0"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5. Перечислите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протяжённости швов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19457" name="Picture 1" descr="2023-09-10_13-32-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621" y="1060334"/>
            <a:ext cx="7284847" cy="537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0034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960" y="299049"/>
            <a:ext cx="8596668" cy="132080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6. Назвать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конструктивные типы сварных соединений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20481" name="Рисунок 2" descr="https://benzo-electro-instrument.ru/wp-content/uploads/9/e/7/9e771bf8f6af6a59384ff8e48ae6dd9d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94"/>
          <a:stretch>
            <a:fillRect/>
          </a:stretch>
        </p:blipFill>
        <p:spPr bwMode="auto">
          <a:xfrm>
            <a:off x="411000" y="1619849"/>
            <a:ext cx="8406921" cy="428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6848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8. Назовите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основные виды ручной сварки металлическим электродом:</a:t>
            </a:r>
            <a: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21505" name="Рисунок 7" descr="https://studfile.net/html/2706/176/html_e6xknGMjW1.W7qZ/img-u9IlF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841" y="1930400"/>
            <a:ext cx="6608209" cy="434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7360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9. Назовите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схемы колон</a:t>
            </a:r>
            <a: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22529" name="Picture 1" descr="Схема колоны (а), сечение стержня (б) и типы (в — постоянного сечения; г — ступенчатый; д — раздельный); 1 — база; 2 — стержень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75" y="1440610"/>
            <a:ext cx="6562016" cy="523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83569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10. Назовите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соединение стоек колонн</a:t>
            </a: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48399"/>
            <a:ext cx="23916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3553" name="Picture 1" descr="Соединение стоек колонн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65" y="1408023"/>
            <a:ext cx="8563478" cy="410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6631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11. Опишите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какой угол должен быть при подготовке кромок труб, если толщина металла 12 мм, и какой должен быть зазор?</a:t>
            </a:r>
            <a: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977" y="2329132"/>
            <a:ext cx="4494363" cy="421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3667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12. Назовите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части сварочного поста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2" r="34505"/>
          <a:stretch>
            <a:fillRect/>
          </a:stretch>
        </p:blipFill>
        <p:spPr bwMode="auto">
          <a:xfrm>
            <a:off x="1690779" y="1481826"/>
            <a:ext cx="4675515" cy="483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9663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13. Назовите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части ручной дуговой сварки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26625" name="Рисунок 38" descr="https://obinstrumente.ru/wp-content/uploads/2016/01/%D1%81%D1%85%D0%B5%D0%BC%D0%B0-%D0%A0%D0%94%D0%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23"/>
          <a:stretch>
            <a:fillRect/>
          </a:stretch>
        </p:blipFill>
        <p:spPr bwMode="auto">
          <a:xfrm>
            <a:off x="362308" y="1406106"/>
            <a:ext cx="8151964" cy="492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57200" y="221932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8220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14. Расшифруйте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схему сварочной дуги:</a:t>
            </a:r>
            <a: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27649" name="Рисунок 8" descr="https://studfile.net/html/2706/176/html_e6xknGMjW1.W7qZ/img-1f6DT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219" y="1492367"/>
            <a:ext cx="5236234" cy="505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0388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15. Назовите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конструктивные элементы разделки кромок под сварку?</a:t>
            </a:r>
            <a: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28673" name="Рисунок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63"/>
          <a:stretch>
            <a:fillRect/>
          </a:stretch>
        </p:blipFill>
        <p:spPr bwMode="auto">
          <a:xfrm>
            <a:off x="290890" y="2139350"/>
            <a:ext cx="9253190" cy="3717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12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418220" y="0"/>
            <a:ext cx="11382394" cy="53915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задание</a:t>
            </a:r>
          </a:p>
          <a:p>
            <a:pPr marL="0" indent="0" algn="ctr">
              <a:buNone/>
            </a:pPr>
            <a:endParaRPr lang="ru-RU" sz="96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Разгадать ребус</a:t>
            </a:r>
          </a:p>
          <a:p>
            <a:pPr algn="ctr"/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3047828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38" y="135147"/>
            <a:ext cx="9196364" cy="1320800"/>
          </a:xfrm>
        </p:spPr>
        <p:txBody>
          <a:bodyPr>
            <a:noAutofit/>
          </a:bodyPr>
          <a:lstStyle/>
          <a:p>
            <a:pPr algn="ctr"/>
            <a:r>
              <a:rPr lang="ru-RU" sz="96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задание </a:t>
            </a:r>
            <a:endParaRPr lang="ru-RU" sz="9600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86263" y="2074325"/>
            <a:ext cx="12033848" cy="388077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9600" b="1" dirty="0">
                <a:solidFill>
                  <a:schemeClr val="accent4">
                    <a:lumMod val="50000"/>
                  </a:schemeClr>
                </a:solidFill>
              </a:rPr>
              <a:t>Выбрать один правильный вариант ответа</a:t>
            </a:r>
            <a:endParaRPr lang="ru-RU" sz="96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809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1. Сварные конструкции классифицируют: По материалам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А. (решетчатые сварные конструкции, балки, оболочки, корпусные транспортные конструкции и детали машин и приборов).</a:t>
            </a:r>
          </a:p>
          <a:p>
            <a:r>
              <a:rPr lang="ru-RU" dirty="0" smtClean="0"/>
              <a:t>Б. (листовые, </a:t>
            </a:r>
            <a:r>
              <a:rPr lang="ru-RU" dirty="0" err="1" smtClean="0"/>
              <a:t>сортопрофильные</a:t>
            </a:r>
            <a:r>
              <a:rPr lang="ru-RU" dirty="0" smtClean="0"/>
              <a:t>, сварно-литые, сварно-кованные и сварно-штампованные).</a:t>
            </a:r>
          </a:p>
          <a:p>
            <a:r>
              <a:rPr lang="ru-RU" dirty="0" smtClean="0"/>
              <a:t>В. (вагонные, судовые, авиационные и т.д.)</a:t>
            </a:r>
          </a:p>
          <a:p>
            <a:r>
              <a:rPr lang="ru-RU" dirty="0" smtClean="0"/>
              <a:t>Г. (стальные, алюминиевые, титановые и т.д.). </a:t>
            </a:r>
          </a:p>
          <a:p>
            <a:r>
              <a:rPr lang="ru-RU" dirty="0" smtClean="0"/>
              <a:t>Д. (тонкостенные и толстостенные).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10941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2.	</a:t>
            </a:r>
            <a:r>
              <a:rPr lang="ru-RU" dirty="0" smtClean="0">
                <a:solidFill>
                  <a:schemeClr val="tx1"/>
                </a:solidFill>
              </a:rPr>
              <a:t>Сварные конструкции классифицируют: По целевому назначению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А. (стальные, алюминиевые, титановые и т.д.).</a:t>
            </a:r>
          </a:p>
          <a:p>
            <a:r>
              <a:rPr lang="ru-RU" dirty="0" smtClean="0"/>
              <a:t>Б. (листовые, </a:t>
            </a:r>
            <a:r>
              <a:rPr lang="ru-RU" dirty="0" err="1" smtClean="0"/>
              <a:t>сортопрофильные</a:t>
            </a:r>
            <a:r>
              <a:rPr lang="ru-RU" dirty="0" smtClean="0"/>
              <a:t>, сварно-литые, сварно-кованные и сварно-штампованные).</a:t>
            </a:r>
          </a:p>
          <a:p>
            <a:r>
              <a:rPr lang="ru-RU" dirty="0" smtClean="0"/>
              <a:t>В. (вагонные, судовые, авиационные и т.д.)</a:t>
            </a:r>
          </a:p>
          <a:p>
            <a:r>
              <a:rPr lang="ru-RU" dirty="0" smtClean="0"/>
              <a:t>Г. (тонкостенные и толстостенные).</a:t>
            </a:r>
          </a:p>
          <a:p>
            <a:r>
              <a:rPr lang="ru-RU" dirty="0" smtClean="0"/>
              <a:t>Д. (решетчатые сварные конструкции, балки, оболочки, корпусные транспортные конструкции и детали машин и приборов).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43681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16302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3. Сварные конструкции классифицируют: В зависимости от толщины свариваемых материалов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А. (стальные, алюминиевые, титановые и т.д.).</a:t>
            </a:r>
          </a:p>
          <a:p>
            <a:r>
              <a:rPr lang="ru-RU" dirty="0" smtClean="0"/>
              <a:t>Б. (листовые, </a:t>
            </a:r>
            <a:r>
              <a:rPr lang="ru-RU" dirty="0" err="1" smtClean="0"/>
              <a:t>сортопрофильные</a:t>
            </a:r>
            <a:r>
              <a:rPr lang="ru-RU" dirty="0" smtClean="0"/>
              <a:t>, сварно-литые, сварно-кованные и сварно-штампованные).</a:t>
            </a:r>
          </a:p>
          <a:p>
            <a:r>
              <a:rPr lang="ru-RU" dirty="0" smtClean="0"/>
              <a:t>В. (вагонные, судовые, авиационные и т.д.)</a:t>
            </a:r>
          </a:p>
          <a:p>
            <a:r>
              <a:rPr lang="ru-RU" dirty="0" smtClean="0"/>
              <a:t>Г. (решетчатые сварные конструкции, балки, оболочки, корпусные транспортные конструкции и детали машин и приборов). </a:t>
            </a:r>
          </a:p>
          <a:p>
            <a:r>
              <a:rPr lang="ru-RU" dirty="0" smtClean="0"/>
              <a:t>Д. (тонкостенные и толстостенные).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91405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023" y="0"/>
            <a:ext cx="11973464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4.	Сварные конструкции классифицируют: По конструктивной форме сварных изделий и по особенностям эксплуатационных нагрузок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А. (стальные, алюминиевые, титановые и т.д.).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Б. (решетчатые сварные конструкции, балки, оболочки, корпусные транспортные конструкции и детали машин и приборов). </a:t>
            </a:r>
          </a:p>
          <a:p>
            <a:r>
              <a:rPr lang="ru-RU" dirty="0" smtClean="0"/>
              <a:t>В. (вагонные, судовые, авиационные и т.д.)</a:t>
            </a:r>
          </a:p>
          <a:p>
            <a:r>
              <a:rPr lang="ru-RU" dirty="0" smtClean="0"/>
              <a:t>Г. (тонкостенные и толстостенные).</a:t>
            </a:r>
          </a:p>
          <a:p>
            <a:r>
              <a:rPr lang="ru-RU" dirty="0" smtClean="0"/>
              <a:t>Д. (листовые, </a:t>
            </a:r>
            <a:r>
              <a:rPr lang="ru-RU" dirty="0" err="1" smtClean="0"/>
              <a:t>сортопрофильные</a:t>
            </a:r>
            <a:r>
              <a:rPr lang="ru-RU" dirty="0" smtClean="0"/>
              <a:t>, сварно-литые, сварно-кованные и сварно-штампованные).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882869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5. Сварные конструкции классифицируют: По способу получения заготовок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А. (стальные, алюминиевые, титановые и т.д.).</a:t>
            </a:r>
          </a:p>
          <a:p>
            <a:r>
              <a:rPr lang="ru-RU" dirty="0" smtClean="0"/>
              <a:t>Б. (листовые, </a:t>
            </a:r>
            <a:r>
              <a:rPr lang="ru-RU" dirty="0" err="1" smtClean="0"/>
              <a:t>сортопрофильные</a:t>
            </a:r>
            <a:r>
              <a:rPr lang="ru-RU" dirty="0" smtClean="0"/>
              <a:t>, сварно-литые, сварно-кованные и сварно-штампованные).</a:t>
            </a:r>
          </a:p>
          <a:p>
            <a:r>
              <a:rPr lang="ru-RU" dirty="0" smtClean="0"/>
              <a:t>В. (вагонные, судовые, авиационные и т.д.)</a:t>
            </a:r>
          </a:p>
          <a:p>
            <a:r>
              <a:rPr lang="ru-RU" dirty="0" smtClean="0"/>
              <a:t>Г. (решетчатые сварные конструкции, балки, оболочки, корпусные транспортные конструкции и детали машин и приборов). </a:t>
            </a:r>
          </a:p>
          <a:p>
            <a:r>
              <a:rPr lang="ru-RU" dirty="0" smtClean="0"/>
              <a:t>Д. (тонкостенные и толстостенные).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1644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/>
              <a:t>Критерии оценивания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3848"/>
            <a:ext cx="11414234" cy="4508937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Максимальный </a:t>
            </a:r>
            <a:r>
              <a:rPr lang="ru-RU" dirty="0">
                <a:latin typeface="Arial Black" panose="020B0A04020102020204" pitchFamily="34" charset="0"/>
              </a:rPr>
              <a:t>балл 36</a:t>
            </a:r>
          </a:p>
          <a:p>
            <a:r>
              <a:rPr lang="ru-RU" b="1" dirty="0">
                <a:latin typeface="Arial Black" panose="020B0A04020102020204" pitchFamily="34" charset="0"/>
              </a:rPr>
              <a:t>1 задание</a:t>
            </a:r>
            <a:r>
              <a:rPr lang="ru-RU" dirty="0">
                <a:latin typeface="Arial Black" panose="020B0A04020102020204" pitchFamily="34" charset="0"/>
              </a:rPr>
              <a:t> оценивается каждый правильный ответ из вариантов </a:t>
            </a:r>
            <a:r>
              <a:rPr lang="ru-RU" i="1" dirty="0">
                <a:latin typeface="Arial Black" panose="020B0A04020102020204" pitchFamily="34" charset="0"/>
              </a:rPr>
              <a:t>1 балл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b="1" dirty="0">
                <a:latin typeface="Arial Black" panose="020B0A04020102020204" pitchFamily="34" charset="0"/>
              </a:rPr>
              <a:t>(7 балов)</a:t>
            </a:r>
            <a:endParaRPr lang="ru-RU" dirty="0">
              <a:latin typeface="Arial Black" panose="020B0A04020102020204" pitchFamily="34" charset="0"/>
            </a:endParaRPr>
          </a:p>
          <a:p>
            <a:r>
              <a:rPr lang="ru-RU" b="1" dirty="0">
                <a:latin typeface="Arial Black" panose="020B0A04020102020204" pitchFamily="34" charset="0"/>
              </a:rPr>
              <a:t>2 задание</a:t>
            </a:r>
            <a:r>
              <a:rPr lang="ru-RU" dirty="0">
                <a:latin typeface="Arial Black" panose="020B0A04020102020204" pitchFamily="34" charset="0"/>
              </a:rPr>
              <a:t> оценивается каждый правильный ответ из вариантов </a:t>
            </a:r>
            <a:r>
              <a:rPr lang="ru-RU" i="1" dirty="0">
                <a:latin typeface="Arial Black" panose="020B0A04020102020204" pitchFamily="34" charset="0"/>
              </a:rPr>
              <a:t>1 балл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b="1" dirty="0">
                <a:latin typeface="Arial Black" panose="020B0A04020102020204" pitchFamily="34" charset="0"/>
              </a:rPr>
              <a:t>(5 баллов)</a:t>
            </a:r>
            <a:endParaRPr lang="ru-RU" dirty="0">
              <a:latin typeface="Arial Black" panose="020B0A04020102020204" pitchFamily="34" charset="0"/>
            </a:endParaRPr>
          </a:p>
          <a:p>
            <a:r>
              <a:rPr lang="ru-RU" b="1" dirty="0">
                <a:latin typeface="Arial Black" panose="020B0A04020102020204" pitchFamily="34" charset="0"/>
              </a:rPr>
              <a:t>3 задание</a:t>
            </a:r>
            <a:r>
              <a:rPr lang="ru-RU" dirty="0">
                <a:latin typeface="Arial Black" panose="020B0A04020102020204" pitchFamily="34" charset="0"/>
              </a:rPr>
              <a:t> оценивается правильным ответом за </a:t>
            </a:r>
            <a:r>
              <a:rPr lang="ru-RU" i="1" dirty="0">
                <a:latin typeface="Arial Black" panose="020B0A04020102020204" pitchFamily="34" charset="0"/>
              </a:rPr>
              <a:t>2 этапа</a:t>
            </a:r>
            <a:r>
              <a:rPr lang="ru-RU" dirty="0">
                <a:latin typeface="Arial Black" panose="020B0A04020102020204" pitchFamily="34" charset="0"/>
              </a:rPr>
              <a:t> 1 балл </a:t>
            </a:r>
            <a:r>
              <a:rPr lang="ru-RU" b="1" dirty="0">
                <a:latin typeface="Arial Black" panose="020B0A04020102020204" pitchFamily="34" charset="0"/>
              </a:rPr>
              <a:t>(1балл)</a:t>
            </a:r>
            <a:endParaRPr lang="ru-RU" dirty="0">
              <a:latin typeface="Arial Black" panose="020B0A04020102020204" pitchFamily="34" charset="0"/>
            </a:endParaRPr>
          </a:p>
          <a:p>
            <a:r>
              <a:rPr lang="ru-RU" b="1" dirty="0">
                <a:latin typeface="Arial Black" panose="020B0A04020102020204" pitchFamily="34" charset="0"/>
              </a:rPr>
              <a:t>4 задание</a:t>
            </a:r>
            <a:r>
              <a:rPr lang="ru-RU" dirty="0">
                <a:latin typeface="Arial Black" panose="020B0A04020102020204" pitchFamily="34" charset="0"/>
              </a:rPr>
              <a:t> оценивается каждый правильный ответ из вариантов </a:t>
            </a:r>
            <a:r>
              <a:rPr lang="ru-RU" i="1" dirty="0">
                <a:latin typeface="Arial Black" panose="020B0A04020102020204" pitchFamily="34" charset="0"/>
              </a:rPr>
              <a:t>1 балл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b="1" dirty="0">
                <a:latin typeface="Arial Black" panose="020B0A04020102020204" pitchFamily="34" charset="0"/>
              </a:rPr>
              <a:t>(4 баллов)</a:t>
            </a:r>
            <a:endParaRPr lang="ru-RU" dirty="0">
              <a:latin typeface="Arial Black" panose="020B0A04020102020204" pitchFamily="34" charset="0"/>
            </a:endParaRPr>
          </a:p>
          <a:p>
            <a:r>
              <a:rPr lang="ru-RU" b="1" dirty="0">
                <a:latin typeface="Arial Black" panose="020B0A04020102020204" pitchFamily="34" charset="0"/>
              </a:rPr>
              <a:t>5 задание</a:t>
            </a:r>
            <a:r>
              <a:rPr lang="ru-RU" dirty="0">
                <a:latin typeface="Arial Black" panose="020B0A04020102020204" pitchFamily="34" charset="0"/>
              </a:rPr>
              <a:t> оценивается каждый правильный ответ из вариантов </a:t>
            </a:r>
            <a:r>
              <a:rPr lang="ru-RU" i="1" dirty="0">
                <a:latin typeface="Arial Black" panose="020B0A04020102020204" pitchFamily="34" charset="0"/>
              </a:rPr>
              <a:t>1 балл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b="1" dirty="0">
                <a:latin typeface="Arial Black" panose="020B0A04020102020204" pitchFamily="34" charset="0"/>
              </a:rPr>
              <a:t>(14 баллов)</a:t>
            </a:r>
            <a:endParaRPr lang="ru-RU" dirty="0">
              <a:latin typeface="Arial Black" panose="020B0A04020102020204" pitchFamily="34" charset="0"/>
            </a:endParaRPr>
          </a:p>
          <a:p>
            <a:r>
              <a:rPr lang="ru-RU" b="1" dirty="0">
                <a:latin typeface="Arial Black" panose="020B0A04020102020204" pitchFamily="34" charset="0"/>
              </a:rPr>
              <a:t>6 задание</a:t>
            </a:r>
            <a:r>
              <a:rPr lang="ru-RU" dirty="0">
                <a:latin typeface="Arial Black" panose="020B0A04020102020204" pitchFamily="34" charset="0"/>
              </a:rPr>
              <a:t> оценивается каждый правильный ответ из вариантов </a:t>
            </a:r>
            <a:r>
              <a:rPr lang="ru-RU" i="1" dirty="0">
                <a:latin typeface="Arial Black" panose="020B0A04020102020204" pitchFamily="34" charset="0"/>
              </a:rPr>
              <a:t>1 балл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b="1" dirty="0">
                <a:latin typeface="Arial Black" panose="020B0A04020102020204" pitchFamily="34" charset="0"/>
              </a:rPr>
              <a:t>(5 баллов)</a:t>
            </a:r>
            <a:endParaRPr lang="ru-RU" dirty="0">
              <a:latin typeface="Arial Black" panose="020B0A040201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547563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Связь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054" y="650876"/>
            <a:ext cx="3389421" cy="317236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4096" y="3294993"/>
            <a:ext cx="8972221" cy="35630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2020" y="75406"/>
            <a:ext cx="33623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072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Корпуса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12" y="1488679"/>
            <a:ext cx="5069403" cy="27837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8754" y="2880567"/>
            <a:ext cx="6281239" cy="384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95152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Балки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877383"/>
            <a:ext cx="8036655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0160" y="16041"/>
            <a:ext cx="4291840" cy="334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388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545" y="0"/>
            <a:ext cx="3389421" cy="317236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24211"/>
          <a:stretch/>
        </p:blipFill>
        <p:spPr>
          <a:xfrm>
            <a:off x="711674" y="4157635"/>
            <a:ext cx="6776056" cy="27003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0088" y="2252635"/>
            <a:ext cx="33623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8123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9477" y="618226"/>
            <a:ext cx="8596668" cy="13208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Колоны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34" y="2225150"/>
            <a:ext cx="5267278" cy="244093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0906" y="1807456"/>
            <a:ext cx="6469811" cy="482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3706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Ферма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209" y="1690688"/>
            <a:ext cx="4773010" cy="453436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5434" y="2648309"/>
            <a:ext cx="6135539" cy="409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28274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швеллер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88721"/>
            <a:ext cx="4676775" cy="18097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7984" y="2881222"/>
            <a:ext cx="5914016" cy="3916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5627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Резервуар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344" y="2483943"/>
            <a:ext cx="5010150" cy="18097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3121" y="3577087"/>
            <a:ext cx="43815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64846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916" y="383547"/>
            <a:ext cx="8596668" cy="3880773"/>
          </a:xfrm>
        </p:spPr>
        <p:txBody>
          <a:bodyPr>
            <a:noAutofit/>
          </a:bodyPr>
          <a:lstStyle/>
          <a:p>
            <a:r>
              <a:rPr lang="ru-RU" sz="3600" dirty="0" smtClean="0"/>
              <a:t>1.	</a:t>
            </a:r>
            <a:r>
              <a:rPr lang="ru-RU" sz="36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Решетчатая конструкция </a:t>
            </a:r>
            <a:r>
              <a:rPr lang="ru-RU" sz="3600" dirty="0" smtClean="0"/>
              <a:t>– это система стержней из профильного проката или труб, соединенных в узлах таким образом, что стержни испытывают растяжение или сжатие, а иногда сжатие с продольным изгибом. К ним относятся фермы, мачты, колонны, арматурные сетки и каркасы.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8174755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9145" y="685472"/>
            <a:ext cx="8596668" cy="388077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2.	</a:t>
            </a:r>
            <a:r>
              <a:rPr lang="ru-RU" sz="36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Балками называют конструкции </a:t>
            </a:r>
            <a:r>
              <a:rPr lang="ru-RU" sz="3600" dirty="0" smtClean="0"/>
              <a:t>таврового, двутаврового, коробчатого или других видов сечения, работающие в основном на поперечный изгиб. К ним относится поперечные или продольные балки мостовых кранов, балки подкрановых путей, строительные колонны, пролетные балки мостов и т.п.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40291867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508" y="374921"/>
            <a:ext cx="9648484" cy="5422030"/>
          </a:xfrm>
        </p:spPr>
        <p:txBody>
          <a:bodyPr>
            <a:normAutofit/>
          </a:bodyPr>
          <a:lstStyle/>
          <a:p>
            <a:r>
              <a:rPr lang="ru-RU" dirty="0" smtClean="0"/>
              <a:t>3.	</a:t>
            </a:r>
            <a:r>
              <a:rPr lang="ru-RU" sz="3600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Оболочковые конструкции </a:t>
            </a:r>
            <a:r>
              <a:rPr lang="ru-RU" sz="3600" dirty="0" smtClean="0">
                <a:solidFill>
                  <a:schemeClr val="tx1"/>
                </a:solidFill>
              </a:rPr>
              <a:t>(листовые конструкции) делят на два вида: работающие при избыточном давлении (емкости, автоклавы, сосуды и трубопроводы) и работающие при знакопеременных нагрузках и высокой температуре (корпуса вращающихся цементных печей, трубных мельниц, </a:t>
            </a:r>
            <a:r>
              <a:rPr lang="ru-RU" sz="3600" dirty="0" err="1" smtClean="0">
                <a:solidFill>
                  <a:schemeClr val="tx1"/>
                </a:solidFill>
              </a:rPr>
              <a:t>биобарабанов</a:t>
            </a:r>
            <a:r>
              <a:rPr lang="ru-RU" sz="3600" dirty="0" smtClean="0">
                <a:solidFill>
                  <a:schemeClr val="tx1"/>
                </a:solidFill>
              </a:rPr>
              <a:t> и т.п.).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72106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4641" y="414068"/>
            <a:ext cx="9148151" cy="4580626"/>
          </a:xfrm>
        </p:spPr>
        <p:txBody>
          <a:bodyPr>
            <a:normAutofit/>
          </a:bodyPr>
          <a:lstStyle/>
          <a:p>
            <a:r>
              <a:rPr lang="ru-RU" dirty="0" smtClean="0"/>
              <a:t>4.	</a:t>
            </a:r>
            <a:r>
              <a:rPr lang="ru-RU" sz="36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Корпусные транспортные </a:t>
            </a:r>
            <a:r>
              <a:rPr lang="ru-RU" sz="3600" dirty="0" smtClean="0"/>
              <a:t>конструкции подвергаются динамическим нагрузкам. От них требуется высокая жесткость при минимальной массе. К ним относятся корпуса судов и летательных аппаратов, вагонов, кузова автомобилей.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5551740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1892" y="512944"/>
            <a:ext cx="9570848" cy="5154611"/>
          </a:xfrm>
        </p:spPr>
        <p:txBody>
          <a:bodyPr>
            <a:normAutofit/>
          </a:bodyPr>
          <a:lstStyle/>
          <a:p>
            <a:r>
              <a:rPr lang="ru-RU" dirty="0" smtClean="0"/>
              <a:t>5.	</a:t>
            </a:r>
            <a:r>
              <a:rPr lang="ru-RU" sz="3600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Детали машин и приборов </a:t>
            </a:r>
            <a:r>
              <a:rPr lang="ru-RU" sz="3600" dirty="0" smtClean="0">
                <a:solidFill>
                  <a:schemeClr val="tx1"/>
                </a:solidFill>
              </a:rPr>
              <a:t>работают преимущественно при переменных, многократно повторяющихся нагрузках. Характерное требование к ним – получение точных размеров. Примеры мембранные узлы.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12592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Последовательность выполнения сварки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 </a:t>
            </a:r>
            <a:r>
              <a:rPr lang="ru-RU" dirty="0" smtClean="0"/>
              <a:t>Расскажем более подробно как правильно выполнить шов. Для этого важно вести работы поэтапно:</a:t>
            </a:r>
            <a:br>
              <a:rPr lang="ru-RU" dirty="0" smtClean="0"/>
            </a:br>
            <a:endParaRPr lang="ru-RU" dirty="0"/>
          </a:p>
          <a:p>
            <a:r>
              <a:rPr lang="ru-RU" dirty="0"/>
              <a:t>1 этап: Ознакомление с технической документацией на сварку.</a:t>
            </a:r>
          </a:p>
          <a:p>
            <a:r>
              <a:rPr lang="ru-RU" dirty="0"/>
              <a:t>2 этап: Подготовка рабочего места, оборудования и материалов.</a:t>
            </a:r>
          </a:p>
          <a:p>
            <a:r>
              <a:rPr lang="ru-RU" dirty="0"/>
              <a:t>3 этап: Осуществление самих сварочных работ.</a:t>
            </a:r>
          </a:p>
          <a:p>
            <a:r>
              <a:rPr lang="ru-RU" dirty="0"/>
              <a:t>4 этап: Неразрушающий контроль получившегося шва.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5975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63" y="-72703"/>
            <a:ext cx="6965878" cy="382519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8754" y="2880567"/>
            <a:ext cx="6281239" cy="384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50724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Предложите порядок наложения сварных швов при изготовлении настила изображённого на рисунке, с учётом снижения напряжений и деформаций после сварки.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3" b="58647"/>
          <a:stretch/>
        </p:blipFill>
        <p:spPr bwMode="auto">
          <a:xfrm>
            <a:off x="3062377" y="1716742"/>
            <a:ext cx="5434642" cy="451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9778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443" y="135147"/>
            <a:ext cx="11045964" cy="1320800"/>
          </a:xfrm>
        </p:spPr>
        <p:txBody>
          <a:bodyPr>
            <a:normAutofit fontScale="90000"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Предложите порядок наложения сварных швов при изготовлении настила изображённого на рисунке, с учётом снижения напряжений и деформаций после сварки.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4" t="43069" r="12997" b="32648"/>
          <a:stretch/>
        </p:blipFill>
        <p:spPr bwMode="auto">
          <a:xfrm>
            <a:off x="582443" y="2881223"/>
            <a:ext cx="8686801" cy="180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34601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155275"/>
            <a:ext cx="10067027" cy="2700054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u="sng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Предложите порядок наложения сварных швов при изготовлении резервуара изображённого на рисунке, с учётом снижения напряжений и деформаций после сварки.</a:t>
            </a:r>
            <a: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64" t="46101"/>
          <a:stretch>
            <a:fillRect/>
          </a:stretch>
        </p:blipFill>
        <p:spPr bwMode="auto">
          <a:xfrm>
            <a:off x="977605" y="2546118"/>
            <a:ext cx="7406681" cy="3621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15144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94734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375" y="152400"/>
            <a:ext cx="8596668" cy="13208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u="sng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Предложите порядок наложения сварных швов при изготовлении сварной двутавровой балки изображённой на рисунке, с учётом снижения напряжений и деформаций после сварки.</a:t>
            </a:r>
            <a: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084861" y="2391480"/>
            <a:ext cx="264816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129" y="3177745"/>
            <a:ext cx="3564420" cy="293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00842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455" y="228600"/>
            <a:ext cx="8596668" cy="1320800"/>
          </a:xfrm>
        </p:spPr>
        <p:txBody>
          <a:bodyPr>
            <a:normAutofit fontScale="90000"/>
          </a:bodyPr>
          <a:lstStyle/>
          <a:p>
            <a:pPr lvl="0" indent="269875" defTabSz="914400" eaLnBrk="0" fontAlgn="base" hangingPunct="0">
              <a:spcAft>
                <a:spcPct val="0"/>
              </a:spcAft>
            </a:pPr>
            <a:r>
              <a:rPr lang="ru-RU" b="1" i="1" u="sng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1. Последовательность </a:t>
            </a:r>
            <a:r>
              <a:rPr lang="ru-RU" b="1" i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этапов с</a:t>
            </a:r>
            <a:r>
              <a:rPr lang="ru-RU" b="1" i="1" u="sng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варки труб большого диаметра в козырек:</a:t>
            </a:r>
            <a: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10241" name="Picture 1" descr="http://konspekta.net/lektsianew/baza16/3512776915356.files/image094.pn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773" y="1635664"/>
            <a:ext cx="7137705" cy="391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47332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ctr" defTabSz="457200" rtl="0">
              <a:spcBef>
                <a:spcPct val="0"/>
              </a:spcBef>
            </a:pPr>
            <a:r>
              <a:rPr lang="ru-RU" sz="2400" b="1" i="1" u="sng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2. Назовите </a:t>
            </a:r>
            <a:r>
              <a:rPr lang="ru-RU" sz="2400" b="1" i="1" u="sng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положения в пространстве различных видов сварных швов?</a:t>
            </a:r>
            <a:r>
              <a:rPr lang="ru-RU" sz="8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8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13313" name="Рисунок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97" y="1749244"/>
            <a:ext cx="8640808" cy="399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04582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 defTabSz="914400" eaLnBrk="0" fontAlgn="base" hangingPunct="0">
              <a:spcAft>
                <a:spcPct val="0"/>
              </a:spcAft>
            </a:pPr>
            <a:r>
              <a:rPr lang="ru-RU" sz="4000" b="1" i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3</a:t>
            </a:r>
            <a:r>
              <a:rPr lang="ru-RU" sz="4000" b="1" i="1" u="sng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Системы </a:t>
            </a:r>
            <a:r>
              <a:rPr lang="ru-RU" sz="4000" b="1" i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решетки ферм дать название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36489" y="1802921"/>
            <a:ext cx="4179942" cy="3880773"/>
          </a:xfrm>
        </p:spPr>
        <p:txBody>
          <a:bodyPr/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а – 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треугольная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; б –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треугольная с дополнительными стойками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; в –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раскосная с восходящими раскосами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; г –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раскосная с нисходящими раскосами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105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д – 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шпренгельная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; е –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крестовая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; ж –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перекрестная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; и –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ромбическая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; к -</a:t>
            </a:r>
            <a:r>
              <a:rPr lang="ru-RU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полураскосная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4837" y="176841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4337" name="Рисунок 7" descr="https://studfile.net/html/2706/381/html_2nwYT5lUw7.FGVi/img-dm2N1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06" y="1843772"/>
            <a:ext cx="5193883" cy="4030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63437" y="2300326"/>
            <a:ext cx="23436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86929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275" y="43934"/>
            <a:ext cx="8596668" cy="1320800"/>
          </a:xfrm>
        </p:spPr>
        <p:txBody>
          <a:bodyPr>
            <a:normAutofit fontScale="90000"/>
          </a:bodyPr>
          <a:lstStyle/>
          <a:p>
            <a:pPr lvl="0" defTabSz="914400" eaLnBrk="0" fontAlgn="base" hangingPunct="0">
              <a:spcAft>
                <a:spcPct val="0"/>
              </a:spcAft>
            </a:pPr>
            <a:r>
              <a:rPr lang="ru-RU" b="1" i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4</a:t>
            </a:r>
            <a:r>
              <a:rPr lang="ru-RU" b="1" i="1" u="sng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Назвать </a:t>
            </a:r>
            <a:r>
              <a:rPr lang="ru-RU" b="1" i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элементы фермы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3601" y="1772401"/>
            <a:ext cx="3838756" cy="4041803"/>
          </a:xfrm>
        </p:spPr>
        <p:txBody>
          <a:bodyPr/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 – 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верхний пояс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; 2 –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нижний пояс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; 3 –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раскосы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; 4 -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стойки</a:t>
            </a:r>
            <a:endParaRPr lang="ru-RU" sz="105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Расстояние между соседними узлами поясов называется панелью</a:t>
            </a:r>
            <a:endParaRPr lang="ru-RU" sz="105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(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d</a:t>
            </a:r>
            <a:r>
              <a:rPr lang="ru-RU" baseline="-30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– панель верхнего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пояса,d</a:t>
            </a:r>
            <a:r>
              <a:rPr lang="ru-RU" baseline="-30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– нижнего), а расстояние между опорами– пролетом (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l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).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15364" name="Рисунок 3" descr="https://studfile.net/html/2706/381/html_2nwYT5lUw7.FGVi/img-HKOP1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31" y="1481347"/>
            <a:ext cx="5718570" cy="2831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50571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368" y="126521"/>
            <a:ext cx="8596668" cy="132080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b="1" i="1" u="sng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5</a:t>
            </a:r>
            <a:r>
              <a:rPr lang="ru-RU" b="1" i="1" u="sng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Перечислите </a:t>
            </a:r>
            <a:r>
              <a:rPr lang="ru-RU" b="1" i="1" u="sng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протяжённости швов</a:t>
            </a:r>
            <a: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550188" y="2347187"/>
            <a:ext cx="264816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7409" name="Рисунок 3" descr="Фото: разновидность протяженности сварного ш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874" y="1104182"/>
            <a:ext cx="6639498" cy="491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657117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i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6</a:t>
            </a:r>
            <a:r>
              <a:rPr lang="ru-RU" b="1" i="1" u="sng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Назвать </a:t>
            </a:r>
            <a:r>
              <a:rPr lang="ru-RU" b="1" i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конструктивные типы сварных соединений</a:t>
            </a:r>
            <a: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43934"/>
            <a:ext cx="264816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9697" name="Рисунок 2" descr="https://benzo-electro-instrument.ru/wp-content/uploads/9/e/7/9e771bf8f6af6a59384ff8e48ae6dd9d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70" y="1785668"/>
            <a:ext cx="8696032" cy="480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556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86606"/>
            <a:ext cx="8036655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9005" y="2579298"/>
            <a:ext cx="3902059" cy="3234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04336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b="1" i="1" u="sng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7</a:t>
            </a:r>
            <a:r>
              <a:rPr lang="ru-RU" b="1" i="1" u="sng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Ручная </a:t>
            </a:r>
            <a:r>
              <a:rPr lang="ru-RU" b="1" i="1" u="sng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сварка металлическим электродом:</a:t>
            </a:r>
            <a: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2384" y="2002609"/>
            <a:ext cx="5271345" cy="3880773"/>
          </a:xfrm>
        </p:spPr>
        <p:txBody>
          <a:bodyPr/>
          <a:lstStyle/>
          <a:p>
            <a:pPr lvl="0"/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свариваемый металл;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сварочная ванна;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сварочная дуга;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4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наплавленный металл;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5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шлаковая корка;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жидкий шлак;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7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покрытие электрода;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стержень электрода;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9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электрододержатель;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источник питания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30721" name="Рисунок 15" descr="https://studfile.net/html/2706/176/html_e6xknGMjW1.W7qZ/img-u9IlF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24" y="2113513"/>
            <a:ext cx="4223856" cy="279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25298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357" y="33014"/>
            <a:ext cx="8596668" cy="1320800"/>
          </a:xfrm>
        </p:spPr>
        <p:txBody>
          <a:bodyPr/>
          <a:lstStyle/>
          <a:p>
            <a:pPr lvl="0" algn="ctr"/>
            <a:r>
              <a:rPr lang="ru-RU" b="1" i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8</a:t>
            </a:r>
            <a:r>
              <a:rPr lang="ru-RU" b="1" i="1" u="sng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Назовите </a:t>
            </a:r>
            <a:r>
              <a:rPr lang="ru-RU" b="1" i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схемы колон</a:t>
            </a:r>
            <a: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76051" y="950390"/>
            <a:ext cx="3542974" cy="3880773"/>
          </a:xfrm>
        </p:spPr>
        <p:txBody>
          <a:bodyPr/>
          <a:lstStyle/>
          <a:p>
            <a:pPr lvl="0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Схема колоны (а), сечение стержня (б) и типы (в — постоянного сечения; г — ступенчатый; д — раздельный); 1 — база; 2 — стержень; 3 — оголовок; 4 — консоль</a:t>
            </a:r>
            <a:endParaRPr lang="ru-RU" sz="32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35841" name="Picture 1" descr="Схема колоны (а), сечение стержня (б) и типы (в — постоянного сечения; г — ступенчатый; д — раздельный); 1 — база; 2 — стержень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89" y="989746"/>
            <a:ext cx="4768160" cy="380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768286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826" y="257655"/>
            <a:ext cx="8596668" cy="1320800"/>
          </a:xfrm>
        </p:spPr>
        <p:txBody>
          <a:bodyPr>
            <a:normAutofit fontScale="90000"/>
          </a:bodyPr>
          <a:lstStyle/>
          <a:p>
            <a:pPr lvl="0" defTabSz="914400" eaLnBrk="0" fontAlgn="base" hangingPunct="0">
              <a:spcAft>
                <a:spcPct val="0"/>
              </a:spcAft>
            </a:pPr>
            <a:r>
              <a:rPr lang="ru-RU" b="1" i="1" u="sng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9.  Назовите </a:t>
            </a:r>
            <a:r>
              <a:rPr lang="ru-RU" b="1" i="1" u="sng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соединение стоек колонн</a:t>
            </a:r>
            <a: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88921" y="2134212"/>
            <a:ext cx="3411217" cy="3880773"/>
          </a:xfrm>
        </p:spPr>
        <p:txBody>
          <a:bodyPr/>
          <a:lstStyle/>
          <a:p>
            <a:pPr lvl="0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Соединение стоек колонн: а, б — прямым швом; в, д — с прокладкой; г — с накладкой: 1 — прокладка: 2 — накладка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36865" name="Picture 1" descr="Соединение стоек колонн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21" y="1699898"/>
            <a:ext cx="6010946" cy="288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984431" y="2317120"/>
            <a:ext cx="22313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162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241" y="249115"/>
            <a:ext cx="8596668" cy="132080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b="1" i="1" u="sng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10. Опишите </a:t>
            </a:r>
            <a:r>
              <a:rPr lang="ru-RU" b="1" i="1" u="sng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какой угол должен быть при подготовке кромок труб, если толщина металла 12 мм, и какой должен быть зазор?</a:t>
            </a:r>
            <a: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137" y="2559225"/>
            <a:ext cx="5076147" cy="4089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787905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i="1" u="sng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11. Назовите </a:t>
            </a:r>
            <a:r>
              <a:rPr lang="ru-RU" b="1" i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части сварочного поста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3" y="1587261"/>
            <a:ext cx="6327315" cy="456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13619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31" y="137064"/>
            <a:ext cx="8596668" cy="13208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u="sng" dirty="0" smtClean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12. Назовите </a:t>
            </a:r>
            <a:r>
              <a:rPr lang="ru-RU" b="1" i="1" u="sng" dirty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части ручной дуговой сварки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885" y="1147313"/>
            <a:ext cx="5857338" cy="5239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19676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defTabSz="914400" eaLnBrk="0" fontAlgn="base" hangingPunct="0">
              <a:spcAft>
                <a:spcPct val="0"/>
              </a:spcAft>
            </a:pPr>
            <a:r>
              <a:rPr lang="ru-RU" b="1" u="sng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13. Схема </a:t>
            </a:r>
            <a:r>
              <a:rPr lang="ru-RU" b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сварочной дуги: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4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3154" y="2160589"/>
            <a:ext cx="4520847" cy="3880773"/>
          </a:xfrm>
        </p:spPr>
        <p:txBody>
          <a:bodyPr/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1–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изделие (анод); 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электрод (катод); 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капля расплавленного металла;</a:t>
            </a:r>
            <a:endParaRPr lang="ru-RU" sz="105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положительный столб дуги; 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ванна; 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пламя (ореол)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31745" name="Рисунок 16" descr="https://studfile.net/html/2706/176/html_e6xknGMjW1.W7qZ/img-1f6DT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84" y="1425575"/>
            <a:ext cx="4151400" cy="400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10164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30334"/>
            <a:ext cx="8596668" cy="132080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b="1" i="1" u="sng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14Назовите </a:t>
            </a:r>
            <a:r>
              <a:rPr lang="ru-RU" b="1" i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конструктивные элементы разделки кромок под сварку?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34817" name="Рисунок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632" y="1564363"/>
            <a:ext cx="7974960" cy="502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4480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15477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596046" y="854501"/>
            <a:ext cx="689234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eaLnBrk="0" fontAlgn="base" hangingPunct="0">
              <a:spcAft>
                <a:spcPct val="0"/>
              </a:spcAft>
            </a:pP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Ответы на: </a:t>
            </a:r>
            <a:b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Сварные конструкции </a:t>
            </a:r>
            <a:r>
              <a:rPr lang="ru-RU" sz="2400" b="1" i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классифицируют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612263"/>
              </p:ext>
            </p:extLst>
          </p:nvPr>
        </p:nvGraphicFramePr>
        <p:xfrm>
          <a:off x="1390796" y="1897569"/>
          <a:ext cx="6968199" cy="37872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2025"/>
                <a:gridCol w="1167534"/>
                <a:gridCol w="1176786"/>
                <a:gridCol w="1176786"/>
                <a:gridCol w="1167534"/>
                <a:gridCol w="1167534"/>
              </a:tblGrid>
              <a:tr h="18936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4</a:t>
                      </a:r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5</a:t>
                      </a:r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936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800" dirty="0">
                          <a:effectLst/>
                        </a:rPr>
                        <a:t>Г</a:t>
                      </a:r>
                      <a:endParaRPr lang="ru-RU" sz="8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800" dirty="0">
                          <a:effectLst/>
                        </a:rPr>
                        <a:t>В</a:t>
                      </a:r>
                      <a:endParaRPr lang="ru-RU" sz="8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800" dirty="0">
                          <a:effectLst/>
                        </a:rPr>
                        <a:t>Д</a:t>
                      </a:r>
                      <a:endParaRPr lang="ru-RU" sz="8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800" dirty="0">
                          <a:effectLst/>
                        </a:rPr>
                        <a:t>Б</a:t>
                      </a:r>
                      <a:endParaRPr lang="ru-RU" sz="8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800" dirty="0">
                          <a:effectLst/>
                        </a:rPr>
                        <a:t>Б</a:t>
                      </a:r>
                      <a:endParaRPr lang="ru-RU" sz="8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804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1" y="-69476"/>
            <a:ext cx="6426680" cy="289031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5404" y="3217653"/>
            <a:ext cx="5629403" cy="364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217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09" y="-1"/>
            <a:ext cx="5508040" cy="523263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9943" y="2719342"/>
            <a:ext cx="5445053" cy="363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115633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249</TotalTime>
  <Words>997</Words>
  <Application>Microsoft Office PowerPoint</Application>
  <PresentationFormat>Широкоэкранный</PresentationFormat>
  <Paragraphs>145</Paragraphs>
  <Slides>78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78</vt:i4>
      </vt:variant>
    </vt:vector>
  </HeadingPairs>
  <TitlesOfParts>
    <vt:vector size="85" baseType="lpstr">
      <vt:lpstr>Arial</vt:lpstr>
      <vt:lpstr>Arial Black</vt:lpstr>
      <vt:lpstr>Calibri</vt:lpstr>
      <vt:lpstr>Times New Roman</vt:lpstr>
      <vt:lpstr>Trebuchet MS</vt:lpstr>
      <vt:lpstr>Wingdings 3</vt:lpstr>
      <vt:lpstr>Грань</vt:lpstr>
      <vt:lpstr>Проверка знаний по МДК 01.02 Технология производства сварных конструкций</vt:lpstr>
      <vt:lpstr>Сварная конструкция — </vt:lpstr>
      <vt:lpstr>Виды сварных конструкций из металла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 задание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 задание </vt:lpstr>
      <vt:lpstr>Последовательность выполнения сварки </vt:lpstr>
      <vt:lpstr>4 задание </vt:lpstr>
      <vt:lpstr>1. Предложите порядок наложения сварных швов при изготовлении настила изображённого на рисунке, с учётом снижения напряжений и деформаций после сварки. </vt:lpstr>
      <vt:lpstr>2. Предложите порядок наложения сварных швов при изготовлении балки изображённого на рисунке, с учётом снижения напряжений и деформаций после сварки. </vt:lpstr>
      <vt:lpstr>3. Предложите порядок наложения сварных швов при изготовлении резервуара изображённого на рисунке, с учётом снижения напряжений и деформаций после сварки. </vt:lpstr>
      <vt:lpstr>4. Предложите порядок наложения сварных швов при изготовлении сварной двутавровой балки изображённой на рисунке, с учётом снижения напряжений и деформаций после сварки. </vt:lpstr>
      <vt:lpstr>5 задание </vt:lpstr>
      <vt:lpstr>1. Последовательность этапов сварки труб большого диаметра в козырек: </vt:lpstr>
      <vt:lpstr>2. Назовите положения в пространстве различных видов сварных швов?  </vt:lpstr>
      <vt:lpstr>3. Системы решетки ферм дать название </vt:lpstr>
      <vt:lpstr>4. Назвать элементы фермы  </vt:lpstr>
      <vt:lpstr>5. Перечислите протяжённости швов </vt:lpstr>
      <vt:lpstr>6. Назвать конструктивные типы сварных соединений </vt:lpstr>
      <vt:lpstr>8. Назовите основные виды ручной сварки металлическим электродом: </vt:lpstr>
      <vt:lpstr>9. Назовите схемы колон </vt:lpstr>
      <vt:lpstr>10. Назовите соединение стоек колонн</vt:lpstr>
      <vt:lpstr>11. Опишите какой угол должен быть при подготовке кромок труб, если толщина металла 12 мм, и какой должен быть зазор? </vt:lpstr>
      <vt:lpstr>12. Назовите части сварочного поста </vt:lpstr>
      <vt:lpstr>13. Назовите части ручной дуговой сварки </vt:lpstr>
      <vt:lpstr>14. Расшифруйте схему сварочной дуги: </vt:lpstr>
      <vt:lpstr>15. Назовите конструктивные элементы разделки кромок под сварку? </vt:lpstr>
      <vt:lpstr>6 задание </vt:lpstr>
      <vt:lpstr>1. Сварные конструкции классифицируют: По материалам</vt:lpstr>
      <vt:lpstr>2. Сварные конструкции классифицируют: По целевому назначению </vt:lpstr>
      <vt:lpstr>3. Сварные конструкции классифицируют: В зависимости от толщины свариваемых материалов </vt:lpstr>
      <vt:lpstr>4. Сварные конструкции классифицируют: По конструктивной форме сварных изделий и по особенностям эксплуатационных нагрузок </vt:lpstr>
      <vt:lpstr>5. Сварные конструкции классифицируют: По способу получения заготовок  </vt:lpstr>
      <vt:lpstr>Критерии оценивания  </vt:lpstr>
      <vt:lpstr>Связь </vt:lpstr>
      <vt:lpstr>Корпуса</vt:lpstr>
      <vt:lpstr>Балки</vt:lpstr>
      <vt:lpstr>Колоны</vt:lpstr>
      <vt:lpstr>Ферма</vt:lpstr>
      <vt:lpstr>швеллер</vt:lpstr>
      <vt:lpstr>Резервуар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Последовательность выполнения сварки </vt:lpstr>
      <vt:lpstr>Предложите порядок наложения сварных швов при изготовлении настила изображённого на рисунке, с учётом снижения напряжений и деформаций после сварки. </vt:lpstr>
      <vt:lpstr>Предложите порядок наложения сварных швов при изготовлении настила изображённого на рисунке, с учётом снижения напряжений и деформаций после сварки. </vt:lpstr>
      <vt:lpstr>Предложите порядок наложения сварных швов при изготовлении резервуара изображённого на рисунке, с учётом снижения напряжений и деформаций после сварки. </vt:lpstr>
      <vt:lpstr>Предложите порядок наложения сварных швов при изготовлении сварной двутавровой балки изображённой на рисунке, с учётом снижения напряжений и деформаций после сварки. </vt:lpstr>
      <vt:lpstr>1. Последовательность этапов сварки труб большого диаметра в козырек:  </vt:lpstr>
      <vt:lpstr>2. Назовите положения в пространстве различных видов сварных швов? </vt:lpstr>
      <vt:lpstr>3. Системы решетки ферм дать название </vt:lpstr>
      <vt:lpstr>4. Назвать элементы фермы  </vt:lpstr>
      <vt:lpstr>5. Перечислите протяжённости швов </vt:lpstr>
      <vt:lpstr>6. Назвать конструктивные типы сварных соединений </vt:lpstr>
      <vt:lpstr>7. Ручная сварка металлическим электродом: </vt:lpstr>
      <vt:lpstr>8. Назовите схемы колон </vt:lpstr>
      <vt:lpstr>9.  Назовите соединение стоек колонн  </vt:lpstr>
      <vt:lpstr>10. Опишите какой угол должен быть при подготовке кромок труб, если толщина металла 12 мм, и какой должен быть зазор? </vt:lpstr>
      <vt:lpstr>11. Назовите части сварочного поста </vt:lpstr>
      <vt:lpstr>12. Назовите части ручной дуговой сварки </vt:lpstr>
      <vt:lpstr>13. Схема сварочной дуги:  </vt:lpstr>
      <vt:lpstr>14Назовите конструктивные элементы разделки кромок под сварку? </vt:lpstr>
      <vt:lpstr>Ответы на:  «Сварные конструкции классифицируют»: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25</cp:revision>
  <dcterms:created xsi:type="dcterms:W3CDTF">2023-09-14T11:50:09Z</dcterms:created>
  <dcterms:modified xsi:type="dcterms:W3CDTF">2023-10-01T12:00:24Z</dcterms:modified>
</cp:coreProperties>
</file>