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67" r:id="rId2"/>
    <p:sldId id="266" r:id="rId3"/>
    <p:sldId id="258" r:id="rId4"/>
    <p:sldId id="259" r:id="rId5"/>
    <p:sldId id="260" r:id="rId6"/>
    <p:sldId id="268" r:id="rId7"/>
    <p:sldId id="261" r:id="rId8"/>
    <p:sldId id="262" r:id="rId9"/>
    <p:sldId id="263" r:id="rId10"/>
    <p:sldId id="264" r:id="rId11"/>
    <p:sldId id="269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0033CC"/>
    <a:srgbClr val="FCFEA8"/>
    <a:srgbClr val="5C5D61"/>
    <a:srgbClr val="6B8A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306" y="29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740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27271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06590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18198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8438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5790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505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63248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1879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6506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4889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595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4779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497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0275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4663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6078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47523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p:txStyles>
    <p:titleStyle>
      <a:lvl1pPr algn="l" defTabSz="457207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6" indent="-342906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webpulse.imgsmail.ru/imgpreview?key=pulse_cabinet-image-3aa7ade9-247f-4d30-8dda-6e48aa3b6fa2&amp;mb=webpu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47" y="0"/>
            <a:ext cx="9147947" cy="6858000"/>
          </a:xfrm>
          <a:prstGeom prst="rect">
            <a:avLst/>
          </a:prstGeom>
          <a:noFill/>
          <a:effectLst>
            <a:glow rad="88900">
              <a:srgbClr val="002060"/>
            </a:glow>
            <a:softEdge rad="1143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одзаголовок 3"/>
          <p:cNvSpPr txBox="1">
            <a:spLocks/>
          </p:cNvSpPr>
          <p:nvPr/>
        </p:nvSpPr>
        <p:spPr>
          <a:xfrm>
            <a:off x="5076056" y="4077204"/>
            <a:ext cx="4351150" cy="1584176"/>
          </a:xfrm>
          <a:prstGeom prst="rect">
            <a:avLst/>
          </a:prstGeom>
        </p:spPr>
        <p:txBody>
          <a:bodyPr vert="horz" lIns="0" rIns="18288">
            <a:normAutofit fontScale="92500" lnSpcReduction="10000"/>
          </a:bodyPr>
          <a:lstStyle>
            <a:lvl1pPr marL="0" marR="45720" indent="0" algn="r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2"/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45720" lvl="0" indent="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1700" b="1" i="0" u="none" strike="noStrike" kern="1200" cap="none" spc="0" normalizeH="0" baseline="0" noProof="0" dirty="0" smtClean="0">
                <a:ln w="50800">
                  <a:solidFill>
                    <a:srgbClr val="002060">
                      <a:alpha val="35000"/>
                    </a:srgbClr>
                  </a:solidFill>
                </a:ln>
                <a:solidFill>
                  <a:srgbClr val="FFFF00"/>
                </a:solidFill>
                <a:effectLst>
                  <a:glow>
                    <a:schemeClr val="accent1">
                      <a:alpha val="82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482600" stA="45000" endPos="65000" dist="3937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Автор:</a:t>
            </a:r>
          </a:p>
          <a:p>
            <a:pPr marL="0" marR="45720" lvl="0" indent="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1700" b="1" i="0" u="none" strike="noStrike" kern="1200" cap="none" spc="0" normalizeH="0" baseline="0" noProof="0" dirty="0" smtClean="0">
                <a:ln w="50800">
                  <a:solidFill>
                    <a:srgbClr val="002060">
                      <a:alpha val="35000"/>
                    </a:srgbClr>
                  </a:solidFill>
                </a:ln>
                <a:solidFill>
                  <a:srgbClr val="FFFF00"/>
                </a:solidFill>
                <a:effectLst>
                  <a:glow>
                    <a:schemeClr val="accent1">
                      <a:alpha val="82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482600" stA="45000" endPos="65000" dist="3937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Тимков Александр Дмитриевич,                                                       тренер-преподаватель МАОУ ДО</a:t>
            </a:r>
            <a:r>
              <a:rPr kumimoji="0" lang="ru-RU" sz="1700" b="1" i="0" u="none" strike="noStrike" kern="1200" cap="none" spc="0" normalizeH="0" noProof="0" dirty="0" smtClean="0">
                <a:ln w="50800">
                  <a:solidFill>
                    <a:srgbClr val="002060">
                      <a:alpha val="35000"/>
                    </a:srgbClr>
                  </a:solidFill>
                </a:ln>
                <a:solidFill>
                  <a:srgbClr val="FFFF00"/>
                </a:solidFill>
                <a:effectLst>
                  <a:glow>
                    <a:schemeClr val="accent1">
                      <a:alpha val="82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482600" stA="45000" endPos="65000" dist="3937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«СШ» </a:t>
            </a:r>
          </a:p>
          <a:p>
            <a:pPr marL="0" marR="45720" lvl="0" indent="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1700" b="1" i="0" u="none" strike="noStrike" kern="1200" cap="none" spc="0" normalizeH="0" noProof="0" dirty="0" smtClean="0">
                <a:ln w="50800">
                  <a:solidFill>
                    <a:srgbClr val="002060">
                      <a:alpha val="35000"/>
                    </a:srgbClr>
                  </a:solidFill>
                </a:ln>
                <a:solidFill>
                  <a:srgbClr val="FFFF00"/>
                </a:solidFill>
                <a:effectLst>
                  <a:glow>
                    <a:schemeClr val="accent1">
                      <a:alpha val="82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482600" stA="45000" endPos="65000" dist="3937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с. Зырянское</a:t>
            </a:r>
            <a:endParaRPr kumimoji="0" lang="ru-RU" sz="1700" b="1" i="0" u="none" strike="noStrike" kern="1200" cap="none" spc="0" normalizeH="0" baseline="0" noProof="0" dirty="0" smtClean="0">
              <a:ln w="50800">
                <a:solidFill>
                  <a:srgbClr val="002060">
                    <a:alpha val="35000"/>
                  </a:srgbClr>
                </a:solidFill>
              </a:ln>
              <a:solidFill>
                <a:srgbClr val="FFFF00"/>
              </a:solidFill>
              <a:effectLst>
                <a:glow>
                  <a:schemeClr val="accent1">
                    <a:alpha val="82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482600" stA="45000" endPos="65000" dist="393700" dir="5400000" sy="-100000" algn="bl" rotWithShape="0"/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4572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  <a:buFont typeface="Wingdings 2"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F6FC6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3568" y="1871201"/>
            <a:ext cx="7704856" cy="954107"/>
          </a:xfrm>
          <a:prstGeom prst="rect">
            <a:avLst/>
          </a:prstGeom>
          <a:noFill/>
          <a:effectLst>
            <a:glow rad="63500">
              <a:srgbClr val="FFC000">
                <a:alpha val="70000"/>
              </a:srgbClr>
            </a:glow>
            <a:softEdge rad="381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n w="6350">
                  <a:solidFill>
                    <a:schemeClr val="bg1">
                      <a:alpha val="30000"/>
                    </a:schemeClr>
                  </a:solidFill>
                </a:ln>
                <a:solidFill>
                  <a:srgbClr val="FFC000"/>
                </a:solidFill>
                <a:effectLst>
                  <a:glow>
                    <a:srgbClr val="00B050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«Спортивный допинг и его воздействие на человека»</a:t>
            </a:r>
            <a:endParaRPr lang="ru-RU" sz="2800" b="1" dirty="0">
              <a:ln w="6350">
                <a:solidFill>
                  <a:schemeClr val="bg1">
                    <a:alpha val="30000"/>
                  </a:schemeClr>
                </a:solidFill>
              </a:ln>
              <a:solidFill>
                <a:srgbClr val="FFC000"/>
              </a:solidFill>
              <a:effectLst>
                <a:glow>
                  <a:srgbClr val="00B050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3548" y="200109"/>
            <a:ext cx="80648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автономное образовательное 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учреждение</a:t>
            </a:r>
          </a:p>
          <a:p>
            <a:pPr algn="ctr"/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дополнительного образования</a:t>
            </a:r>
          </a:p>
          <a:p>
            <a:pPr algn="ctr"/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«Спортивная </a:t>
            </a: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школа»</a:t>
            </a:r>
          </a:p>
        </p:txBody>
      </p:sp>
    </p:spTree>
    <p:extLst>
      <p:ext uri="{BB962C8B-B14F-4D97-AF65-F5344CB8AC3E}">
        <p14:creationId xmlns:p14="http://schemas.microsoft.com/office/powerpoint/2010/main" val="665096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48806"/>
            <a:ext cx="6984776" cy="434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algn="ctr">
              <a:lnSpc>
                <a:spcPct val="115000"/>
              </a:lnSpc>
              <a:spcAft>
                <a:spcPts val="0"/>
              </a:spcAft>
              <a:tabLst>
                <a:tab pos="450215" algn="l"/>
              </a:tabLst>
            </a:pPr>
            <a:r>
              <a:rPr lang="ru-RU" sz="21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Рисунки учащихся МАОУ ДО «СШ»</a:t>
            </a:r>
            <a:endParaRPr lang="ru-RU" sz="21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50" r="3269"/>
          <a:stretch/>
        </p:blipFill>
        <p:spPr bwMode="auto">
          <a:xfrm>
            <a:off x="167324" y="865446"/>
            <a:ext cx="2982396" cy="263556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10"/>
          <a:stretch/>
        </p:blipFill>
        <p:spPr bwMode="auto">
          <a:xfrm rot="5400000">
            <a:off x="6685049" y="2704637"/>
            <a:ext cx="2793365" cy="181229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67" r="6968"/>
          <a:stretch/>
        </p:blipFill>
        <p:spPr bwMode="auto">
          <a:xfrm rot="10800000">
            <a:off x="180669" y="4248428"/>
            <a:ext cx="2969050" cy="238422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6826" y="557669"/>
            <a:ext cx="3344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«Спорт без допинга</a:t>
            </a:r>
            <a:r>
              <a:rPr lang="ru-RU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!» (Сукова В.)</a:t>
            </a:r>
            <a:endParaRPr lang="ru-RU" sz="1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75586" y="1444563"/>
            <a:ext cx="193371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  <a:tabLst>
                <a:tab pos="4625975" algn="ctr"/>
              </a:tabLst>
            </a:pPr>
            <a:r>
              <a:rPr lang="ru-RU" sz="1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«Против допинга</a:t>
            </a:r>
            <a:r>
              <a:rPr lang="ru-RU" sz="14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! </a:t>
            </a:r>
          </a:p>
          <a:p>
            <a:pPr>
              <a:spcAft>
                <a:spcPts val="0"/>
              </a:spcAft>
              <a:tabLst>
                <a:tab pos="4625975" algn="ctr"/>
              </a:tabLst>
            </a:pPr>
            <a:r>
              <a:rPr lang="ru-RU" sz="14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За </a:t>
            </a:r>
            <a:r>
              <a:rPr lang="ru-RU" sz="1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честный спорт</a:t>
            </a:r>
            <a:r>
              <a:rPr lang="ru-RU" sz="14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!» (Кукишева В.) </a:t>
            </a:r>
            <a:endParaRPr lang="ru-RU" sz="1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248429"/>
            <a:ext cx="3446559" cy="2384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3142" y="865447"/>
            <a:ext cx="3521105" cy="2635562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/>
          <p:cNvSpPr txBox="1"/>
          <p:nvPr/>
        </p:nvSpPr>
        <p:spPr>
          <a:xfrm>
            <a:off x="3130678" y="557669"/>
            <a:ext cx="41776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«В здоровом теле – здоровый дух</a:t>
            </a:r>
            <a:r>
              <a:rPr lang="ru-RU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! (Мамонова В.)</a:t>
            </a:r>
            <a:endParaRPr lang="ru-RU" sz="1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80669" y="3738419"/>
            <a:ext cx="2950010" cy="5379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  <a:tabLst>
                <a:tab pos="4625975" algn="ctr"/>
              </a:tabLst>
            </a:pPr>
            <a:r>
              <a:rPr lang="ru-RU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«Допингу – НЕТ! Чистому спорту – ДА</a:t>
            </a:r>
            <a:r>
              <a:rPr lang="ru-RU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!» (Габдрахимова К.)</a:t>
            </a:r>
            <a:endParaRPr lang="ru-RU" sz="1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43357" y="3857046"/>
            <a:ext cx="34465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«Я выбираю спорт</a:t>
            </a:r>
            <a:r>
              <a:rPr lang="ru-RU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!» (Лиходедов А.)</a:t>
            </a:r>
            <a:endParaRPr lang="ru-RU" sz="1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7364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332656"/>
            <a:ext cx="6984776" cy="51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100" b="1" dirty="0">
                <a:solidFill>
                  <a:srgbClr val="FF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Список </a:t>
            </a:r>
            <a:r>
              <a:rPr lang="ru-RU" sz="2100" b="1" dirty="0" smtClean="0">
                <a:solidFill>
                  <a:srgbClr val="FF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литературы</a:t>
            </a:r>
            <a:endParaRPr lang="ru-RU" sz="2100" dirty="0">
              <a:solidFill>
                <a:srgbClr val="FF66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1036406"/>
            <a:ext cx="8568952" cy="58215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7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 Андриянова Е.Ю., Профилактика допинга в спорте: учебное пособие для вузов /                  Е.Ю. Андриянова. – Москва: «</a:t>
            </a:r>
            <a:r>
              <a:rPr lang="ru-RU" sz="17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Юрайт</a:t>
            </a:r>
            <a:r>
              <a:rPr lang="ru-RU" sz="17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», 2020. – 134 с.</a:t>
            </a:r>
          </a:p>
          <a:p>
            <a:pPr algn="just">
              <a:spcAft>
                <a:spcPts val="0"/>
              </a:spcAft>
            </a:pPr>
            <a:r>
              <a:rPr lang="ru-RU" sz="17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2. </a:t>
            </a:r>
            <a:r>
              <a:rPr lang="ru-RU" sz="17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Грецов</a:t>
            </a:r>
            <a:r>
              <a:rPr lang="ru-RU" sz="17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А.Г., Без наркотиков и допинга. Радость честной победы: методические рекомендации для молодежи / А.Г. </a:t>
            </a:r>
            <a:r>
              <a:rPr lang="ru-RU" sz="17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Грецов</a:t>
            </a:r>
            <a:r>
              <a:rPr lang="ru-RU" sz="17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– Санкт-Петербург: ФГБУ </a:t>
            </a:r>
            <a:r>
              <a:rPr lang="ru-RU" sz="17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СПбНИИФК</a:t>
            </a:r>
            <a:r>
              <a:rPr lang="ru-RU" sz="17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2016. – 40 с.</a:t>
            </a:r>
          </a:p>
          <a:p>
            <a:pPr algn="just">
              <a:spcAft>
                <a:spcPts val="0"/>
              </a:spcAft>
            </a:pPr>
            <a:r>
              <a:rPr lang="ru-RU" sz="17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3. </a:t>
            </a:r>
            <a:r>
              <a:rPr lang="ru-RU" sz="17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Долматов</a:t>
            </a:r>
            <a:r>
              <a:rPr lang="ru-RU" sz="17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Т.И., Допинг в спорте: от А до Я: учебное пособие / Т.И. Долматова,                       И.В. Осадченко, И.Е. Слепенчук, А.Г. Демирчоглян. – Малаховка: МГАФК, 2017. – 164 с.</a:t>
            </a:r>
          </a:p>
          <a:p>
            <a:pPr algn="just">
              <a:spcAft>
                <a:spcPts val="0"/>
              </a:spcAft>
            </a:pPr>
            <a:r>
              <a:rPr lang="ru-RU" sz="17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Кравченко Н.С., Что такое допинг? / Н.С. Кравченко // Новая наука: современное состояние и пути развития. – 2016. – № 5-2. – С. 73-76.</a:t>
            </a:r>
          </a:p>
          <a:p>
            <a:pPr algn="just">
              <a:spcAft>
                <a:spcPts val="0"/>
              </a:spcAft>
            </a:pPr>
            <a:r>
              <a:rPr lang="ru-RU" sz="17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 Любимова А.С., К вопросу об определении понятия «допинг» / А.С. Любимова // Современные тенденции развития науки и технологий. – 2016. – № 3-8. – С. 48-50.</a:t>
            </a:r>
          </a:p>
          <a:p>
            <a:pPr algn="just">
              <a:spcAft>
                <a:spcPts val="0"/>
              </a:spcAft>
            </a:pPr>
            <a:r>
              <a:rPr lang="ru-RU" sz="17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 Назаренко Л.Д., Проблемы использования допинга в спорте / Л.Д. Назаренко,                         Л.И. Костюнина, И.Н. Тимошина // Педагогико-психологические и медико-биологические проблемы физической культуры и спорта. – 2016. – № 4. – С. 107-115</a:t>
            </a:r>
            <a:r>
              <a:rPr lang="ru-RU" sz="1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7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 Орехова А.В., Спортивный допинг: классификация и воздействие на человека /                     А.В. Орехова, И.С. Москаленко, Ю.И. </a:t>
            </a:r>
            <a:r>
              <a:rPr lang="ru-RU" sz="17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Шульгов</a:t>
            </a:r>
            <a:r>
              <a:rPr lang="ru-RU" sz="17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// Символ науки: международный научный журнал. – 2015. – № 4. – С. 190-193.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7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8. Федотова В.Г., Допинг и противодействие его применению в спорте: учебно-методическое пособие / В.Г. Федотова, Е.В. Федотова. – Малаховка: МГАФК, 2010. – 172 с</a:t>
            </a:r>
            <a:r>
              <a:rPr lang="ru-RU" sz="1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7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0527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2502" y="2564904"/>
            <a:ext cx="6192688" cy="35744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1210474" y="1346865"/>
            <a:ext cx="66967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0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680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3528" y="404664"/>
            <a:ext cx="777686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Актуальность проблемы использования допинга в спорте</a:t>
            </a:r>
            <a:endParaRPr lang="ru-RU" sz="21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1106253"/>
            <a:ext cx="8352928" cy="5744906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indent="449580" algn="just">
              <a:spcAft>
                <a:spcPts val="0"/>
              </a:spcAft>
            </a:pPr>
            <a:r>
              <a:rPr lang="ru-RU" sz="1750" b="1" dirty="0">
                <a:ln w="9525" cap="flat" cmpd="dbl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настоящее время одной из наиболее острых и актуальных проблем, стоящих сегодня перед современным спортивным обществом, являет­ся проблема употребления спортсменами субстанций и методов, запрещенных в спорте. Допинг наносит серьезный ущерб здоровью спортсмена, ставит в неравные условия соревнующихся, применение допинга подрывает олимпийские идеалы и  саму сущность соревновательной деятельности. </a:t>
            </a:r>
            <a:endParaRPr lang="ru-RU" sz="1750" b="1" dirty="0" smtClean="0">
              <a:ln w="9525" cap="flat" cmpd="dbl"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indent="449580" algn="just">
              <a:spcAft>
                <a:spcPts val="0"/>
              </a:spcAft>
            </a:pPr>
            <a:r>
              <a:rPr lang="ru-RU" sz="1750" b="1" u="sng" dirty="0" smtClean="0">
                <a:ln w="9525" cap="flat" cmpd="dbl"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Цель мероприятия</a:t>
            </a:r>
            <a:r>
              <a:rPr lang="ru-RU" sz="1750" b="1" dirty="0" smtClean="0">
                <a:ln w="9525" cap="flat" cmpd="dbl"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1750" b="1" dirty="0" smtClean="0">
                <a:ln w="9525" cap="flat" cmpd="dbl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– </a:t>
            </a:r>
            <a:r>
              <a:rPr lang="ru-RU" sz="1750" b="1" dirty="0">
                <a:ln w="9525" cap="flat" cmpd="dbl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повышение уровня знаний занимающихся в вопросах борьбы с допингом и предотвращение использования допинга в спорте.</a:t>
            </a:r>
            <a:endParaRPr lang="ru-RU" sz="1750" b="1" dirty="0" smtClean="0">
              <a:ln w="9525" cap="flat" cmpd="dbl"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indent="449580" algn="just">
              <a:spcAft>
                <a:spcPts val="0"/>
              </a:spcAft>
            </a:pPr>
            <a:r>
              <a:rPr lang="ru-RU" sz="1750" b="1" u="sng" dirty="0">
                <a:ln w="9525" cap="flat" cmpd="dbl"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Задачи:</a:t>
            </a:r>
          </a:p>
          <a:p>
            <a:pPr indent="449580" algn="just">
              <a:spcAft>
                <a:spcPts val="0"/>
              </a:spcAft>
            </a:pPr>
            <a:r>
              <a:rPr lang="ru-RU" sz="1750" b="1" dirty="0">
                <a:ln w="9525" cap="flat" cmpd="dbl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1. определить актуальность проблемы использования допинга в спорте;</a:t>
            </a:r>
          </a:p>
          <a:p>
            <a:pPr marL="449580" algn="just">
              <a:spcAft>
                <a:spcPts val="0"/>
              </a:spcAft>
            </a:pPr>
            <a:r>
              <a:rPr lang="ru-RU" sz="1750" b="1" dirty="0">
                <a:ln w="9525" cap="flat" cmpd="dbl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2. раскрыть значение понятия «допинг»;</a:t>
            </a:r>
          </a:p>
          <a:p>
            <a:pPr marL="449580" algn="just">
              <a:spcAft>
                <a:spcPts val="0"/>
              </a:spcAft>
            </a:pPr>
            <a:r>
              <a:rPr lang="ru-RU" sz="1750" b="1" dirty="0">
                <a:ln w="9525" cap="flat" cmpd="dbl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3. объяснить влияние допинга на организм спортсменов;</a:t>
            </a:r>
          </a:p>
          <a:p>
            <a:pPr indent="449580" algn="just">
              <a:spcAft>
                <a:spcPts val="0"/>
              </a:spcAft>
            </a:pPr>
            <a:r>
              <a:rPr lang="ru-RU" sz="1750" b="1" u="sng" dirty="0" smtClean="0">
                <a:ln w="9525" cap="flat" cmpd="dbl"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Целевая группа:</a:t>
            </a:r>
            <a:r>
              <a:rPr lang="ru-RU" sz="1750" b="1" dirty="0" smtClean="0">
                <a:ln w="9525" cap="flat" cmpd="dbl"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1750" b="1" dirty="0" smtClean="0">
                <a:ln w="9525" cap="flat" cmpd="dbl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учащиеся спортивных отделений МАОУ ДО «СШ».</a:t>
            </a:r>
            <a:endParaRPr lang="ru-RU" sz="1750" b="1" dirty="0">
              <a:ln w="9525" cap="flat" cmpd="dbl"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indent="449580" algn="just">
              <a:spcAft>
                <a:spcPts val="0"/>
              </a:spcAft>
            </a:pPr>
            <a:r>
              <a:rPr lang="ru-RU" sz="1750" b="1" u="sng" dirty="0" smtClean="0">
                <a:ln w="9525" cap="flat" cmpd="dbl"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Ожидаемые результаты:</a:t>
            </a:r>
          </a:p>
          <a:p>
            <a:pPr indent="449580" algn="just"/>
            <a:r>
              <a:rPr lang="ru-RU" sz="1750" b="1" dirty="0" smtClean="0">
                <a:ln w="9525" cap="flat" cmpd="dbl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повышение уровня осведомленности спортсменов в вопросах борьбы </a:t>
            </a:r>
            <a:r>
              <a:rPr lang="ru-RU" sz="1750" b="1" dirty="0">
                <a:ln w="9525" cap="flat" cmpd="dbl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 допингом и </a:t>
            </a:r>
            <a:r>
              <a:rPr lang="ru-RU" sz="1750" b="1" dirty="0" smtClean="0">
                <a:ln w="9525" cap="flat" cmpd="dbl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предотвращения </a:t>
            </a:r>
            <a:r>
              <a:rPr lang="ru-RU" sz="1750" b="1" dirty="0">
                <a:ln w="9525" cap="flat" cmpd="dbl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использования допинга в </a:t>
            </a:r>
            <a:r>
              <a:rPr lang="ru-RU" sz="1750" b="1" dirty="0" smtClean="0">
                <a:ln w="9525" cap="flat" cmpd="dbl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спорте;</a:t>
            </a:r>
          </a:p>
          <a:p>
            <a:pPr algn="just">
              <a:tabLst>
                <a:tab pos="450000" algn="l"/>
              </a:tabLst>
            </a:pPr>
            <a:r>
              <a:rPr lang="ru-RU" sz="1750" b="1" dirty="0">
                <a:ln w="9525" cap="flat" cmpd="dbl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	</a:t>
            </a:r>
            <a:r>
              <a:rPr lang="ru-RU" sz="1750" b="1" dirty="0" smtClean="0">
                <a:ln w="9525" cap="flat" cmpd="dbl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знакомство с понятием «допинг» и с историей </a:t>
            </a:r>
            <a:r>
              <a:rPr lang="ru-RU" sz="1750" b="1" dirty="0">
                <a:ln w="9525" cap="flat" cmpd="dbl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применения допинга в </a:t>
            </a:r>
            <a:r>
              <a:rPr lang="ru-RU" sz="1750" b="1" dirty="0" smtClean="0">
                <a:ln w="9525" cap="flat" cmpd="dbl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спорте;</a:t>
            </a:r>
          </a:p>
          <a:p>
            <a:pPr algn="just">
              <a:tabLst>
                <a:tab pos="450000" algn="l"/>
              </a:tabLst>
            </a:pPr>
            <a:r>
              <a:rPr lang="ru-RU" sz="1750" b="1" dirty="0">
                <a:ln w="9525" cap="flat" cmpd="dbl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750" b="1" dirty="0" smtClean="0">
                <a:ln w="9525" cap="flat" cmpd="dbl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получение сведений о </a:t>
            </a:r>
            <a:r>
              <a:rPr lang="ru-RU" sz="1750" b="1" dirty="0">
                <a:ln w="9525" cap="flat" cmpd="dbl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последствиях допинга в спорте для здоровья </a:t>
            </a:r>
            <a:r>
              <a:rPr lang="ru-RU" sz="1750" b="1" dirty="0" smtClean="0">
                <a:ln w="9525" cap="flat" cmpd="dbl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спортсменов.</a:t>
            </a:r>
            <a:endParaRPr lang="ru-RU" sz="1750" b="1" dirty="0" smtClean="0">
              <a:ln w="9525" cap="flat" cmpd="dbl">
                <a:noFill/>
              </a:ln>
              <a:solidFill>
                <a:srgbClr val="FFFF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endParaRPr lang="ru-RU" sz="1600" b="1" dirty="0">
              <a:solidFill>
                <a:srgbClr val="FFFF0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82324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332656"/>
            <a:ext cx="7632848" cy="434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algn="ctr">
              <a:lnSpc>
                <a:spcPct val="115000"/>
              </a:lnSpc>
              <a:spcAft>
                <a:spcPts val="0"/>
              </a:spcAft>
              <a:tabLst>
                <a:tab pos="450215" algn="l"/>
              </a:tabLst>
            </a:pPr>
            <a:r>
              <a:rPr lang="ru-RU" sz="2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История применения допинга в спорте</a:t>
            </a:r>
            <a:endParaRPr lang="ru-RU" sz="21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261" y="1052736"/>
            <a:ext cx="835292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tabLst>
                <a:tab pos="450000" algn="l"/>
              </a:tabLst>
            </a:pPr>
            <a:r>
              <a:rPr lang="ru-RU" dirty="0" smtClean="0">
                <a:ea typeface="Calibri"/>
              </a:rPr>
              <a:t>	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Вещества </a:t>
            </a: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 методы, повышающие работоспособность человека, применялись задолго до того, как в Древней Греции были организованы первые Олимпийские игры, где разнообразные стимуляторы использовались спортсменами для получения лучших результатов. Есть свидетельство, что уже в III в. до н.э. в Греции олимпийцы использовали вещества, улучшающие их результаты. Участники древнегреческих Олимпийских игр считали, что семена кунжута повышают выносливость в беге, а борцу перед схваткой необходимо съесть десять фунтов ягнятины, запив вином со стрихнином. Применялись также некоторые лекарственные растения, семенники убитых животных, употреблявшиеся в пищу, всякие методы заговоров и другие приемы. </a:t>
            </a:r>
            <a:endParaRPr lang="ru-RU" sz="19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avatars.dzeninfra.ru/get-zen_doc/1572663/pub_5cf65cae91dc1000af2b84dc_5cf65e502d133400afd99fe4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103206"/>
            <a:ext cx="4890011" cy="2537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750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332656"/>
            <a:ext cx="882047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algn="just">
              <a:spcAft>
                <a:spcPts val="0"/>
              </a:spcAft>
              <a:tabLst>
                <a:tab pos="0" algn="l"/>
                <a:tab pos="450000" algn="l"/>
              </a:tabLst>
            </a:pPr>
            <a:r>
              <a:rPr lang="ru-RU" b="1" dirty="0" smtClean="0">
                <a:solidFill>
                  <a:srgbClr val="FFFF00"/>
                </a:solidFill>
                <a:ea typeface="Calibri"/>
                <a:cs typeface="Times New Roman"/>
              </a:rPr>
              <a:t>	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Само </a:t>
            </a: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слово «допинг», первоначально использовавшееся для обозначения напитка, который южноафриканские племена 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принимали во </a:t>
            </a: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время религиозных ритуалов, в спорте стало применяться в 1885 году. Впервые термин «допинг» применили по отношению к спортсменам, принимавшим стимуляторы во время соревнований по плаванию в Амстердаме. Впрочем, имеются и другие данные, согласно которым, словом «допинг» уже в первой половине XIX в. называли наркотические вещества, которые давали лошадям, участвующим в конных скачках в Англии. В 1886 году на соревнованиях по велосипедному спорту была зафиксирована первая смерть одного из участников заезда – англичанина Линтона, последовавшая из-за применения им допинга во время гонки по маршруту Париж – Бордо.</a:t>
            </a:r>
            <a:endParaRPr lang="ru-RU" sz="1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topuch.com/ponyatie-doping/646262_html_92728599a73492ba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3" b="1863"/>
          <a:stretch/>
        </p:blipFill>
        <p:spPr bwMode="auto">
          <a:xfrm>
            <a:off x="971600" y="3707168"/>
            <a:ext cx="1964445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img.medscapestatic.com/pi/features/slideshow-slide/history-of-doping-in-sports/fig8.jpg?resize=645:439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62"/>
          <a:stretch/>
        </p:blipFill>
        <p:spPr bwMode="auto">
          <a:xfrm>
            <a:off x="3707904" y="3707168"/>
            <a:ext cx="4536504" cy="2962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8618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60648"/>
            <a:ext cx="8496944" cy="434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algn="ctr">
              <a:lnSpc>
                <a:spcPct val="115000"/>
              </a:lnSpc>
              <a:spcAft>
                <a:spcPts val="0"/>
              </a:spcAft>
              <a:tabLst>
                <a:tab pos="450215" algn="l"/>
              </a:tabLst>
            </a:pPr>
            <a:r>
              <a:rPr lang="ru-RU" sz="2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Допинговые средства и их основные группы</a:t>
            </a:r>
            <a:endParaRPr lang="ru-RU" sz="21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5516" y="980728"/>
            <a:ext cx="8712968" cy="5955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algn="just">
              <a:spcAft>
                <a:spcPts val="0"/>
              </a:spcAft>
              <a:tabLst>
                <a:tab pos="450215" algn="l"/>
              </a:tabLst>
            </a:pPr>
            <a:r>
              <a:rPr lang="ru-RU" sz="19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данный момент к допинговым средствам относят препараты следующих </a:t>
            </a:r>
            <a:r>
              <a:rPr lang="ru-RU" sz="19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5 групп</a:t>
            </a:r>
            <a:r>
              <a:rPr lang="ru-RU" sz="19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:</a:t>
            </a:r>
          </a:p>
          <a:p>
            <a:pPr algn="just">
              <a:spcAft>
                <a:spcPts val="0"/>
              </a:spcAft>
              <a:tabLst>
                <a:tab pos="450215" algn="l"/>
              </a:tabLst>
            </a:pPr>
            <a:r>
              <a:rPr lang="ru-RU" sz="19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</a:t>
            </a:r>
            <a:r>
              <a:rPr lang="ru-RU" sz="1900" b="1" spc="3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.С</a:t>
            </a:r>
            <a:r>
              <a:rPr lang="ru-RU" sz="19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тимуляторы </a:t>
            </a:r>
            <a:r>
              <a:rPr lang="ru-RU" sz="19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(стимуляторы центральной нервной системы, симпатомиметики, анальгетики).</a:t>
            </a:r>
          </a:p>
          <a:p>
            <a:pPr algn="just">
              <a:spcAft>
                <a:spcPts val="0"/>
              </a:spcAft>
              <a:tabLst>
                <a:tab pos="450215" algn="l"/>
              </a:tabLst>
            </a:pPr>
            <a:r>
              <a:rPr lang="ru-RU" sz="19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2. Наркотики (наркотические анальгетики).</a:t>
            </a:r>
          </a:p>
          <a:p>
            <a:pPr algn="just">
              <a:spcAft>
                <a:spcPts val="0"/>
              </a:spcAft>
              <a:tabLst>
                <a:tab pos="450215" algn="l"/>
              </a:tabLst>
            </a:pPr>
            <a:r>
              <a:rPr lang="ru-RU" sz="19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3. Анаболические стероиды и другие гормональные анаболизирующие средства.</a:t>
            </a:r>
          </a:p>
          <a:p>
            <a:pPr algn="just">
              <a:spcAft>
                <a:spcPts val="0"/>
              </a:spcAft>
              <a:tabLst>
                <a:tab pos="450215" algn="l"/>
              </a:tabLst>
            </a:pPr>
            <a:r>
              <a:rPr lang="ru-RU" sz="19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4. Бета-блокаторы.</a:t>
            </a:r>
          </a:p>
          <a:p>
            <a:pPr algn="just">
              <a:spcAft>
                <a:spcPts val="0"/>
              </a:spcAft>
              <a:tabLst>
                <a:tab pos="450215" algn="l"/>
              </a:tabLst>
            </a:pPr>
            <a:r>
              <a:rPr lang="ru-RU" sz="19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5. Диуретики</a:t>
            </a:r>
            <a:r>
              <a:rPr lang="ru-RU" sz="19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</a:p>
          <a:p>
            <a:pPr algn="just">
              <a:spcAft>
                <a:spcPts val="0"/>
              </a:spcAft>
              <a:tabLst>
                <a:tab pos="450215" algn="l"/>
              </a:tabLst>
            </a:pPr>
            <a:endParaRPr lang="ru-RU" sz="1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450215" algn="l"/>
              </a:tabLst>
            </a:pPr>
            <a:r>
              <a:rPr lang="ru-RU" sz="1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	</a:t>
            </a:r>
            <a:r>
              <a:rPr lang="ru-RU" sz="19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 </a:t>
            </a:r>
            <a:r>
              <a:rPr lang="ru-RU" sz="19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точки зрения достигаемого эффекта спортивные допинги можно условно разделить на две основные группы</a:t>
            </a:r>
            <a:r>
              <a:rPr lang="ru-RU" sz="19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:</a:t>
            </a:r>
          </a:p>
          <a:p>
            <a:pPr algn="just">
              <a:spcAft>
                <a:spcPts val="0"/>
              </a:spcAft>
              <a:tabLst>
                <a:tab pos="450215" algn="l"/>
              </a:tabLst>
            </a:pPr>
            <a:endParaRPr lang="ru-RU" sz="1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450215" algn="l"/>
              </a:tabLst>
            </a:pPr>
            <a:r>
              <a:rPr lang="ru-RU" sz="1900" b="1" u="sng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1.Препараты</a:t>
            </a:r>
            <a:r>
              <a:rPr lang="ru-RU" sz="1900" b="1" u="sng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применяемые непосредственно в период соревнований</a:t>
            </a:r>
            <a:r>
              <a:rPr lang="ru-RU" sz="1900" b="1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19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для кратковременной стимуляции работоспособности, психического и физического тонуса спортсмена</a:t>
            </a:r>
            <a:r>
              <a:rPr lang="ru-RU" sz="19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</a:p>
          <a:p>
            <a:pPr algn="just">
              <a:spcAft>
                <a:spcPts val="0"/>
              </a:spcAft>
              <a:tabLst>
                <a:tab pos="450215" algn="l"/>
              </a:tabLst>
            </a:pPr>
            <a:endParaRPr lang="ru-RU" sz="1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450215" algn="l"/>
              </a:tabLst>
            </a:pPr>
            <a:r>
              <a:rPr lang="ru-RU" sz="1900" b="1" u="sng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2.Препараты</a:t>
            </a:r>
            <a:r>
              <a:rPr lang="ru-RU" sz="1900" b="1" u="sng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применяемые в течение длительного времени в ходе тренировочного процесса</a:t>
            </a:r>
            <a:r>
              <a:rPr lang="ru-RU" sz="1900" b="1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19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для наращивания мышечной массы и обеспечения адаптации спортсмена к максимальным физическим нагрузкам.</a:t>
            </a:r>
          </a:p>
          <a:p>
            <a:pPr algn="just">
              <a:spcAft>
                <a:spcPts val="0"/>
              </a:spcAft>
              <a:tabLst>
                <a:tab pos="450215" algn="l"/>
              </a:tabLst>
            </a:pPr>
            <a:endParaRPr lang="ru-RU" b="1" dirty="0">
              <a:solidFill>
                <a:srgbClr val="FFFF00"/>
              </a:solidFill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2698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332656"/>
            <a:ext cx="8496944" cy="434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algn="ctr">
              <a:lnSpc>
                <a:spcPct val="115000"/>
              </a:lnSpc>
              <a:spcAft>
                <a:spcPts val="0"/>
              </a:spcAft>
              <a:tabLst>
                <a:tab pos="450215" algn="l"/>
              </a:tabLst>
            </a:pPr>
            <a:r>
              <a:rPr lang="ru-RU" sz="2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Допинговые средства и их основные группы</a:t>
            </a:r>
            <a:endParaRPr lang="ru-RU" sz="21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1052736"/>
            <a:ext cx="8496944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dirty="0" smtClean="0">
                <a:ea typeface="Calibri"/>
                <a:cs typeface="Times New Roman"/>
              </a:rPr>
              <a:t>	</a:t>
            </a:r>
            <a:r>
              <a:rPr lang="ru-RU" sz="19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</a:t>
            </a:r>
            <a:r>
              <a:rPr lang="ru-RU" sz="19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первую группу входят разнообразные </a:t>
            </a:r>
            <a:r>
              <a:rPr lang="ru-RU" sz="1900" b="1" u="sng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средства, стимулирующие центральную нервную систему</a:t>
            </a:r>
            <a:r>
              <a:rPr lang="ru-RU" sz="19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:</a:t>
            </a:r>
          </a:p>
          <a:p>
            <a:pPr algn="just">
              <a:spcAft>
                <a:spcPts val="0"/>
              </a:spcAft>
            </a:pPr>
            <a:r>
              <a:rPr lang="ru-RU" sz="19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1. психостимулирующие средства (или психомоторные стимуляторы);</a:t>
            </a:r>
          </a:p>
          <a:p>
            <a:pPr algn="just">
              <a:spcAft>
                <a:spcPts val="0"/>
              </a:spcAft>
            </a:pPr>
            <a:r>
              <a:rPr lang="ru-RU" sz="19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2. аналептики;</a:t>
            </a:r>
          </a:p>
          <a:p>
            <a:pPr algn="just">
              <a:spcAft>
                <a:spcPts val="0"/>
              </a:spcAft>
            </a:pPr>
            <a:r>
              <a:rPr lang="ru-RU" sz="19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3. препараты, возбуждающе действующие преимущественно на спиной мозг</a:t>
            </a:r>
            <a:r>
              <a:rPr lang="ru-RU" sz="19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  <a:endParaRPr lang="en-US" sz="19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9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9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	Во вторую группу допинговых средств входят </a:t>
            </a:r>
            <a:r>
              <a:rPr lang="ru-RU" sz="1900" b="1" u="sng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анаболические средства (АС) и другие гормональные анаболизирующие средства</a:t>
            </a:r>
            <a:r>
              <a:rPr lang="ru-RU" sz="1900" b="1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 </a:t>
            </a:r>
            <a:r>
              <a:rPr lang="ru-RU" sz="19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Кроме этого, существуют специфические виды допингов и других запрещенных фармакологических средств:</a:t>
            </a:r>
          </a:p>
          <a:p>
            <a:pPr algn="just">
              <a:spcAft>
                <a:spcPts val="0"/>
              </a:spcAft>
            </a:pPr>
            <a:r>
              <a:rPr lang="ru-RU" sz="19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1. средства, улучшающие координацию движений и нормализирующие сердцебиение и кровеносное давление;</a:t>
            </a:r>
          </a:p>
          <a:p>
            <a:pPr algn="just">
              <a:spcAft>
                <a:spcPts val="0"/>
              </a:spcAft>
            </a:pPr>
            <a:r>
              <a:rPr lang="ru-RU" sz="19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2. средства, способствующие уменьшению веса, ускорению выведения из организма продуктов распада анаболических стероидов;</a:t>
            </a:r>
          </a:p>
          <a:p>
            <a:pPr algn="just">
              <a:spcAft>
                <a:spcPts val="0"/>
              </a:spcAft>
            </a:pPr>
            <a:r>
              <a:rPr lang="ru-RU" sz="19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3. средства, обладающие способностью маскировать следы анаболических стероидов во время проведения специальных исследований по допинг – контролю.</a:t>
            </a:r>
          </a:p>
        </p:txBody>
      </p:sp>
    </p:spTree>
    <p:extLst>
      <p:ext uri="{BB962C8B-B14F-4D97-AF65-F5344CB8AC3E}">
        <p14:creationId xmlns:p14="http://schemas.microsoft.com/office/powerpoint/2010/main" val="3734845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332656"/>
            <a:ext cx="6984776" cy="434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algn="ctr">
              <a:lnSpc>
                <a:spcPct val="115000"/>
              </a:lnSpc>
              <a:spcAft>
                <a:spcPts val="0"/>
              </a:spcAft>
              <a:tabLst>
                <a:tab pos="450215" algn="l"/>
              </a:tabLst>
            </a:pPr>
            <a:r>
              <a:rPr lang="ru-RU" sz="21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Допинговые методы</a:t>
            </a:r>
            <a:endParaRPr lang="ru-RU" sz="21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7" y="969857"/>
            <a:ext cx="8424936" cy="1773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9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 допинговым методам относятся: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900" b="1" u="sng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1. Кровяной допинг</a:t>
            </a:r>
            <a:r>
              <a:rPr lang="ru-RU" sz="1900" b="1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19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– использование продуктов, которые расширяют прием, поступление или доставку кислорода в организм спортсмена.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900" b="1" u="sng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2. Генный метод</a:t>
            </a:r>
            <a:r>
              <a:rPr lang="ru-RU" sz="1900" b="1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19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– нетерапевтическое использование генов, генных элементов и/или клеток, которые могут улучшить спортивный результат.</a:t>
            </a:r>
          </a:p>
        </p:txBody>
      </p:sp>
      <p:pic>
        <p:nvPicPr>
          <p:cNvPr id="5122" name="Picture 2" descr="https://photobooth.cdn.sports.ru/preset/post/2/09/324dbf3f940efafb20e588d1e8784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3084656"/>
            <a:ext cx="4392489" cy="2930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news.utmn.ru/upload/iblock/28b/akademikandreylisitsasozdastvtyumguperedovoytsentrgeneticheskikhtekhnologi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206" y="3063308"/>
            <a:ext cx="3924274" cy="2951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400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116632"/>
            <a:ext cx="6984776" cy="11020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Действие допинга на организм спортсмена в зависимости от вида спорта</a:t>
            </a:r>
            <a:endParaRPr lang="ru-RU" sz="21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457200" algn="ctr">
              <a:lnSpc>
                <a:spcPct val="115000"/>
              </a:lnSpc>
              <a:spcAft>
                <a:spcPts val="0"/>
              </a:spcAft>
              <a:tabLst>
                <a:tab pos="450215" algn="l"/>
              </a:tabLst>
            </a:pPr>
            <a:endParaRPr lang="ru-RU" sz="1600" dirty="0">
              <a:solidFill>
                <a:srgbClr val="FFC00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9212037"/>
              </p:ext>
            </p:extLst>
          </p:nvPr>
        </p:nvGraphicFramePr>
        <p:xfrm>
          <a:off x="683568" y="1052735"/>
          <a:ext cx="7632847" cy="5636302"/>
        </p:xfrm>
        <a:graphic>
          <a:graphicData uri="http://schemas.openxmlformats.org/drawingml/2006/table">
            <a:tbl>
              <a:tblPr firstRow="1" firstCol="1" bandRow="1"/>
              <a:tblGrid>
                <a:gridCol w="25812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84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671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083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Родственные виды спорта</a:t>
                      </a:r>
                      <a:endParaRPr lang="ru-RU" sz="1500" b="1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Допинг</a:t>
                      </a:r>
                      <a:endParaRPr lang="ru-RU" sz="1500" b="1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Осложнения</a:t>
                      </a:r>
                      <a:endParaRPr lang="ru-RU" sz="1500" b="1" dirty="0">
                        <a:solidFill>
                          <a:srgbClr val="FFFF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04157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tx1">
                              <a:lumMod val="9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Тяжелая атлетика, метания, культуризм, спринтерские дистанции в легкой атлетике, плавании, конькобежном спорте, лыжных гонках.</a:t>
                      </a:r>
                      <a:endParaRPr lang="ru-RU" sz="1500" b="1" dirty="0">
                        <a:solidFill>
                          <a:schemeClr val="tx1">
                            <a:lumMod val="9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Анаболические стероиды, соматотропин, гонадотропин, амфетамины, диуретики и др.</a:t>
                      </a:r>
                      <a:endParaRPr lang="ru-RU" sz="15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Резкие изменения: обмена веществ, гормонального профиля, маскулинизация у женщин и вирилизация у мужчин.</a:t>
                      </a:r>
                      <a:endParaRPr lang="ru-RU" sz="15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332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tx1">
                              <a:lumMod val="9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Бег, плавание, лыжные гонки, велосипедные гонки, конькобежный спорт (длинные дистанции).</a:t>
                      </a:r>
                      <a:endParaRPr lang="ru-RU" sz="1500" b="1" dirty="0">
                        <a:solidFill>
                          <a:schemeClr val="tx1">
                            <a:lumMod val="9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Анаболические стероиды, соматотропин, гонадотропин, кровяной допинг, психостимуляторы и др.</a:t>
                      </a:r>
                      <a:endParaRPr lang="ru-RU" sz="15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Потеря ориентации и сознания, смертельные исходы, нарушения гормонального статуса и др.</a:t>
                      </a:r>
                      <a:endParaRPr lang="ru-RU" sz="15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4249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tx1">
                              <a:lumMod val="9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Футбол, баскетбол, регби, бейсбол, хоккей с мячом и с шайбой, гольф и др.</a:t>
                      </a:r>
                      <a:endParaRPr lang="ru-RU" sz="1500" b="1" dirty="0">
                        <a:solidFill>
                          <a:schemeClr val="tx1">
                            <a:lumMod val="9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Алкоголь, кокаин, героин, амфетамины, марихуана и др.</a:t>
                      </a:r>
                      <a:endParaRPr lang="ru-RU" sz="15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Летальные исходы, потеря сознания, токсические эффекты.</a:t>
                      </a:r>
                      <a:endParaRPr lang="ru-RU" sz="15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332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tx1">
                              <a:lumMod val="9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Прыжки в высоту, прыжки в воду, фигурное катание, гимнастика, фехтование и др.</a:t>
                      </a:r>
                      <a:endParaRPr lang="ru-RU" sz="1500" b="1" dirty="0">
                        <a:solidFill>
                          <a:schemeClr val="tx1">
                            <a:lumMod val="9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Алкоголь, наркотические аналгетики, транквилизаторы, бета-блокаторы и др.</a:t>
                      </a:r>
                      <a:endParaRPr lang="ru-RU" sz="15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Наркотическая зависимость, алкоголизм и др.</a:t>
                      </a:r>
                      <a:endParaRPr lang="ru-RU" sz="15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4249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tx1">
                              <a:lumMod val="9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Все виды борьбы, бокс, восточные единоборства и др.</a:t>
                      </a:r>
                      <a:endParaRPr lang="ru-RU" sz="1500" b="1" dirty="0">
                        <a:solidFill>
                          <a:schemeClr val="tx1">
                            <a:lumMod val="9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Наркотические аналгетики, марихуана, алкоголь.</a:t>
                      </a:r>
                      <a:endParaRPr lang="ru-RU" sz="15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Лекарственная зависимость, наркомания и др.</a:t>
                      </a:r>
                      <a:endParaRPr lang="ru-RU" sz="15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6610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7575" y="152928"/>
            <a:ext cx="6984776" cy="11020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Последствия применения допинга на спортивную жизнь человека</a:t>
            </a:r>
          </a:p>
          <a:p>
            <a:pPr marL="457200" algn="ctr">
              <a:lnSpc>
                <a:spcPct val="115000"/>
              </a:lnSpc>
              <a:spcAft>
                <a:spcPts val="0"/>
              </a:spcAft>
              <a:tabLst>
                <a:tab pos="450215" algn="l"/>
              </a:tabLst>
            </a:pPr>
            <a:endParaRPr lang="ru-RU" sz="1600" dirty="0">
              <a:solidFill>
                <a:srgbClr val="FFC00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5516" y="980728"/>
            <a:ext cx="864096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tabLst>
                <a:tab pos="450000" algn="l"/>
              </a:tabLst>
            </a:pPr>
            <a:r>
              <a:rPr lang="ru-RU" b="1" dirty="0">
                <a:solidFill>
                  <a:srgbClr val="FFFF00"/>
                </a:solidFill>
                <a:ea typeface="Calibri"/>
              </a:rPr>
              <a:t>	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Обнаружение </a:t>
            </a: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допинга грозит спортсмену суровыми наказаниями, вплоть до полного отлучения от спорта. При первом выявлении запрещенных средств он дисквалифицируется на 2 года, при повторном – пожизненно. В случае приема симпатомиметиков в первый раз – дисквалификация на 6 месяцев, во второй на 2 года, в третий – пожизненно. При этом наказанию подвергается также тренер и врач, наблюдавший за спортсменом. Применение в качестве допинга каких-либо средств, официально отнесенных к наркотическим, влечет соответствующие административные и уголовные наказания. В настоящее время в законодательные органы страны внесены предложения о введении уголовного наказания за прием анаболических стероидов без медицинских показаний или склонение к их приему</a:t>
            </a: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</a:rPr>
              <a:t>.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AutoShape 2" descr="https://www.deccanherald.com/sites/dh/files/articleimages/2021/10/23/istock-841229234-1-1043361-163496981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www.deccanherald.com/sites/dh/files/articleimages/2021/10/23/istock-841229234-1-1043361-1634969818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7" descr="http://img0.liveinternet.ru/images/attach/c/0/45/395/45395569_1245567935_ispanka1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969" y="4121083"/>
            <a:ext cx="3642054" cy="258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87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495</TotalTime>
  <Words>452</Words>
  <Application>Microsoft Office PowerPoint</Application>
  <PresentationFormat>Экран (4:3)</PresentationFormat>
  <Paragraphs>87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Calibri</vt:lpstr>
      <vt:lpstr>Century Gothic</vt:lpstr>
      <vt:lpstr>Times New Roman</vt:lpstr>
      <vt:lpstr>Wingdings 2</vt:lpstr>
      <vt:lpstr>Wingdings 3</vt:lpstr>
      <vt:lpstr>Ион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60</cp:revision>
  <dcterms:modified xsi:type="dcterms:W3CDTF">2023-10-01T11:08:20Z</dcterms:modified>
</cp:coreProperties>
</file>