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9" r:id="rId10"/>
    <p:sldId id="266" r:id="rId11"/>
    <p:sldId id="267" r:id="rId12"/>
    <p:sldId id="268" r:id="rId13"/>
    <p:sldId id="270" r:id="rId14"/>
    <p:sldId id="271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>
        <p:scale>
          <a:sx n="70" d="100"/>
          <a:sy n="70" d="100"/>
        </p:scale>
        <p:origin x="-82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1219200"/>
            <a:ext cx="7406640" cy="1472184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Lucida Console" pitchFamily="49" charset="0"/>
              </a:rPr>
              <a:t>«</a:t>
            </a:r>
            <a:r>
              <a:rPr lang="ru-RU" sz="4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nstantia" pitchFamily="18" charset="0"/>
              </a:rPr>
              <a:t>а</a:t>
            </a:r>
            <a:r>
              <a:rPr lang="ru-RU" sz="4400" b="1" i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nstantia" pitchFamily="18" charset="0"/>
              </a:rPr>
              <a:t>ппаратное и программное обеспечение сети»</a:t>
            </a:r>
            <a:endParaRPr lang="ru-RU" sz="44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429264"/>
            <a:ext cx="4276756" cy="4476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Беляева Т.А. Преподаватель информатики  СМК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им.А.В.Геловани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pic>
        <p:nvPicPr>
          <p:cNvPr id="4" name="Рисунок 3" descr="к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514600"/>
            <a:ext cx="4128482" cy="2470265"/>
          </a:xfrm>
          <a:prstGeom prst="round1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498080" cy="1143000"/>
          </a:xfrm>
        </p:spPr>
        <p:txBody>
          <a:bodyPr/>
          <a:lstStyle/>
          <a:p>
            <a:pPr algn="ctr"/>
            <a:r>
              <a:rPr lang="ru-RU" i="1" dirty="0">
                <a:latin typeface="Constantia" panose="02030602050306030303" pitchFamily="18" charset="0"/>
              </a:rPr>
              <a:t>Концентратор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066800"/>
            <a:ext cx="7790688" cy="5486400"/>
          </a:xfrm>
        </p:spPr>
        <p:txBody>
          <a:bodyPr>
            <a:normAutofit/>
          </a:bodyPr>
          <a:lstStyle/>
          <a:p>
            <a:endParaRPr lang="ru-RU" sz="2000" dirty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>
              <a:latin typeface="Constantia" panose="0203060205030603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714488"/>
            <a:ext cx="32766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onstantia" pitchFamily="18" charset="0"/>
              </a:rPr>
              <a:t>Существует два вида концентраторов: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14" y="3214686"/>
            <a:ext cx="221457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Constantia" pitchFamily="18" charset="0"/>
              </a:rPr>
              <a:t>Пассивные концентраторы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86578" y="3286124"/>
            <a:ext cx="201873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Constantia" pitchFamily="18" charset="0"/>
              </a:rPr>
              <a:t>Активные концентраторы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357422" y="2643182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15140" y="2643182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2856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000108"/>
          </a:xfrm>
        </p:spPr>
        <p:txBody>
          <a:bodyPr/>
          <a:lstStyle/>
          <a:p>
            <a:pPr algn="ctr"/>
            <a:r>
              <a:rPr lang="ru-RU" i="1" dirty="0" smtClean="0">
                <a:latin typeface="Constantia" pitchFamily="18" charset="0"/>
              </a:rPr>
              <a:t>Коммутатор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00100" y="1714488"/>
            <a:ext cx="7933588" cy="5000660"/>
          </a:xfrm>
        </p:spPr>
        <p:txBody>
          <a:bodyPr>
            <a:noAutofit/>
          </a:bodyPr>
          <a:lstStyle/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  <a:p>
            <a:endParaRPr lang="ru-RU" sz="2000" dirty="0" smtClean="0">
              <a:latin typeface="Constantia" pitchFamily="18" charset="0"/>
            </a:endParaRPr>
          </a:p>
        </p:txBody>
      </p:sp>
      <p:pic>
        <p:nvPicPr>
          <p:cNvPr id="3074" name="Picture 2" descr="http://astel.dsait.ru/wa-data/public/shop/products/05/55/15505/images/19656/19656.97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3345415" cy="2364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5000636"/>
            <a:ext cx="742955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Коммутатор предоставляет следующие возможности: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посылает пакет с данными с одного компьютера на конечный компьютер;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увеличивает скорость передачи данных.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357430"/>
            <a:ext cx="4000528" cy="200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142976" y="928670"/>
            <a:ext cx="7715304" cy="10156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Constantia" pitchFamily="18" charset="0"/>
              </a:rPr>
              <a:t>Коммутатор - это устройство, соединяющее нескольких узлов компьютерной сети в пределах одного или нескольких сегментов.</a:t>
            </a:r>
          </a:p>
        </p:txBody>
      </p:sp>
    </p:spTree>
    <p:extLst>
      <p:ext uri="{BB962C8B-B14F-4D97-AF65-F5344CB8AC3E}">
        <p14:creationId xmlns="" xmlns:p14="http://schemas.microsoft.com/office/powerpoint/2010/main" val="333217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pPr algn="ctr"/>
            <a:r>
              <a:rPr lang="ru-RU" i="1" dirty="0" err="1" smtClean="0">
                <a:latin typeface="Constantia" pitchFamily="18" charset="0"/>
              </a:rPr>
              <a:t>Маршрутизатор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071546"/>
            <a:ext cx="7786742" cy="10156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Маршрутизатор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 — специализированный сетевой компьютер, имеющий два или более сетевых интерфейсов</a:t>
            </a:r>
            <a:r>
              <a:rPr lang="ru-RU" sz="2000" baseline="30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и пересылающий пакеты данных между различными сегментами сети. </a:t>
            </a:r>
            <a:endParaRPr lang="ru-RU" sz="2000" dirty="0" smtClean="0">
              <a:latin typeface="Constantia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571744"/>
            <a:ext cx="411934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dlink.com/-/media/Images/Products/DSR/1000N/2%20DSR1000NA1Image%20LSide.png"/>
          <p:cNvPicPr>
            <a:picLocks noChangeAspect="1" noChangeArrowheads="1"/>
          </p:cNvPicPr>
          <p:nvPr/>
        </p:nvPicPr>
        <p:blipFill>
          <a:blip r:embed="rId3" cstate="print"/>
          <a:srcRect l="10897" t="3874" r="10645"/>
          <a:stretch>
            <a:fillRect/>
          </a:stretch>
        </p:blipFill>
        <p:spPr bwMode="auto">
          <a:xfrm>
            <a:off x="1214414" y="2643182"/>
            <a:ext cx="3013111" cy="207652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5357826"/>
            <a:ext cx="7643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Constantia" pitchFamily="18" charset="0"/>
              </a:rPr>
              <a:t>Транспортируя информацию между различными сегментами сети, </a:t>
            </a:r>
            <a:r>
              <a:rPr lang="ru-RU" sz="2000" dirty="0" err="1" smtClean="0">
                <a:latin typeface="Constantia" pitchFamily="18" charset="0"/>
              </a:rPr>
              <a:t>маршрутизаторы</a:t>
            </a:r>
            <a:r>
              <a:rPr lang="ru-RU" sz="2000" dirty="0" smtClean="0">
                <a:latin typeface="Constantia" pitchFamily="18" charset="0"/>
              </a:rPr>
              <a:t> анализируют заголовок пакета и стараются вычислить оптимальный путь перемещения данного пакета. </a:t>
            </a:r>
            <a:endParaRPr lang="ru-RU" sz="20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69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latin typeface="Constantia" pitchFamily="18" charset="0"/>
              </a:rPr>
              <a:t>Программное обеспечение сети</a:t>
            </a:r>
            <a:endParaRPr lang="ru-RU" sz="4000" i="1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071546"/>
            <a:ext cx="7572428" cy="1285884"/>
          </a:xfrm>
          <a:solidFill>
            <a:schemeClr val="bg2">
              <a:lumMod val="9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Constantia" pitchFamily="18" charset="0"/>
              </a:rPr>
              <a:t>Сетевое программное обеспечение</a:t>
            </a:r>
            <a:r>
              <a:rPr lang="ru-RU" sz="2400" dirty="0" smtClean="0">
                <a:solidFill>
                  <a:schemeClr val="tx1"/>
                </a:solidFill>
                <a:latin typeface="Constantia" pitchFamily="18" charset="0"/>
              </a:rPr>
              <a:t> – это программное обеспечение, позволяющее организовать работу пользователя в сети. </a:t>
            </a:r>
            <a:endParaRPr lang="ru-RU" sz="2400" dirty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5124" name="Picture 4" descr="http://www.thetimes24.com/wp-content/uploads/2015/03/only-20-pc-Indians-use-inter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86058"/>
            <a:ext cx="5857916" cy="32861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latin typeface="Constantia" pitchFamily="18" charset="0"/>
              </a:rPr>
              <a:t>Программное обеспечение сети</a:t>
            </a:r>
            <a:endParaRPr lang="ru-RU" sz="40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000240"/>
            <a:ext cx="7719274" cy="4248160"/>
          </a:xfrm>
        </p:spPr>
        <p:txBody>
          <a:bodyPr>
            <a:normAutofit/>
          </a:bodyPr>
          <a:lstStyle/>
          <a:p>
            <a:endParaRPr lang="ru-RU" sz="2800" dirty="0">
              <a:latin typeface="Constantia" pitchFamily="18" charset="0"/>
            </a:endParaRPr>
          </a:p>
        </p:txBody>
      </p:sp>
      <p:pic>
        <p:nvPicPr>
          <p:cNvPr id="4100" name="Picture 4" descr="http://studme.org/imag/inform/trof_inftekup/image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285992"/>
            <a:ext cx="5643602" cy="43102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1071546"/>
            <a:ext cx="6858048" cy="10156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Constantia" pitchFamily="18" charset="0"/>
              </a:rPr>
              <a:t>Сетевое программное обеспечение представлено </a:t>
            </a:r>
            <a:r>
              <a:rPr lang="ru-RU" sz="2000" i="1" dirty="0" smtClean="0">
                <a:latin typeface="Constantia" pitchFamily="18" charset="0"/>
              </a:rPr>
              <a:t>общим, системным и специальным</a:t>
            </a:r>
            <a:r>
              <a:rPr lang="ru-RU" sz="2000" dirty="0" smtClean="0">
                <a:latin typeface="Constantia" pitchFamily="18" charset="0"/>
              </a:rPr>
              <a:t> программным обеспечением.</a:t>
            </a:r>
            <a:endParaRPr lang="ru-RU" sz="20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ryazan.1it-master.ru/assets/templates/images/komp-help/ustanovka-antiviru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4000504"/>
            <a:ext cx="2500330" cy="1847119"/>
          </a:xfrm>
          <a:prstGeom prst="rect">
            <a:avLst/>
          </a:prstGeom>
          <a:noFill/>
        </p:spPr>
      </p:pic>
      <p:pic>
        <p:nvPicPr>
          <p:cNvPr id="2054" name="Picture 6" descr="http://4.bp.blogspot.com/-CGAcBNkiFUc/VY1tPXlzmDI/AAAAAAAAH5A/M3WLgnrb7Kw/s1600/webdesin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357694"/>
            <a:ext cx="2428875" cy="2000251"/>
          </a:xfrm>
          <a:prstGeom prst="rect">
            <a:avLst/>
          </a:prstGeom>
          <a:noFill/>
        </p:spPr>
      </p:pic>
      <p:pic>
        <p:nvPicPr>
          <p:cNvPr id="2052" name="Picture 4" descr="http://img2.postila.ru/storage/9184000/9173039/73745c30bbc1b7c684976c1dd16cfc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3000372"/>
            <a:ext cx="1770330" cy="12144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8072462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3600" dirty="0" smtClean="0">
                <a:latin typeface="Constantia" pitchFamily="18" charset="0"/>
              </a:rPr>
              <a:t>Общее сетевое программное обеспечение 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142984"/>
            <a:ext cx="4143404" cy="607223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ru-RU" sz="2900" dirty="0" smtClean="0">
              <a:latin typeface="Constantia" pitchFamily="18" charset="0"/>
            </a:endParaRPr>
          </a:p>
          <a:p>
            <a:r>
              <a:rPr lang="ru-RU" sz="2900" b="1" i="1" dirty="0" smtClean="0">
                <a:latin typeface="Constantia" pitchFamily="18" charset="0"/>
              </a:rPr>
              <a:t>браузер –</a:t>
            </a:r>
            <a:r>
              <a:rPr lang="ru-RU" sz="2900" dirty="0" smtClean="0">
                <a:latin typeface="Constantia" pitchFamily="18" charset="0"/>
              </a:rPr>
              <a:t> программа просмотра </a:t>
            </a:r>
            <a:r>
              <a:rPr lang="ru-RU" sz="2900" dirty="0" err="1" smtClean="0">
                <a:latin typeface="Constantia" pitchFamily="18" charset="0"/>
              </a:rPr>
              <a:t>веб-страниц</a:t>
            </a:r>
            <a:r>
              <a:rPr lang="ru-RU" sz="2900" dirty="0" smtClean="0">
                <a:latin typeface="Constantia" pitchFamily="18" charset="0"/>
              </a:rPr>
              <a:t> (например, </a:t>
            </a:r>
            <a:r>
              <a:rPr lang="ru-RU" sz="2900" dirty="0" err="1" smtClean="0">
                <a:latin typeface="Constantia" pitchFamily="18" charset="0"/>
              </a:rPr>
              <a:t>Internet</a:t>
            </a:r>
            <a:r>
              <a:rPr lang="ru-RU" sz="2900" dirty="0" smtClean="0">
                <a:latin typeface="Constantia" pitchFamily="18" charset="0"/>
              </a:rPr>
              <a:t> </a:t>
            </a:r>
            <a:r>
              <a:rPr lang="ru-RU" sz="2900" dirty="0" err="1" smtClean="0">
                <a:latin typeface="Constantia" pitchFamily="18" charset="0"/>
              </a:rPr>
              <a:t>Explorer</a:t>
            </a:r>
            <a:r>
              <a:rPr lang="ru-RU" sz="2900" dirty="0" smtClean="0">
                <a:latin typeface="Constantia" pitchFamily="18" charset="0"/>
              </a:rPr>
              <a:t>);</a:t>
            </a:r>
          </a:p>
          <a:p>
            <a:r>
              <a:rPr lang="ru-RU" sz="2900" dirty="0" smtClean="0">
                <a:latin typeface="Constantia" pitchFamily="18" charset="0"/>
              </a:rPr>
              <a:t> </a:t>
            </a:r>
            <a:r>
              <a:rPr lang="ru-RU" sz="2900" b="1" i="1" dirty="0" smtClean="0">
                <a:latin typeface="Constantia" pitchFamily="18" charset="0"/>
              </a:rPr>
              <a:t>HTML-редакторы –</a:t>
            </a:r>
            <a:r>
              <a:rPr lang="ru-RU" sz="2900" dirty="0" smtClean="0">
                <a:latin typeface="Constantia" pitchFamily="18" charset="0"/>
              </a:rPr>
              <a:t> редакторы, предназначенные для создания </a:t>
            </a:r>
            <a:r>
              <a:rPr lang="ru-RU" sz="2900" dirty="0" err="1" smtClean="0">
                <a:latin typeface="Constantia" pitchFamily="18" charset="0"/>
              </a:rPr>
              <a:t>веб-страниц</a:t>
            </a:r>
            <a:r>
              <a:rPr lang="ru-RU" sz="2900" dirty="0" smtClean="0">
                <a:latin typeface="Constantia" pitchFamily="18" charset="0"/>
              </a:rPr>
              <a:t>;</a:t>
            </a:r>
          </a:p>
          <a:p>
            <a:r>
              <a:rPr lang="ru-RU" sz="2900" b="1" i="1" dirty="0" smtClean="0">
                <a:latin typeface="Constantia" pitchFamily="18" charset="0"/>
              </a:rPr>
              <a:t>графические </a:t>
            </a:r>
            <a:r>
              <a:rPr lang="ru-RU" sz="2900" b="1" i="1" dirty="0" err="1" smtClean="0">
                <a:latin typeface="Constantia" pitchFamily="18" charset="0"/>
              </a:rPr>
              <a:t>веб-средства</a:t>
            </a:r>
            <a:r>
              <a:rPr lang="ru-RU" sz="2900" dirty="0" smtClean="0">
                <a:latin typeface="Constantia" pitchFamily="18" charset="0"/>
              </a:rPr>
              <a:t> – средства, предназначенные для оптимизации графических элементов </a:t>
            </a:r>
            <a:r>
              <a:rPr lang="ru-RU" sz="2900" dirty="0" err="1" smtClean="0">
                <a:latin typeface="Constantia" pitchFamily="18" charset="0"/>
              </a:rPr>
              <a:t>веб-страниц</a:t>
            </a:r>
            <a:r>
              <a:rPr lang="ru-RU" sz="2900" dirty="0" smtClean="0">
                <a:latin typeface="Constantia" pitchFamily="18" charset="0"/>
              </a:rPr>
              <a:t>;</a:t>
            </a:r>
          </a:p>
          <a:p>
            <a:r>
              <a:rPr lang="ru-RU" sz="2900" b="1" i="1" dirty="0" smtClean="0">
                <a:latin typeface="Constantia" pitchFamily="18" charset="0"/>
              </a:rPr>
              <a:t>машинные переводчики</a:t>
            </a:r>
            <a:r>
              <a:rPr lang="ru-RU" sz="2900" dirty="0" smtClean="0">
                <a:latin typeface="Constantia" pitchFamily="18" charset="0"/>
              </a:rPr>
              <a:t> – программные средства, служащие для просмотра </a:t>
            </a:r>
            <a:r>
              <a:rPr lang="ru-RU" sz="2900" dirty="0" err="1" smtClean="0">
                <a:latin typeface="Constantia" pitchFamily="18" charset="0"/>
              </a:rPr>
              <a:t>веб-страниц</a:t>
            </a:r>
            <a:r>
              <a:rPr lang="ru-RU" sz="2900" dirty="0" smtClean="0">
                <a:latin typeface="Constantia" pitchFamily="18" charset="0"/>
              </a:rPr>
              <a:t> на различных языках;</a:t>
            </a:r>
          </a:p>
          <a:p>
            <a:r>
              <a:rPr lang="ru-RU" sz="2900" b="1" i="1" dirty="0" smtClean="0">
                <a:latin typeface="Constantia" pitchFamily="18" charset="0"/>
              </a:rPr>
              <a:t>антивирусные сетевые программы</a:t>
            </a:r>
            <a:r>
              <a:rPr lang="ru-RU" sz="2900" dirty="0" smtClean="0">
                <a:latin typeface="Constantia" pitchFamily="18" charset="0"/>
              </a:rPr>
              <a:t> – </a:t>
            </a:r>
            <a:r>
              <a:rPr lang="ru-RU" sz="2900" dirty="0" err="1" smtClean="0">
                <a:latin typeface="Constantia" pitchFamily="18" charset="0"/>
              </a:rPr>
              <a:t>программы</a:t>
            </a:r>
            <a:r>
              <a:rPr lang="ru-RU" sz="2900" dirty="0" smtClean="0">
                <a:latin typeface="Constantia" pitchFamily="18" charset="0"/>
              </a:rPr>
              <a:t>, используемые для предотвращения попадание программных вирусов на компьютер пользователя или распространения его по локальной сети фирмы.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3108" y="785794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b="1" dirty="0" smtClean="0">
                <a:latin typeface="Constantia" pitchFamily="18" charset="0"/>
              </a:rPr>
              <a:t>Общее  сетевое  программное  обеспечение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b="1" dirty="0" smtClean="0">
                <a:latin typeface="Constantia" pitchFamily="18" charset="0"/>
              </a:rPr>
              <a:t>включает:</a:t>
            </a:r>
          </a:p>
        </p:txBody>
      </p:sp>
      <p:pic>
        <p:nvPicPr>
          <p:cNvPr id="2058" name="Picture 10" descr="http://www.help-computerinfo.ru/_pu/0/460883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571612"/>
            <a:ext cx="2143140" cy="136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heflash.ucoz.net/Other/windows-versions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928802"/>
            <a:ext cx="3536181" cy="23574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>
                <a:latin typeface="Constantia" pitchFamily="18" charset="0"/>
              </a:rPr>
              <a:t>Системное программное обеспечение сети</a:t>
            </a:r>
            <a:endParaRPr lang="ru-RU" sz="3200" i="1" dirty="0"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382" y="1357298"/>
            <a:ext cx="7929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000" dirty="0" smtClean="0">
                <a:latin typeface="Constantia" pitchFamily="18" charset="0"/>
              </a:rPr>
              <a:t>К </a:t>
            </a:r>
            <a:r>
              <a:rPr lang="ru-RU" sz="2000" b="1" dirty="0" smtClean="0">
                <a:latin typeface="Constantia" pitchFamily="18" charset="0"/>
              </a:rPr>
              <a:t>системному программному обеспечению</a:t>
            </a:r>
            <a:r>
              <a:rPr lang="ru-RU" sz="2000" dirty="0" smtClean="0">
                <a:latin typeface="Constantia" pitchFamily="18" charset="0"/>
              </a:rPr>
              <a:t> относят: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7884" y="4500570"/>
            <a:ext cx="2714644" cy="21027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ysClr val="windowText" lastClr="000000"/>
                </a:solidFill>
              </a:rPr>
              <a:t>сервисные программы</a:t>
            </a:r>
            <a:r>
              <a:rPr lang="ru-RU" dirty="0" smtClean="0">
                <a:solidFill>
                  <a:sysClr val="windowText" lastClr="000000"/>
                </a:solidFill>
              </a:rPr>
              <a:t> – </a:t>
            </a:r>
            <a:r>
              <a:rPr lang="ru-RU" dirty="0" err="1" smtClean="0">
                <a:solidFill>
                  <a:sysClr val="windowText" lastClr="000000"/>
                </a:solidFill>
              </a:rPr>
              <a:t>программы</a:t>
            </a:r>
            <a:r>
              <a:rPr lang="ru-RU" dirty="0" smtClean="0">
                <a:solidFill>
                  <a:sysClr val="windowText" lastClr="000000"/>
                </a:solidFill>
              </a:rPr>
              <a:t>, которые расширяют возможности ОС, предоставляя пользователю и его программам набор дополнительных услуг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28" y="4857760"/>
            <a:ext cx="3857652" cy="147732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ysClr val="windowText" lastClr="000000"/>
                </a:solidFill>
              </a:rPr>
              <a:t>систему технического обслуживания</a:t>
            </a:r>
            <a:r>
              <a:rPr lang="ru-RU" dirty="0" smtClean="0">
                <a:solidFill>
                  <a:sysClr val="windowText" lastClr="000000"/>
                </a:solidFill>
              </a:rPr>
              <a:t> – систему, которая облегчает диагностику, тестирование оборудования и поиск неисправностей в ПК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28728" y="2071678"/>
            <a:ext cx="3857652" cy="258532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ysClr val="windowText" lastClr="000000"/>
                </a:solidFill>
              </a:rPr>
              <a:t>операционную систему</a:t>
            </a:r>
            <a:r>
              <a:rPr lang="ru-RU" dirty="0" smtClean="0">
                <a:solidFill>
                  <a:sysClr val="windowText" lastClr="000000"/>
                </a:solidFill>
              </a:rPr>
              <a:t> – обязательную часть системного программного обеспечения, гарантирующую эффективное функционирование ЭВМ в различных режимах, организующую выполнение программ и взаимодействие пользователя и внешних устройств с ЭВМ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>
                <a:latin typeface="Constantia" pitchFamily="18" charset="0"/>
              </a:rPr>
              <a:t>Специальные сетевые ОС</a:t>
            </a:r>
            <a:endParaRPr lang="ru-RU" sz="3600" i="1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1428736"/>
            <a:ext cx="6286544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Специальные сетевые ОС</a:t>
            </a:r>
            <a:r>
              <a:rPr lang="ru-RU" sz="2000" dirty="0" smtClean="0">
                <a:latin typeface="Constantia" pitchFamily="18" charset="0"/>
              </a:rPr>
              <a:t> предназначены для управления сетью.</a:t>
            </a:r>
            <a:endParaRPr lang="ru-RU" sz="2000" dirty="0"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257174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latin typeface="Constantia" pitchFamily="18" charset="0"/>
              </a:rPr>
              <a:t>Сетевые ОС</a:t>
            </a:r>
            <a:endParaRPr lang="ru-RU" sz="2400" b="1" i="1" u="sng" dirty="0">
              <a:latin typeface="Constant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3929066"/>
            <a:ext cx="2143140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>
                <a:latin typeface="Constantia" pitchFamily="18" charset="0"/>
                <a:cs typeface="Times New Roman" pitchFamily="18" charset="0"/>
              </a:rPr>
              <a:t>Одноранговые</a:t>
            </a:r>
            <a:r>
              <a:rPr lang="ru-RU" sz="2000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Constantia" pitchFamily="18" charset="0"/>
              </a:rPr>
              <a:t>(Peer-To-Peer Network) </a:t>
            </a:r>
            <a:endParaRPr lang="ru-RU" sz="2000" dirty="0"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3929066"/>
            <a:ext cx="2928958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Constantia" pitchFamily="18" charset="0"/>
              </a:rPr>
              <a:t>с выделенным сервером (</a:t>
            </a:r>
            <a:r>
              <a:rPr lang="ru-RU" sz="2000" dirty="0" err="1" smtClean="0">
                <a:latin typeface="Constantia" pitchFamily="18" charset="0"/>
              </a:rPr>
              <a:t>Dedicated</a:t>
            </a:r>
            <a:r>
              <a:rPr lang="ru-RU" sz="2000" dirty="0" smtClean="0">
                <a:latin typeface="Constantia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</a:rPr>
              <a:t>File</a:t>
            </a:r>
            <a:r>
              <a:rPr lang="ru-RU" sz="2000" dirty="0" smtClean="0">
                <a:latin typeface="Constantia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</a:rPr>
              <a:t>Server</a:t>
            </a:r>
            <a:r>
              <a:rPr lang="ru-RU" sz="2000" dirty="0" smtClean="0">
                <a:latin typeface="Constantia" pitchFamily="18" charset="0"/>
              </a:rPr>
              <a:t> </a:t>
            </a:r>
            <a:r>
              <a:rPr lang="ru-RU" sz="2000" dirty="0" err="1" smtClean="0">
                <a:latin typeface="Constantia" pitchFamily="18" charset="0"/>
              </a:rPr>
              <a:t>Network</a:t>
            </a:r>
            <a:r>
              <a:rPr lang="ru-RU" sz="2000" dirty="0" smtClean="0">
                <a:latin typeface="Constantia" pitchFamily="18" charset="0"/>
              </a:rPr>
              <a:t>)</a:t>
            </a:r>
            <a:endParaRPr lang="ru-RU" sz="2000" dirty="0">
              <a:latin typeface="Constantia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3286116" y="3143248"/>
            <a:ext cx="857256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72198" y="3143248"/>
            <a:ext cx="785818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2500306"/>
            <a:ext cx="5572164" cy="7143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Constantia" pitchFamily="18" charset="0"/>
              </a:rPr>
              <a:t>СПАСИБО ЗА ВНИМАНИЕ</a:t>
            </a: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14290"/>
            <a:ext cx="7498080" cy="1143000"/>
          </a:xfrm>
          <a:effectLst/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rPr>
              <a:t>Аппаратное и программное обеспечение сети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Constantia" pitchFamily="18" charset="0"/>
              </a:rPr>
              <a:t>Всё обеспечение сети разделяют на два вида:</a:t>
            </a:r>
          </a:p>
          <a:p>
            <a:endParaRPr lang="ru-RU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3429000"/>
            <a:ext cx="2971800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mbria" pitchFamily="18" charset="0"/>
              </a:rPr>
              <a:t>Аппаратное –</a:t>
            </a:r>
          </a:p>
          <a:p>
            <a:pPr algn="ctr"/>
            <a:r>
              <a:rPr lang="ru-RU" sz="2000" dirty="0" smtClean="0">
                <a:latin typeface="Cambria" pitchFamily="18" charset="0"/>
              </a:rPr>
              <a:t>оборудование, которое обеспечивает существование </a:t>
            </a:r>
          </a:p>
          <a:p>
            <a:pPr algn="ctr"/>
            <a:r>
              <a:rPr lang="ru-RU" sz="2000" dirty="0" smtClean="0">
                <a:latin typeface="Cambria" pitchFamily="18" charset="0"/>
              </a:rPr>
              <a:t>и функционирование сети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3429000"/>
            <a:ext cx="381000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mbria" pitchFamily="18" charset="0"/>
              </a:rPr>
              <a:t>Программное  –</a:t>
            </a:r>
          </a:p>
          <a:p>
            <a:pPr algn="ctr"/>
            <a:r>
              <a:rPr lang="ru-RU" sz="2000" dirty="0" smtClean="0">
                <a:latin typeface="Cambria" pitchFamily="18" charset="0"/>
              </a:rPr>
              <a:t> программы необходимые для работы в сети</a:t>
            </a:r>
            <a:endParaRPr lang="ru-RU" sz="2000" dirty="0">
              <a:latin typeface="Cambria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352800" y="2590800"/>
            <a:ext cx="1143000" cy="6096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096000" y="2590800"/>
            <a:ext cx="1066800" cy="6096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latin typeface="Constantia" panose="02030602050306030303" pitchFamily="18" charset="0"/>
              </a:rPr>
              <a:t>Виды кабелей связи</a:t>
            </a:r>
            <a:endParaRPr lang="ru-RU" i="1" dirty="0">
              <a:latin typeface="Constantia" panose="0203060205030603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1752600"/>
            <a:ext cx="6477000" cy="2133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 smtClean="0">
                <a:latin typeface="Constantia" pitchFamily="18" charset="0"/>
              </a:rPr>
              <a:t>витая пара</a:t>
            </a:r>
            <a:endParaRPr lang="ru-RU" sz="3600" dirty="0">
              <a:latin typeface="Constantia" pitchFamily="18" charset="0"/>
            </a:endParaRPr>
          </a:p>
          <a:p>
            <a:r>
              <a:rPr lang="ru-RU" sz="3600" dirty="0" smtClean="0">
                <a:latin typeface="Constantia" pitchFamily="18" charset="0"/>
              </a:rPr>
              <a:t>коаксиальный кабель</a:t>
            </a:r>
            <a:endParaRPr lang="ru-RU" sz="3600" dirty="0">
              <a:latin typeface="Constantia" pitchFamily="18" charset="0"/>
            </a:endParaRPr>
          </a:p>
          <a:p>
            <a:r>
              <a:rPr lang="ru-RU" sz="3600" dirty="0" smtClean="0">
                <a:latin typeface="Constantia" pitchFamily="18" charset="0"/>
              </a:rPr>
              <a:t>оптоволоконный кабель</a:t>
            </a:r>
            <a:endParaRPr lang="ru-RU" sz="3600" dirty="0">
              <a:latin typeface="Constant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-152400"/>
            <a:ext cx="7498080" cy="1143000"/>
          </a:xfrm>
        </p:spPr>
        <p:txBody>
          <a:bodyPr/>
          <a:lstStyle/>
          <a:p>
            <a:pPr algn="ctr"/>
            <a:r>
              <a:rPr lang="ru-RU" i="1" dirty="0" smtClean="0">
                <a:latin typeface="Constantia" panose="02030602050306030303" pitchFamily="18" charset="0"/>
              </a:rPr>
              <a:t>Витая пара</a:t>
            </a:r>
            <a:endParaRPr lang="ru-RU" i="1" dirty="0">
              <a:latin typeface="Constantia" panose="0203060205030603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85800"/>
            <a:ext cx="8019288" cy="6324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Constantia" panose="02030602050306030303" pitchFamily="18" charset="0"/>
              </a:rPr>
              <a:t>Кабель представляет несколько пар скрученных между собой попарно проводников под общей оболочкой. Этот вид проводов применяется при прокладке различных компьютерных сетей, в том числе и сетей Интернет.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>
                <a:latin typeface="Constantia" panose="02030602050306030303" pitchFamily="18" charset="0"/>
              </a:rPr>
              <a:t>Витые пары проводов используются в самых дешевых и на сегодняшний день, пожалуй, самых популярных кабелях. Кабель на основе витых пар представляет собой несколько пар скрученных изолированных  медных проводов в единой диэлектрической   (пластиковой) оболочке. Он довольно гибкий и удобный для прокладки</a:t>
            </a:r>
            <a:r>
              <a:rPr lang="ru-RU" sz="2000" dirty="0">
                <a:latin typeface="Constantia" panose="02030602050306030303" pitchFamily="18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156915"/>
            <a:ext cx="2464904" cy="2362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62" y="2133600"/>
            <a:ext cx="3180522" cy="243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7498080" cy="1143000"/>
          </a:xfrm>
        </p:spPr>
        <p:txBody>
          <a:bodyPr/>
          <a:lstStyle/>
          <a:p>
            <a:pPr algn="ctr"/>
            <a:r>
              <a:rPr lang="ru-RU" i="1" dirty="0" smtClean="0">
                <a:latin typeface="Constantia" panose="02030602050306030303" pitchFamily="18" charset="0"/>
              </a:rPr>
              <a:t>Коаксиальный </a:t>
            </a:r>
            <a:r>
              <a:rPr lang="ru-RU" i="1" dirty="0">
                <a:latin typeface="Constantia" panose="02030602050306030303" pitchFamily="18" charset="0"/>
              </a:rPr>
              <a:t>кабель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914400"/>
            <a:ext cx="7943088" cy="579120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Constantia" panose="02030602050306030303" pitchFamily="18" charset="0"/>
              </a:rPr>
              <a:t>Основное назначение коаксиального кабеля —передача сигнала в различных областях техники, таких как системы кабельного телевидения, для системы связи, авиационной, космической техники, компьютерные сети, бытовая техника и т.д.</a:t>
            </a:r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r>
              <a:rPr lang="ru-RU" sz="2000" dirty="0" smtClean="0">
                <a:latin typeface="Constantia" panose="02030602050306030303" pitchFamily="18" charset="0"/>
              </a:rPr>
              <a:t>Используется при передаче на большие расстояния и в тех случаях, когда высокоскоростная  передача данных осуществляется на несложном оборудовании</a:t>
            </a:r>
            <a:r>
              <a:rPr lang="ru-RU" sz="2000" dirty="0">
                <a:latin typeface="Constantia" panose="02030602050306030303" pitchFamily="18" charset="0"/>
              </a:rPr>
              <a:t>.</a:t>
            </a:r>
          </a:p>
          <a:p>
            <a:r>
              <a:rPr lang="ru-RU" sz="2000" dirty="0" smtClean="0">
                <a:latin typeface="Constantia" panose="02030602050306030303" pitchFamily="18" charset="0"/>
              </a:rPr>
              <a:t>Отличается более высокой механической прочностью, помехозащищённостью и обеспечивает скорость передачи информации – 10 Мбит/с</a:t>
            </a:r>
            <a:r>
              <a:rPr lang="ru-RU" sz="2000" dirty="0">
                <a:latin typeface="Constantia" panose="02030602050306030303" pitchFamily="18" charset="0"/>
              </a:rPr>
              <a:t>.</a:t>
            </a:r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4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060" r="5393"/>
          <a:stretch/>
        </p:blipFill>
        <p:spPr>
          <a:xfrm>
            <a:off x="2249376" y="2590800"/>
            <a:ext cx="4979387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-54591"/>
            <a:ext cx="7498080" cy="1143000"/>
          </a:xfrm>
        </p:spPr>
        <p:txBody>
          <a:bodyPr/>
          <a:lstStyle/>
          <a:p>
            <a:pPr algn="ctr"/>
            <a:r>
              <a:rPr lang="ru-RU" i="1" dirty="0" smtClean="0">
                <a:latin typeface="Constantia" panose="02030602050306030303" pitchFamily="18" charset="0"/>
              </a:rPr>
              <a:t>Оптоволоконный </a:t>
            </a:r>
            <a:r>
              <a:rPr lang="ru-RU" i="1" dirty="0">
                <a:latin typeface="Constantia" panose="02030602050306030303" pitchFamily="18" charset="0"/>
              </a:rPr>
              <a:t>кабель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914400"/>
            <a:ext cx="7866888" cy="57912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Constantia" panose="02030602050306030303" pitchFamily="18" charset="0"/>
              </a:rPr>
              <a:t>Состоит из стекла и пластика. Внутри присутствует отражатель для преломления лучей, что позволяет передавать цифровую информацию на большие расстояния и с более высокой скоростью передачи данных, чем в электронных средствах связи.</a:t>
            </a:r>
          </a:p>
          <a:p>
            <a:r>
              <a:rPr lang="ru-RU" sz="1800" dirty="0" smtClean="0">
                <a:latin typeface="Constantia" panose="02030602050306030303" pitchFamily="18" charset="0"/>
              </a:rPr>
              <a:t>Применяется в различных сферах-это телевидение и интернет, реклама, искусство, медицина.</a:t>
            </a:r>
          </a:p>
          <a:p>
            <a:endParaRPr lang="ru-RU" sz="1800" dirty="0">
              <a:latin typeface="Constantia" panose="02030602050306030303" pitchFamily="18" charset="0"/>
            </a:endParaRPr>
          </a:p>
          <a:p>
            <a:endParaRPr lang="ru-RU" sz="1800" dirty="0" smtClean="0">
              <a:latin typeface="Constantia" panose="02030602050306030303" pitchFamily="18" charset="0"/>
            </a:endParaRPr>
          </a:p>
          <a:p>
            <a:endParaRPr lang="ru-RU" sz="1800" dirty="0">
              <a:latin typeface="Constantia" panose="02030602050306030303" pitchFamily="18" charset="0"/>
            </a:endParaRPr>
          </a:p>
          <a:p>
            <a:endParaRPr lang="ru-RU" sz="1800" dirty="0" smtClean="0">
              <a:latin typeface="Constantia" panose="02030602050306030303" pitchFamily="18" charset="0"/>
            </a:endParaRPr>
          </a:p>
          <a:p>
            <a:endParaRPr lang="ru-RU" sz="1800" dirty="0">
              <a:latin typeface="Constantia" panose="02030602050306030303" pitchFamily="18" charset="0"/>
            </a:endParaRPr>
          </a:p>
          <a:p>
            <a:endParaRPr lang="ru-RU" sz="1800" dirty="0" smtClean="0">
              <a:latin typeface="Constantia" panose="02030602050306030303" pitchFamily="18" charset="0"/>
            </a:endParaRPr>
          </a:p>
          <a:p>
            <a:endParaRPr lang="ru-RU" sz="1800" dirty="0">
              <a:latin typeface="Constantia" panose="02030602050306030303" pitchFamily="18" charset="0"/>
            </a:endParaRPr>
          </a:p>
          <a:p>
            <a:pPr marL="82296" indent="0">
              <a:buNone/>
            </a:pPr>
            <a:endParaRPr lang="ru-RU" sz="1800" dirty="0" smtClean="0">
              <a:latin typeface="Constantia" panose="02030602050306030303" pitchFamily="18" charset="0"/>
            </a:endParaRPr>
          </a:p>
          <a:p>
            <a:r>
              <a:rPr lang="ru-RU" sz="1800" dirty="0">
                <a:latin typeface="Constantia" panose="02030602050306030303" pitchFamily="18" charset="0"/>
              </a:rPr>
              <a:t>Оптоволоконный кабель обладает исключительным и характеристиками по помехозащищенности и секретности передаваемой информации.</a:t>
            </a:r>
          </a:p>
          <a:p>
            <a:endParaRPr lang="ru-RU" sz="1800" dirty="0" smtClean="0">
              <a:latin typeface="Constantia" panose="02030602050306030303" pitchFamily="18" charset="0"/>
            </a:endParaRPr>
          </a:p>
          <a:p>
            <a:endParaRPr lang="ru-RU" sz="2000" dirty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>
              <a:latin typeface="Constantia" panose="0203060205030603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819400"/>
            <a:ext cx="3128491" cy="25145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819400"/>
            <a:ext cx="3790743" cy="2171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8920" y="-152400"/>
            <a:ext cx="7498080" cy="1143000"/>
          </a:xfrm>
        </p:spPr>
        <p:txBody>
          <a:bodyPr/>
          <a:lstStyle/>
          <a:p>
            <a:pPr algn="ctr"/>
            <a:r>
              <a:rPr lang="ru-RU" i="1" dirty="0" smtClean="0">
                <a:latin typeface="Constantia" panose="02030602050306030303" pitchFamily="18" charset="0"/>
              </a:rPr>
              <a:t>Сетевые карты</a:t>
            </a:r>
            <a:endParaRPr lang="ru-RU" i="1" dirty="0">
              <a:latin typeface="Constantia" panose="0203060205030603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838200"/>
            <a:ext cx="8019288" cy="541020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Constantia" panose="02030602050306030303" pitchFamily="18" charset="0"/>
              </a:rPr>
              <a:t>Сетевые карты делают возможным соединение компьютера и сетевого кабеля. </a:t>
            </a:r>
            <a:endParaRPr lang="ru-RU" sz="2000" dirty="0" smtClean="0">
              <a:latin typeface="Constantia" panose="02030602050306030303" pitchFamily="18" charset="0"/>
            </a:endParaRPr>
          </a:p>
          <a:p>
            <a:r>
              <a:rPr lang="ru-RU" sz="2000" dirty="0" smtClean="0">
                <a:latin typeface="Constantia" panose="02030602050306030303" pitchFamily="18" charset="0"/>
              </a:rPr>
              <a:t>Сетевая </a:t>
            </a:r>
            <a:r>
              <a:rPr lang="ru-RU" sz="2000" dirty="0">
                <a:latin typeface="Constantia" panose="02030602050306030303" pitchFamily="18" charset="0"/>
              </a:rPr>
              <a:t>карта преобразует информацию, которая предназначена для отправки, в специальные пакеты. </a:t>
            </a:r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>
                <a:latin typeface="Constantia" panose="02030602050306030303" pitchFamily="18" charset="0"/>
              </a:rPr>
              <a:t>Любая сетевая карта имеет индивидуальный адрес, встроенный в ее микросхемы. Этот адрес называется физическим, или МАС- адресом (</a:t>
            </a:r>
            <a:r>
              <a:rPr lang="ru-RU" sz="2000" dirty="0" err="1">
                <a:latin typeface="Constantia" panose="02030602050306030303" pitchFamily="18" charset="0"/>
              </a:rPr>
              <a:t>Media</a:t>
            </a:r>
            <a:r>
              <a:rPr lang="ru-RU" sz="2000" dirty="0">
                <a:latin typeface="Constantia" panose="02030602050306030303" pitchFamily="18" charset="0"/>
              </a:rPr>
              <a:t> </a:t>
            </a:r>
            <a:r>
              <a:rPr lang="ru-RU" sz="2000" dirty="0" err="1">
                <a:latin typeface="Constantia" panose="02030602050306030303" pitchFamily="18" charset="0"/>
              </a:rPr>
              <a:t>Access</a:t>
            </a:r>
            <a:r>
              <a:rPr lang="ru-RU" sz="2000" dirty="0">
                <a:latin typeface="Constantia" panose="02030602050306030303" pitchFamily="18" charset="0"/>
              </a:rPr>
              <a:t> </a:t>
            </a:r>
            <a:r>
              <a:rPr lang="ru-RU" sz="2000" dirty="0" err="1">
                <a:latin typeface="Constantia" panose="02030602050306030303" pitchFamily="18" charset="0"/>
              </a:rPr>
              <a:t>Control</a:t>
            </a:r>
            <a:r>
              <a:rPr lang="ru-RU" sz="2000" dirty="0">
                <a:latin typeface="Constantia" panose="02030602050306030303" pitchFamily="18" charset="0"/>
              </a:rPr>
              <a:t> — управление доступом к среде передачи).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308746"/>
            <a:ext cx="3149599" cy="2263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311589"/>
            <a:ext cx="4493946" cy="2187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0"/>
            <a:ext cx="7498080" cy="1143000"/>
          </a:xfrm>
        </p:spPr>
        <p:txBody>
          <a:bodyPr/>
          <a:lstStyle/>
          <a:p>
            <a:pPr algn="ctr"/>
            <a:r>
              <a:rPr lang="en-US" i="1" dirty="0">
                <a:latin typeface="Constantia" panose="02030602050306030303" pitchFamily="18" charset="0"/>
              </a:rPr>
              <a:t>Repeater — </a:t>
            </a:r>
            <a:r>
              <a:rPr lang="ru-RU" i="1" dirty="0">
                <a:latin typeface="Constantia" panose="02030602050306030303" pitchFamily="18" charset="0"/>
              </a:rPr>
              <a:t>повторитель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0600" y="1066800"/>
            <a:ext cx="7943088" cy="44958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Constantia" panose="02030602050306030303" pitchFamily="18" charset="0"/>
              </a:rPr>
              <a:t>Его основная функция состоит в том, чтобы, получив данные на одном из портов, перенаправить их на остальные порты. </a:t>
            </a:r>
            <a:endParaRPr lang="ru-RU" sz="2400" dirty="0" smtClean="0">
              <a:latin typeface="Constantia" panose="02030602050306030303" pitchFamily="18" charset="0"/>
            </a:endParaRP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486400" y="2362200"/>
            <a:ext cx="3352800" cy="3477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Constantia" panose="02030602050306030303" pitchFamily="18" charset="0"/>
              </a:rPr>
              <a:t>Повторитель позволяет:</a:t>
            </a:r>
          </a:p>
          <a:p>
            <a:r>
              <a:rPr lang="ru-RU" sz="2000" dirty="0" smtClean="0">
                <a:latin typeface="Constantia" panose="02030602050306030303" pitchFamily="18" charset="0"/>
              </a:rPr>
              <a:t>- соединять </a:t>
            </a:r>
            <a:r>
              <a:rPr lang="ru-RU" sz="2000" dirty="0">
                <a:latin typeface="Constantia" panose="02030602050306030303" pitchFamily="18" charset="0"/>
              </a:rPr>
              <a:t>два сегмента сети с одинаковыми </a:t>
            </a:r>
            <a:r>
              <a:rPr lang="ru-RU" sz="2000" dirty="0" smtClean="0">
                <a:latin typeface="Constantia" panose="02030602050306030303" pitchFamily="18" charset="0"/>
              </a:rPr>
              <a:t>или различными </a:t>
            </a:r>
            <a:r>
              <a:rPr lang="ru-RU" sz="2000" dirty="0">
                <a:latin typeface="Constantia" panose="02030602050306030303" pitchFamily="18" charset="0"/>
              </a:rPr>
              <a:t>видами кабеля</a:t>
            </a:r>
            <a:r>
              <a:rPr lang="ru-RU" sz="2000" dirty="0" smtClean="0">
                <a:latin typeface="Constantia" panose="02030602050306030303" pitchFamily="18" charset="0"/>
              </a:rPr>
              <a:t>;</a:t>
            </a:r>
            <a:endParaRPr lang="ru-RU" sz="2000" dirty="0">
              <a:latin typeface="Constantia" panose="02030602050306030303" pitchFamily="18" charset="0"/>
            </a:endParaRPr>
          </a:p>
          <a:p>
            <a:r>
              <a:rPr lang="ru-RU" sz="2000" dirty="0" smtClean="0">
                <a:latin typeface="Constantia" panose="02030602050306030303" pitchFamily="18" charset="0"/>
              </a:rPr>
              <a:t>- регенерировать </a:t>
            </a:r>
            <a:r>
              <a:rPr lang="ru-RU" sz="2000" dirty="0">
                <a:latin typeface="Constantia" panose="02030602050306030303" pitchFamily="18" charset="0"/>
              </a:rPr>
              <a:t>сигнал для увеличения максимального расстояния его передачи</a:t>
            </a:r>
            <a:r>
              <a:rPr lang="ru-RU" sz="2000" dirty="0" smtClean="0">
                <a:latin typeface="Constantia" panose="02030602050306030303" pitchFamily="18" charset="0"/>
              </a:rPr>
              <a:t>;</a:t>
            </a:r>
            <a:endParaRPr lang="ru-RU" sz="2000" dirty="0">
              <a:latin typeface="Constantia" panose="02030602050306030303" pitchFamily="18" charset="0"/>
            </a:endParaRPr>
          </a:p>
          <a:p>
            <a:r>
              <a:rPr lang="ru-RU" sz="2000" dirty="0" smtClean="0">
                <a:latin typeface="Constantia" panose="02030602050306030303" pitchFamily="18" charset="0"/>
              </a:rPr>
              <a:t>- </a:t>
            </a:r>
            <a:r>
              <a:rPr lang="ru-RU" sz="2000" dirty="0">
                <a:latin typeface="Constantia" panose="02030602050306030303" pitchFamily="18" charset="0"/>
              </a:rPr>
              <a:t>передавать поток данных в обоих направлениях.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" y="2993681"/>
            <a:ext cx="4159389" cy="190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723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pPr algn="ctr"/>
            <a:r>
              <a:rPr lang="ru-RU" i="1" dirty="0" smtClean="0">
                <a:latin typeface="Constantia" panose="02030602050306030303" pitchFamily="18" charset="0"/>
              </a:rPr>
              <a:t>Концентратор 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14488"/>
            <a:ext cx="7647836" cy="5143512"/>
          </a:xfrm>
        </p:spPr>
        <p:txBody>
          <a:bodyPr>
            <a:normAutofit/>
          </a:bodyPr>
          <a:lstStyle/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endParaRPr lang="ru-RU" sz="2000" dirty="0" smtClean="0">
              <a:latin typeface="Constantia" panose="02030602050306030303" pitchFamily="18" charset="0"/>
            </a:endParaRPr>
          </a:p>
          <a:p>
            <a:r>
              <a:rPr lang="ru-RU" sz="2000" dirty="0" smtClean="0">
                <a:latin typeface="Constantia" panose="02030602050306030303" pitchFamily="18" charset="0"/>
              </a:rPr>
              <a:t>Концентратор имеет несколько портов, позволяющих подключить сетевые компоненты. Обычно выпускаются концентраторы с 4,5,6,8,12,16,24 и 48 портами (наиболее популярны с4,8 и 16).</a:t>
            </a:r>
          </a:p>
          <a:p>
            <a:endParaRPr lang="ru-RU" dirty="0"/>
          </a:p>
        </p:txBody>
      </p:sp>
      <p:pic>
        <p:nvPicPr>
          <p:cNvPr id="1026" name="Picture 2" descr="http://5fan.ru/files/15/5fan_ru_79583_e7e34362c1abc9f9616e10171a2da813.html_files/rId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3500462" cy="161011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071810"/>
            <a:ext cx="3979421" cy="178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1214422"/>
            <a:ext cx="6715172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Constantia" panose="02030602050306030303" pitchFamily="18" charset="0"/>
              </a:rPr>
              <a:t>Концентратор — устройство, способное объединить компьютеры в физическую звездообразную топологию.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e7cbf852e0eada58a25a4549b875c2f76a2b9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429</TotalTime>
  <Words>715</Words>
  <Application>Microsoft Office PowerPoint</Application>
  <PresentationFormat>Экран (4:3)</PresentationFormat>
  <Paragraphs>122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«аппаратное и программное обеспечение сети»</vt:lpstr>
      <vt:lpstr>Аппаратное и программное обеспечение сети</vt:lpstr>
      <vt:lpstr>Виды кабелей связи</vt:lpstr>
      <vt:lpstr>Витая пара</vt:lpstr>
      <vt:lpstr>Коаксиальный кабель</vt:lpstr>
      <vt:lpstr>Оптоволоконный кабель</vt:lpstr>
      <vt:lpstr>Сетевые карты</vt:lpstr>
      <vt:lpstr>Repeater — повторитель</vt:lpstr>
      <vt:lpstr>Концентратор </vt:lpstr>
      <vt:lpstr>Концентратор </vt:lpstr>
      <vt:lpstr>Коммутатор</vt:lpstr>
      <vt:lpstr>Маршрутизатор</vt:lpstr>
      <vt:lpstr>Программное обеспечение сети</vt:lpstr>
      <vt:lpstr>Программное обеспечение сети</vt:lpstr>
      <vt:lpstr> Общее сетевое программное обеспечение </vt:lpstr>
      <vt:lpstr>Системное программное обеспечение сети</vt:lpstr>
      <vt:lpstr>Специальные сетевые ОС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«аппаратное и программное обеспечение сети»</dc:title>
  <dc:creator>1</dc:creator>
  <cp:lastModifiedBy>Admin</cp:lastModifiedBy>
  <cp:revision>20</cp:revision>
  <dcterms:created xsi:type="dcterms:W3CDTF">2017-04-16T19:41:34Z</dcterms:created>
  <dcterms:modified xsi:type="dcterms:W3CDTF">2023-10-01T12:01:32Z</dcterms:modified>
</cp:coreProperties>
</file>