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4" r:id="rId3"/>
    <p:sldId id="257" r:id="rId4"/>
    <p:sldId id="258" r:id="rId5"/>
    <p:sldId id="259" r:id="rId6"/>
    <p:sldId id="295" r:id="rId8"/>
    <p:sldId id="262" r:id="rId9"/>
    <p:sldId id="287" r:id="rId10"/>
    <p:sldId id="264" r:id="rId11"/>
    <p:sldId id="272" r:id="rId12"/>
    <p:sldId id="269" r:id="rId13"/>
    <p:sldId id="270" r:id="rId14"/>
    <p:sldId id="275" r:id="rId15"/>
    <p:sldId id="265" r:id="rId16"/>
    <p:sldId id="268" r:id="rId17"/>
  </p:sldIdLst>
  <p:sldSz cx="9144000" cy="6858000" type="screen4x3"/>
  <p:notesSz cx="6797675" cy="992632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C005"/>
    <a:srgbClr val="B5A011"/>
    <a:srgbClr val="FFCC99"/>
    <a:srgbClr val="5E4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9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049965A-3084-464A-BD3D-3B1994959686}" type="datetimeFigureOut">
              <a:rPr lang="ru-RU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  <a:endParaRPr lang="ru-RU" noProof="0"/>
          </a:p>
          <a:p>
            <a:pPr lvl="1"/>
            <a:r>
              <a:rPr lang="ru-RU" noProof="0"/>
              <a:t>Второй уровень</a:t>
            </a:r>
            <a:endParaRPr lang="ru-RU" noProof="0"/>
          </a:p>
          <a:p>
            <a:pPr lvl="2"/>
            <a:r>
              <a:rPr lang="ru-RU" noProof="0"/>
              <a:t>Третий уровень</a:t>
            </a:r>
            <a:endParaRPr lang="ru-RU" noProof="0"/>
          </a:p>
          <a:p>
            <a:pPr lvl="3"/>
            <a:r>
              <a:rPr lang="ru-RU" noProof="0"/>
              <a:t>Четвертый уровень</a:t>
            </a:r>
            <a:endParaRPr lang="ru-RU" noProof="0"/>
          </a:p>
          <a:p>
            <a:pPr lvl="4"/>
            <a:r>
              <a:rPr lang="ru-RU" noProof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8ACEA3-6698-442F-8318-206B24AA41C3}" type="slidenum">
              <a:rPr lang="ru-RU" altLang="en-US"/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1B87C1-4E93-4952-A32D-E28C8A0B0C24}" type="slidenum">
              <a:rPr lang="ru-RU" altLang="en-US">
                <a:latin typeface="Calibri" panose="020F0502020204030204" pitchFamily="34" charset="0"/>
              </a:rPr>
            </a:fld>
            <a:endParaRPr lang="ru-RU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196975"/>
            <a:ext cx="8207375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9900" y="2422525"/>
            <a:ext cx="8212138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6FDEA9-29B0-4000-9A8A-EA5137E778F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xy" rotWithShape="0">
          <a:gsLst>
            <a:gs pos="88000">
              <a:schemeClr val="accent2">
                <a:lumMod val="60000"/>
                <a:lumOff val="40000"/>
              </a:schemeClr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2.jpe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ru-RU" sz="2000" dirty="0">
                <a:solidFill>
                  <a:schemeClr val="tx1"/>
                </a:solidFill>
              </a:rPr>
            </a:br>
            <a:br>
              <a:rPr lang="ru-RU" sz="2000" dirty="0">
                <a:solidFill>
                  <a:schemeClr val="tx1"/>
                </a:solidFill>
              </a:rPr>
            </a:b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МУНИЦИПАЛЬНОЕ   ОБРАЗОВАТЕЛЬНОЕ   УЧРЕЖДЕНИЕ</a:t>
            </a:r>
            <a:br>
              <a:rPr lang="ru-RU" sz="2000" b="1" dirty="0">
                <a:solidFill>
                  <a:schemeClr val="tx1"/>
                </a:solidFill>
                <a:latin typeface="+mn-lt"/>
              </a:rPr>
            </a:br>
            <a:r>
              <a:rPr lang="ru-RU" sz="2000" b="1" dirty="0">
                <a:solidFill>
                  <a:schemeClr val="tx1"/>
                </a:solidFill>
                <a:latin typeface="+mn-lt"/>
              </a:rPr>
              <a:t>«СРЕДНЯЯ   ОБЩЕОБРАЗОВАТЕЛЬНАЯ   ШКОЛА  № 221»</a:t>
            </a:r>
            <a:br>
              <a:rPr lang="ru-RU" sz="2000" b="1" dirty="0">
                <a:solidFill>
                  <a:schemeClr val="tx1"/>
                </a:solidFill>
                <a:latin typeface="+mn-lt"/>
              </a:rPr>
            </a:br>
            <a:br>
              <a:rPr lang="ru-RU" sz="2800" dirty="0">
                <a:solidFill>
                  <a:schemeClr val="tx1"/>
                </a:solidFill>
              </a:rPr>
            </a:b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2">
                    <a:satMod val="130000"/>
                  </a:schemeClr>
                </a:solidFill>
                <a:latin typeface="+mn-lt"/>
              </a:rPr>
              <a:t> </a:t>
            </a:r>
            <a:br>
              <a:rPr lang="ru-RU" sz="2200" dirty="0">
                <a:solidFill>
                  <a:schemeClr val="tx2">
                    <a:satMod val="130000"/>
                  </a:schemeClr>
                </a:solidFill>
                <a:latin typeface="+mn-lt"/>
              </a:rPr>
            </a:br>
            <a:br>
              <a:rPr lang="ru-RU" sz="1800" dirty="0">
                <a:solidFill>
                  <a:schemeClr val="tx1"/>
                </a:solidFill>
                <a:latin typeface="+mn-lt"/>
              </a:rPr>
            </a:br>
            <a:endParaRPr lang="ru-RU" sz="1800" dirty="0">
              <a:solidFill>
                <a:schemeClr val="tx2">
                  <a:satMod val="130000"/>
                </a:schemeClr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01540" y="3760470"/>
            <a:ext cx="4232275" cy="22682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r" eaLnBrk="1" hangingPunct="1">
              <a:buFont typeface="Wingdings 2" panose="05020102010507070707" pitchFamily="18" charset="2"/>
              <a:buNone/>
              <a:defRPr/>
            </a:pPr>
            <a:r>
              <a:rPr lang="ru-RU" sz="1800" b="1" dirty="0"/>
              <a:t>Выполнили  ученица  6 «А»  класса </a:t>
            </a:r>
            <a:br>
              <a:rPr lang="ru-RU" sz="1800" b="1" dirty="0"/>
            </a:br>
            <a:r>
              <a:rPr lang="ru-RU" sz="1800" b="1" dirty="0"/>
              <a:t>Оршич Полина</a:t>
            </a:r>
            <a:br>
              <a:rPr lang="ru-RU" sz="1800" b="1" dirty="0"/>
            </a:br>
            <a:br>
              <a:rPr lang="ru-RU" sz="1800" b="1" dirty="0"/>
            </a:br>
            <a:r>
              <a:rPr lang="ru-RU" sz="1800" b="1" dirty="0"/>
              <a:t>Руководитель – </a:t>
            </a:r>
            <a:endParaRPr lang="ru-RU" sz="1800" b="1" dirty="0"/>
          </a:p>
          <a:p>
            <a:pPr algn="r" eaLnBrk="1" hangingPunct="1">
              <a:buFont typeface="Wingdings 2" panose="05020102010507070707" pitchFamily="18" charset="2"/>
              <a:buNone/>
              <a:defRPr/>
            </a:pPr>
            <a:r>
              <a:rPr lang="ru-RU" sz="1800" b="1" dirty="0"/>
              <a:t>учитель  технологии</a:t>
            </a:r>
            <a:br>
              <a:rPr lang="ru-RU" sz="1800" b="1" dirty="0"/>
            </a:br>
            <a:r>
              <a:rPr lang="ru-RU" sz="1800" b="1" dirty="0"/>
              <a:t>   </a:t>
            </a:r>
            <a:r>
              <a:rPr lang="ru-RU" sz="1800" b="1" dirty="0" err="1"/>
              <a:t>Цапулина</a:t>
            </a:r>
            <a:r>
              <a:rPr lang="ru-RU" sz="1800" b="1" dirty="0"/>
              <a:t> Оксана Викторовна</a:t>
            </a:r>
            <a:br>
              <a:rPr lang="ru-RU" sz="1800" b="1" dirty="0"/>
            </a:br>
            <a:r>
              <a:rPr lang="ru-RU" dirty="0"/>
              <a:t>                               </a:t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endParaRPr lang="ru-RU" dirty="0"/>
          </a:p>
          <a:p>
            <a:pPr algn="r" eaLnBrk="1" hangingPunct="1">
              <a:defRPr/>
            </a:pPr>
            <a:endParaRPr lang="ru-RU" dirty="0"/>
          </a:p>
          <a:p>
            <a:pPr algn="r" eaLnBrk="1" hangingPunct="1">
              <a:defRPr/>
            </a:pPr>
            <a:endParaRPr lang="ru-RU" dirty="0"/>
          </a:p>
          <a:p>
            <a:pPr algn="r" eaLnBrk="1" hangingPunct="1">
              <a:defRPr/>
            </a:pPr>
            <a:endParaRPr lang="ru-RU" dirty="0"/>
          </a:p>
          <a:p>
            <a:pPr algn="r" eaLnBrk="1" hangingPunct="1"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484784"/>
            <a:ext cx="7416824" cy="1753235"/>
          </a:xfrm>
          <a:prstGeom prst="rect">
            <a:avLst/>
          </a:prstGeom>
          <a:gradFill>
            <a:gsLst>
              <a:gs pos="54000">
                <a:schemeClr val="accent2">
                  <a:lumMod val="40000"/>
                  <a:lumOff val="60000"/>
                </a:schemeClr>
              </a:gs>
              <a:gs pos="3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smtClean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Творческий </a:t>
            </a:r>
            <a:r>
              <a:rPr lang="ru-RU" sz="5400" b="1" spc="5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</a:t>
            </a:r>
            <a:r>
              <a:rPr lang="ru-RU" sz="5400" b="1" spc="50" dirty="0" smtClean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роект </a:t>
            </a:r>
            <a:endParaRPr lang="ru-RU" sz="5400" b="1" spc="50" dirty="0">
              <a:ln w="127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 Символ 2022 года»</a:t>
            </a:r>
            <a:endParaRPr lang="ru-RU" sz="5400" b="1" spc="50" dirty="0">
              <a:ln w="127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5" name="Изображение 35" descr="20220121_22325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778635" y="3448685"/>
            <a:ext cx="2128520" cy="31750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8888" y="404813"/>
            <a:ext cx="7407275" cy="79216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effectLst/>
              </a:rPr>
              <a:t>Экологическое обоснование</a:t>
            </a:r>
            <a:endParaRPr lang="ru-RU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74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205" y="1492885"/>
            <a:ext cx="7576185" cy="3160395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27305" algn="just" eaLnBrk="1" hangingPunct="1"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+mn-lt"/>
              </a:rPr>
              <a:t>Это экологически чистое производство, так как оно практически безотходное, не выделяются вредные вещества, не загрязняется атмосфера, нет опасности для здоровья человека.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7412" name="Рисунок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780" y="4911725"/>
            <a:ext cx="1788160" cy="175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4190" y="405130"/>
            <a:ext cx="6667500" cy="8502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/>
                <a:latin typeface="+mn-lt"/>
              </a:rPr>
              <a:t>Реклама</a:t>
            </a:r>
            <a:endParaRPr lang="ru-RU" b="1" dirty="0">
              <a:solidFill>
                <a:srgbClr val="C00000"/>
              </a:solidFill>
              <a:effectLst/>
              <a:latin typeface="+mn-lt"/>
            </a:endParaRPr>
          </a:p>
        </p:txBody>
      </p:sp>
      <p:pic>
        <p:nvPicPr>
          <p:cNvPr id="65" name="Изображение 65" descr="2022-01-19-13-51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310" y="4267835"/>
            <a:ext cx="3790950" cy="227838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066800" y="1417320"/>
            <a:ext cx="3442970" cy="243903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С годом Тигра! Счастья вам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И удачи всем делам!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Праздник пусть прогонит грусть,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Год удачным будет пусть!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Тигр пускай вас защищает,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Все болезни прогоняет,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Праздник ярко отмечайте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Segoe Print" panose="02000600000000000000" charset="0"/>
                <a:cs typeface="Segoe Print" panose="02000600000000000000" charset="0"/>
              </a:rPr>
              <a:t>И с улыбкой в год вступайте!</a:t>
            </a:r>
            <a:endParaRPr lang="ru-RU" sz="1400" b="1" dirty="0">
              <a:solidFill>
                <a:srgbClr val="C00000"/>
              </a:solidFill>
              <a:latin typeface="Segoe Print" panose="02000600000000000000" charset="0"/>
              <a:cs typeface="Segoe Print" panose="02000600000000000000" charset="0"/>
            </a:endParaRPr>
          </a:p>
        </p:txBody>
      </p:sp>
      <p:pic>
        <p:nvPicPr>
          <p:cNvPr id="61" name="Изображение 61" descr="20220121_223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510" y="1499235"/>
            <a:ext cx="3429000" cy="50469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4030" y="173355"/>
            <a:ext cx="6583045" cy="90297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/>
                <a:latin typeface="+mn-lt"/>
              </a:rPr>
              <a:t>Реклама</a:t>
            </a:r>
            <a:endParaRPr lang="ru-RU" b="1" dirty="0">
              <a:solidFill>
                <a:srgbClr val="C00000"/>
              </a:solidFill>
              <a:effectLst/>
              <a:latin typeface="+mn-lt"/>
            </a:endParaRPr>
          </a:p>
        </p:txBody>
      </p:sp>
      <p:pic>
        <p:nvPicPr>
          <p:cNvPr id="64" name="Изображение 64" descr="2022-01-19-13-50-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1657350"/>
            <a:ext cx="7860665" cy="442150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16330" y="189230"/>
            <a:ext cx="7859395" cy="121983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900" b="1" dirty="0">
                <a:solidFill>
                  <a:schemeClr val="tx1"/>
                </a:solidFill>
              </a:rPr>
              <a:t>Результат выполнения проекта</a:t>
            </a:r>
            <a:endParaRPr lang="ru-RU" sz="3900" dirty="0">
              <a:solidFill>
                <a:schemeClr val="tx1"/>
              </a:solidFill>
            </a:endParaRPr>
          </a:p>
        </p:txBody>
      </p:sp>
      <p:pic>
        <p:nvPicPr>
          <p:cNvPr id="66" name="Изображение 66" descr="20220121_2233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0" y="1534160"/>
            <a:ext cx="3669030" cy="4930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  <a:effectLst/>
                <a:latin typeface="+mn-lt"/>
              </a:rPr>
              <a:t>Спасибо за внимание!</a:t>
            </a:r>
            <a:endParaRPr lang="ru-RU" sz="5400" b="1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21507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413" y="1844675"/>
            <a:ext cx="5016500" cy="3744913"/>
          </a:xfr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chemeClr val="accent2">
                <a:lumMod val="60000"/>
                <a:lumOff val="40000"/>
              </a:schemeClr>
            </a:gs>
            <a:gs pos="100000">
              <a:schemeClr val="accent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00338" y="549275"/>
            <a:ext cx="4214812" cy="85725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Цель: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42210" y="2154555"/>
            <a:ext cx="5268595" cy="23825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 rot="10800000" flipV="1">
            <a:off x="1847215" y="3777615"/>
            <a:ext cx="57864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en-US" sz="280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altLang="en-US" sz="280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 rot="10800000" flipV="1">
            <a:off x="2145030" y="2542858"/>
            <a:ext cx="519176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 eaLnBrk="1" hangingPunct="1">
              <a:buFontTx/>
              <a:buNone/>
            </a:pPr>
            <a:endParaRPr lang="ru-RU" altLang="en-US" sz="3200" b="1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2" algn="just">
              <a:buFontTx/>
              <a:buChar char="•"/>
            </a:pPr>
            <a:r>
              <a:rPr lang="ru-RU" altLang="en-US" sz="3200" b="1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Изготовить поделку</a:t>
            </a:r>
            <a:endParaRPr lang="ru-RU" altLang="en-US" sz="3200" b="1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30195" y="497840"/>
            <a:ext cx="4286250" cy="85725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Задачи: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14625" y="1702435"/>
            <a:ext cx="4517390" cy="929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ИЗУЧИТЬ  АНАЛОГИ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87620" y="3000375"/>
            <a:ext cx="3699510" cy="857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РАЗРАБОТАТЬ  КОНСТРУКЦИЮ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34745" y="3001010"/>
            <a:ext cx="3642995" cy="8566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ПОДОБРАТЬ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МАТЕРИАЛЫ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34745" y="4286250"/>
            <a:ext cx="3642995" cy="857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РАЗРАБОТАТЬ  ТЕХНОЛОГИЮ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88255" y="4286250"/>
            <a:ext cx="3698875" cy="857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РАЗРАБОТАТЬ  ВАРИАНТ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57200" y="116840"/>
            <a:ext cx="7904480" cy="9829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Анализ возможных вариантов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9" name="Изображение 39" descr="2022-01-19-11-45-5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264920" y="1352550"/>
            <a:ext cx="1979930" cy="2640965"/>
          </a:xfrm>
          <a:prstGeom prst="rect">
            <a:avLst/>
          </a:prstGeom>
        </p:spPr>
      </p:pic>
      <p:pic>
        <p:nvPicPr>
          <p:cNvPr id="38" name="Изображение 38" descr="2022-01-19-11-46-4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3490" y="1344295"/>
            <a:ext cx="1727200" cy="2649220"/>
          </a:xfrm>
          <a:prstGeom prst="rect">
            <a:avLst/>
          </a:prstGeom>
        </p:spPr>
      </p:pic>
      <p:pic>
        <p:nvPicPr>
          <p:cNvPr id="36" name="Изображение 36" descr="Screenshot_20220121-231051_Galler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890" y="1352550"/>
            <a:ext cx="1529715" cy="2640965"/>
          </a:xfrm>
          <a:prstGeom prst="rect">
            <a:avLst/>
          </a:prstGeom>
        </p:spPr>
      </p:pic>
      <p:pic>
        <p:nvPicPr>
          <p:cNvPr id="37" name="Изображение 37" descr="Screenshot_20211122-145249_Yande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478" y="4117975"/>
            <a:ext cx="4718685" cy="260985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81225" y="2237740"/>
            <a:ext cx="4999990" cy="582930"/>
          </a:xfrm>
        </p:spPr>
        <p:txBody>
          <a:bodyPr/>
          <a:p>
            <a:endParaRPr lang="ru-RU" altLang="en-US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265045" y="256858"/>
            <a:ext cx="5000625" cy="838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Выбор материала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7" name="Изображение 47" descr="20220121_2223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19555" y="1641475"/>
            <a:ext cx="6105525" cy="45777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571558" y="2428240"/>
            <a:ext cx="2428875" cy="9286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ФЕТР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36980" y="3717290"/>
            <a:ext cx="2408555" cy="1071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ОТСУТСТВИЕ ОСЫПАНИЯ КРАЁВ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64105" y="5518785"/>
            <a:ext cx="3288030" cy="1016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 ЛЕГКО ПРИШИВАЕТСЯ И ПРИКЛЕИВАЕТСЯ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95328" y="569278"/>
            <a:ext cx="3000375" cy="10715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ВЫСОКАЯ ПРОЧНОСТЬ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51625" y="2714625"/>
            <a:ext cx="2429510" cy="1071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ОТСУТСТВИЕ ИЗНАНОЧНОЙ СТОРОНЫ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36980" y="568960"/>
            <a:ext cx="3042285" cy="10718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ПЛАСТИЧНОСТЬ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652135" y="1640840"/>
            <a:ext cx="483870" cy="779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3048000" y="1640840"/>
            <a:ext cx="588010" cy="8521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061018" y="3356928"/>
            <a:ext cx="565150" cy="360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4279265" y="3356928"/>
            <a:ext cx="292735" cy="21618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3"/>
            <a:endCxn id="8" idx="1"/>
          </p:cNvCxnSpPr>
          <p:nvPr/>
        </p:nvCxnSpPr>
        <p:spPr>
          <a:xfrm>
            <a:off x="6000750" y="2893060"/>
            <a:ext cx="650875" cy="3575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0" y="4363085"/>
            <a:ext cx="2554605" cy="210248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785235" y="2079625"/>
            <a:ext cx="2681605" cy="92900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АКРИЛОВАЯ ПРЯЖА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55065" y="551180"/>
            <a:ext cx="3042285" cy="10718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НИЗКАЯ ЦЕНА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30133" y="5013008"/>
            <a:ext cx="3000375" cy="10715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ПРЕКРАСНО ОКРАШИВАЕТСЯ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33720" y="3416300"/>
            <a:ext cx="3158490" cy="1071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ВЫСОКАЯ ИЗНОСОСТОЙКОСТЬ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55065" y="3416300"/>
            <a:ext cx="3136265" cy="1071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ГИПОАЛЛЕРГЕННАЯ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33720" y="551180"/>
            <a:ext cx="3158490" cy="1071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ОЧЕНЬ ПРОЧНАЯ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3275965" y="1628775"/>
            <a:ext cx="504190" cy="504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5" idx="0"/>
          </p:cNvCxnSpPr>
          <p:nvPr/>
        </p:nvCxnSpPr>
        <p:spPr>
          <a:xfrm flipH="1">
            <a:off x="2723515" y="2997200"/>
            <a:ext cx="1178560" cy="419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211955" y="2997200"/>
            <a:ext cx="1008380" cy="2016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156325" y="2997200"/>
            <a:ext cx="575945" cy="3600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156325" y="1700530"/>
            <a:ext cx="504190" cy="3600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Замещающее содержимое 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90260" y="4688205"/>
            <a:ext cx="2646045" cy="19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1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35150" y="188913"/>
            <a:ext cx="5857875" cy="57626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Расчет затрат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25500" y="1414145"/>
          <a:ext cx="7877175" cy="4928870"/>
        </p:xfrm>
        <a:graphic>
          <a:graphicData uri="http://schemas.openxmlformats.org/drawingml/2006/table">
            <a:tbl>
              <a:tblPr/>
              <a:tblGrid>
                <a:gridCol w="725170"/>
                <a:gridCol w="2787015"/>
                <a:gridCol w="1288415"/>
                <a:gridCol w="1722755"/>
                <a:gridCol w="1353820"/>
              </a:tblGrid>
              <a:tr h="7670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(руб.)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Примечание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Пряжа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мотка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ru-RU" altLang="en-US" sz="16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ru-RU" altLang="en-US" sz="16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Воздушные шарики </a:t>
                      </a:r>
                      <a:endParaRPr lang="ru-RU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ru-RU" altLang="en-US" sz="16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шт.</a:t>
                      </a:r>
                      <a:endParaRPr lang="ru-RU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ru-RU" altLang="en-US" sz="16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шт.</a:t>
                      </a:r>
                      <a:endParaRPr lang="ru-RU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r">
                        <a:buNone/>
                      </a:pP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Шнур белый (20м)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146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Фетр  (белый, чёрный, красный)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шт.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Глаза (2 шт.)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шт.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Клеевой стержень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шт.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Мишура (жёлтая, белая)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шт.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200р.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2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Декоративная проволка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шт.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был</a:t>
                      </a:r>
                      <a:r>
                        <a:rPr lang="ru-RU" alt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6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руб.</a:t>
                      </a: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effectLst/>
                <a:latin typeface="+mn-lt"/>
              </a:rPr>
              <a:t>Технологическая последовательность</a:t>
            </a:r>
            <a:endParaRPr lang="ru-RU" sz="2800" b="1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0" name="Текстовое поле 19"/>
          <p:cNvSpPr txBox="1"/>
          <p:nvPr/>
        </p:nvSpPr>
        <p:spPr>
          <a:xfrm>
            <a:off x="1868170" y="3534410"/>
            <a:ext cx="3098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ru-RU" altLang="en-US"/>
          </a:p>
        </p:txBody>
      </p:sp>
      <p:pic>
        <p:nvPicPr>
          <p:cNvPr id="48" name="Изображение 48" descr="Screenshot_20220119-091657_Yandex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19710" y="1026795"/>
            <a:ext cx="2552065" cy="1332865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2152650" y="1026795"/>
            <a:ext cx="350520" cy="3752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4" name="Текстовое поле 23"/>
          <p:cNvSpPr txBox="1"/>
          <p:nvPr/>
        </p:nvSpPr>
        <p:spPr>
          <a:xfrm>
            <a:off x="2178050" y="1026795"/>
            <a:ext cx="295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1</a:t>
            </a:r>
            <a:endParaRPr lang="ru-RU" altLang="en-US"/>
          </a:p>
        </p:txBody>
      </p:sp>
      <p:pic>
        <p:nvPicPr>
          <p:cNvPr id="49" name="Изображение 49" descr="20220121_22261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43530" y="1025525"/>
            <a:ext cx="1774825" cy="1332865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4147820" y="1025525"/>
            <a:ext cx="347345" cy="36893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2" name="Текстовое поле 21"/>
          <p:cNvSpPr txBox="1"/>
          <p:nvPr/>
        </p:nvSpPr>
        <p:spPr>
          <a:xfrm>
            <a:off x="4185285" y="102616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/>
              <a:t>2</a:t>
            </a:r>
            <a:endParaRPr lang="ru-RU" altLang="en-US"/>
          </a:p>
        </p:txBody>
      </p:sp>
      <p:pic>
        <p:nvPicPr>
          <p:cNvPr id="50" name="Изображение 50" descr="Screenshot_20220119-091850_Yande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730" y="1043305"/>
            <a:ext cx="2687955" cy="133096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7067550" y="1043305"/>
            <a:ext cx="325120" cy="368300"/>
            <a:chOff x="12194" y="5333"/>
            <a:chExt cx="512" cy="580"/>
          </a:xfrm>
        </p:grpSpPr>
        <p:sp>
          <p:nvSpPr>
            <p:cNvPr id="4" name="Овал 3"/>
            <p:cNvSpPr/>
            <p:nvPr/>
          </p:nvSpPr>
          <p:spPr>
            <a:xfrm>
              <a:off x="12194" y="5333"/>
              <a:ext cx="513" cy="56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5" name="Текстовое поле 4"/>
            <p:cNvSpPr txBox="1"/>
            <p:nvPr/>
          </p:nvSpPr>
          <p:spPr>
            <a:xfrm>
              <a:off x="12207" y="5333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en-US"/>
                <a:t>3</a:t>
              </a:r>
              <a:endParaRPr lang="ru-RU" altLang="en-US"/>
            </a:p>
          </p:txBody>
        </p:sp>
      </p:grpSp>
      <p:pic>
        <p:nvPicPr>
          <p:cNvPr id="51" name="Изображение 51" descr="2022-01-19-11-46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695" y="1025525"/>
            <a:ext cx="1441450" cy="1571625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8559800" y="1033780"/>
            <a:ext cx="347345" cy="368300"/>
            <a:chOff x="11000" y="6341"/>
            <a:chExt cx="547" cy="580"/>
          </a:xfrm>
        </p:grpSpPr>
        <p:sp>
          <p:nvSpPr>
            <p:cNvPr id="17" name="Овал 16"/>
            <p:cNvSpPr/>
            <p:nvPr/>
          </p:nvSpPr>
          <p:spPr>
            <a:xfrm>
              <a:off x="11000" y="6356"/>
              <a:ext cx="547" cy="5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8" name="Текстовое поле 17"/>
            <p:cNvSpPr txBox="1"/>
            <p:nvPr/>
          </p:nvSpPr>
          <p:spPr>
            <a:xfrm>
              <a:off x="11059" y="6341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en-US"/>
                <a:t>4</a:t>
              </a:r>
              <a:endParaRPr lang="ru-RU" altLang="en-US"/>
            </a:p>
          </p:txBody>
        </p:sp>
      </p:grpSp>
      <p:pic>
        <p:nvPicPr>
          <p:cNvPr id="53" name="Изображение 53" descr="Screenshot_20220119-092803_Galler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" y="2552700"/>
            <a:ext cx="1497330" cy="1829435"/>
          </a:xfrm>
          <a:prstGeom prst="rect">
            <a:avLst/>
          </a:prstGeom>
        </p:spPr>
      </p:pic>
      <p:grpSp>
        <p:nvGrpSpPr>
          <p:cNvPr id="39" name="Группа 38"/>
          <p:cNvGrpSpPr/>
          <p:nvPr/>
        </p:nvGrpSpPr>
        <p:grpSpPr>
          <a:xfrm>
            <a:off x="1910080" y="2552700"/>
            <a:ext cx="358140" cy="368300"/>
            <a:chOff x="11079" y="5621"/>
            <a:chExt cx="564" cy="580"/>
          </a:xfrm>
        </p:grpSpPr>
        <p:sp>
          <p:nvSpPr>
            <p:cNvPr id="15" name="Овал 14"/>
            <p:cNvSpPr/>
            <p:nvPr/>
          </p:nvSpPr>
          <p:spPr>
            <a:xfrm>
              <a:off x="11079" y="5621"/>
              <a:ext cx="564" cy="53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6" name="Текстовое поле 15"/>
            <p:cNvSpPr txBox="1"/>
            <p:nvPr/>
          </p:nvSpPr>
          <p:spPr>
            <a:xfrm>
              <a:off x="11117" y="5621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en-US"/>
                <a:t>5</a:t>
              </a:r>
              <a:endParaRPr lang="ru-RU" altLang="en-US"/>
            </a:p>
          </p:txBody>
        </p:sp>
      </p:grpSp>
      <p:pic>
        <p:nvPicPr>
          <p:cNvPr id="54" name="Изображение 54" descr="Screenshot_20220119-092820_Galler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5430" y="2552700"/>
            <a:ext cx="1217930" cy="1849755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3676015" y="2524125"/>
            <a:ext cx="347345" cy="368300"/>
            <a:chOff x="6933" y="6950"/>
            <a:chExt cx="547" cy="580"/>
          </a:xfrm>
        </p:grpSpPr>
        <p:sp>
          <p:nvSpPr>
            <p:cNvPr id="26" name="Овал 25"/>
            <p:cNvSpPr/>
            <p:nvPr/>
          </p:nvSpPr>
          <p:spPr>
            <a:xfrm>
              <a:off x="6933" y="7006"/>
              <a:ext cx="547" cy="45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28" name="Текстовое поле 27"/>
            <p:cNvSpPr txBox="1"/>
            <p:nvPr/>
          </p:nvSpPr>
          <p:spPr>
            <a:xfrm>
              <a:off x="6993" y="6950"/>
              <a:ext cx="48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/>
                <a:t>6</a:t>
              </a:r>
              <a:endParaRPr lang="ru-RU" altLang="en-US"/>
            </a:p>
          </p:txBody>
        </p:sp>
      </p:grpSp>
      <p:pic>
        <p:nvPicPr>
          <p:cNvPr id="55" name="Изображение 55" descr="Screenshot_20220119-092016_Yandex"/>
          <p:cNvPicPr>
            <a:picLocks noChangeAspect="1"/>
          </p:cNvPicPr>
          <p:nvPr/>
        </p:nvPicPr>
        <p:blipFill>
          <a:blip r:embed="rId7"/>
          <a:srcRect l="-636" t="-1370"/>
          <a:stretch>
            <a:fillRect/>
          </a:stretch>
        </p:blipFill>
        <p:spPr>
          <a:xfrm>
            <a:off x="4528820" y="2686050"/>
            <a:ext cx="2538730" cy="1485265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>
            <a:off x="6638925" y="2695575"/>
            <a:ext cx="386080" cy="404495"/>
            <a:chOff x="4419" y="7933"/>
            <a:chExt cx="608" cy="637"/>
          </a:xfrm>
        </p:grpSpPr>
        <p:sp>
          <p:nvSpPr>
            <p:cNvPr id="6" name="Овал 5"/>
            <p:cNvSpPr/>
            <p:nvPr/>
          </p:nvSpPr>
          <p:spPr>
            <a:xfrm>
              <a:off x="4419" y="7933"/>
              <a:ext cx="608" cy="6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10" name="Текстовое поле 9"/>
            <p:cNvSpPr txBox="1"/>
            <p:nvPr/>
          </p:nvSpPr>
          <p:spPr>
            <a:xfrm>
              <a:off x="4479" y="7990"/>
              <a:ext cx="48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/>
                <a:t>7</a:t>
              </a:r>
              <a:endParaRPr lang="ru-RU" altLang="en-US"/>
            </a:p>
          </p:txBody>
        </p:sp>
      </p:grpSp>
      <p:pic>
        <p:nvPicPr>
          <p:cNvPr id="56" name="Изображение 56" descr="Screenshot_20220119-092836_Gallery"/>
          <p:cNvPicPr>
            <a:picLocks noChangeAspect="1"/>
          </p:cNvPicPr>
          <p:nvPr/>
        </p:nvPicPr>
        <p:blipFill>
          <a:blip r:embed="rId8"/>
          <a:srcRect t="23874" r="-5045"/>
          <a:stretch>
            <a:fillRect/>
          </a:stretch>
        </p:blipFill>
        <p:spPr>
          <a:xfrm>
            <a:off x="7556500" y="2731770"/>
            <a:ext cx="1189990" cy="1492250"/>
          </a:xfrm>
          <a:prstGeom prst="rect">
            <a:avLst/>
          </a:prstGeom>
        </p:spPr>
      </p:pic>
      <p:grpSp>
        <p:nvGrpSpPr>
          <p:cNvPr id="35" name="Группа 34"/>
          <p:cNvGrpSpPr/>
          <p:nvPr/>
        </p:nvGrpSpPr>
        <p:grpSpPr>
          <a:xfrm>
            <a:off x="8347075" y="2696210"/>
            <a:ext cx="416560" cy="403860"/>
            <a:chOff x="9726" y="7607"/>
            <a:chExt cx="656" cy="636"/>
          </a:xfrm>
        </p:grpSpPr>
        <p:sp>
          <p:nvSpPr>
            <p:cNvPr id="29" name="Овал 28"/>
            <p:cNvSpPr/>
            <p:nvPr/>
          </p:nvSpPr>
          <p:spPr>
            <a:xfrm>
              <a:off x="9726" y="7607"/>
              <a:ext cx="656" cy="59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0" name="Текстовое поле 29"/>
            <p:cNvSpPr txBox="1"/>
            <p:nvPr/>
          </p:nvSpPr>
          <p:spPr>
            <a:xfrm>
              <a:off x="9823" y="7663"/>
              <a:ext cx="43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en-US"/>
                <a:t>8</a:t>
              </a:r>
              <a:endParaRPr lang="ru-RU" altLang="en-US"/>
            </a:p>
          </p:txBody>
        </p:sp>
      </p:grpSp>
      <p:pic>
        <p:nvPicPr>
          <p:cNvPr id="57" name="Изображение 57" descr="Screenshot_20220119-092943_Gallery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9595" y="4615180"/>
            <a:ext cx="1438910" cy="2145030"/>
          </a:xfrm>
          <a:prstGeom prst="rect">
            <a:avLst/>
          </a:prstGeom>
        </p:spPr>
      </p:pic>
      <p:pic>
        <p:nvPicPr>
          <p:cNvPr id="58" name="Изображение 58" descr="Screenshot_20220119-092957_Gallery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78505" y="4615180"/>
            <a:ext cx="1267460" cy="2145030"/>
          </a:xfrm>
          <a:prstGeom prst="rect">
            <a:avLst/>
          </a:prstGeom>
        </p:spPr>
      </p:pic>
      <p:pic>
        <p:nvPicPr>
          <p:cNvPr id="59" name="Изображение 59" descr="Screenshot_20220119-093039_Gallery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5965" y="4624070"/>
            <a:ext cx="1414780" cy="2136140"/>
          </a:xfrm>
          <a:prstGeom prst="rect">
            <a:avLst/>
          </a:prstGeom>
        </p:spPr>
      </p:pic>
      <p:pic>
        <p:nvPicPr>
          <p:cNvPr id="60" name="Изображение 60" descr="20220121_22310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400000">
            <a:off x="5695315" y="4871720"/>
            <a:ext cx="2126615" cy="1595755"/>
          </a:xfrm>
          <a:prstGeom prst="rect">
            <a:avLst/>
          </a:prstGeom>
        </p:spPr>
      </p:pic>
      <p:grpSp>
        <p:nvGrpSpPr>
          <p:cNvPr id="38" name="Группа 37"/>
          <p:cNvGrpSpPr/>
          <p:nvPr/>
        </p:nvGrpSpPr>
        <p:grpSpPr>
          <a:xfrm>
            <a:off x="7208520" y="4606290"/>
            <a:ext cx="386080" cy="403860"/>
            <a:chOff x="13445" y="6892"/>
            <a:chExt cx="608" cy="636"/>
          </a:xfrm>
        </p:grpSpPr>
        <p:sp>
          <p:nvSpPr>
            <p:cNvPr id="31" name="Овал 30"/>
            <p:cNvSpPr/>
            <p:nvPr/>
          </p:nvSpPr>
          <p:spPr>
            <a:xfrm>
              <a:off x="13445" y="6892"/>
              <a:ext cx="608" cy="6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32" name="Текстовое поле 31"/>
            <p:cNvSpPr txBox="1"/>
            <p:nvPr/>
          </p:nvSpPr>
          <p:spPr>
            <a:xfrm>
              <a:off x="13505" y="6921"/>
              <a:ext cx="4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altLang="en-US"/>
                <a:t>9</a:t>
              </a:r>
              <a:endParaRPr lang="ru-RU" altLang="en-US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835150" y="4580890"/>
            <a:ext cx="5760720" cy="216027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1505</Words>
  <Application>WPS Presentation</Application>
  <PresentationFormat>Экран (4:3)</PresentationFormat>
  <Paragraphs>199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SimSun</vt:lpstr>
      <vt:lpstr>Wingdings</vt:lpstr>
      <vt:lpstr>Calibri</vt:lpstr>
      <vt:lpstr>Wingdings 2</vt:lpstr>
      <vt:lpstr>Times New Roman</vt:lpstr>
      <vt:lpstr>Segoe Print</vt:lpstr>
      <vt:lpstr>Microsoft YaHei</vt:lpstr>
      <vt:lpstr/>
      <vt:lpstr>Arial Unicode MS</vt:lpstr>
      <vt:lpstr>Wingdings</vt:lpstr>
      <vt:lpstr>Blue Waves</vt:lpstr>
      <vt:lpstr>     МУНИЦИПАЛЬНОЕ   ОБРАЗОВАТЕЛЬНОЕ   УЧРЕЖДЕНИЕ «СРЕДНЯЯ   ОБЩЕОБРАЗОВАТЕЛЬНАЯ   ШКОЛА  № 221»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Технологическая последовательность</vt:lpstr>
      <vt:lpstr>Экологическое обоснование</vt:lpstr>
      <vt:lpstr>Реклама</vt:lpstr>
      <vt:lpstr>Реклама</vt:lpstr>
      <vt:lpstr>PowerPoint 演示文稿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  </dc:title>
  <dc:creator>User</dc:creator>
  <cp:lastModifiedBy>Ольга</cp:lastModifiedBy>
  <cp:revision>159</cp:revision>
  <cp:lastPrinted>2021-01-25T12:45:00Z</cp:lastPrinted>
  <dcterms:created xsi:type="dcterms:W3CDTF">2011-08-17T06:55:00Z</dcterms:created>
  <dcterms:modified xsi:type="dcterms:W3CDTF">2022-01-23T18:05:50Z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