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97" r:id="rId2"/>
    <p:sldId id="296" r:id="rId3"/>
    <p:sldId id="298" r:id="rId4"/>
    <p:sldId id="300" r:id="rId5"/>
    <p:sldId id="301" r:id="rId6"/>
    <p:sldId id="302" r:id="rId7"/>
    <p:sldId id="303" r:id="rId8"/>
    <p:sldId id="327" r:id="rId9"/>
    <p:sldId id="304" r:id="rId10"/>
    <p:sldId id="306" r:id="rId11"/>
    <p:sldId id="305" r:id="rId12"/>
    <p:sldId id="307" r:id="rId13"/>
    <p:sldId id="308" r:id="rId14"/>
    <p:sldId id="280" r:id="rId15"/>
    <p:sldId id="287" r:id="rId16"/>
    <p:sldId id="282" r:id="rId17"/>
    <p:sldId id="262" r:id="rId18"/>
    <p:sldId id="309" r:id="rId19"/>
    <p:sldId id="310" r:id="rId20"/>
    <p:sldId id="269" r:id="rId21"/>
    <p:sldId id="270" r:id="rId22"/>
    <p:sldId id="278" r:id="rId23"/>
    <p:sldId id="313" r:id="rId24"/>
    <p:sldId id="299" r:id="rId25"/>
    <p:sldId id="314" r:id="rId26"/>
    <p:sldId id="315" r:id="rId27"/>
    <p:sldId id="316" r:id="rId28"/>
    <p:sldId id="318" r:id="rId29"/>
    <p:sldId id="319" r:id="rId30"/>
    <p:sldId id="320" r:id="rId31"/>
    <p:sldId id="321" r:id="rId32"/>
    <p:sldId id="322" r:id="rId33"/>
    <p:sldId id="323" r:id="rId34"/>
    <p:sldId id="317" r:id="rId35"/>
    <p:sldId id="256" r:id="rId36"/>
    <p:sldId id="257" r:id="rId37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868" y="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79FE78-BC21-4E27-BA3B-14A7CABF885E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21715F-0A02-44EA-ADBF-0ADC1C480D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622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21715F-0A02-44EA-ADBF-0ADC1C480D0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591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21715F-0A02-44EA-ADBF-0ADC1C480D0A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331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21715F-0A02-44EA-ADBF-0ADC1C480D0A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425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56B0F-8250-480C-9B1A-8BC72BDB459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FD372-947F-432D-B8C0-DC93BDE4C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169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56B0F-8250-480C-9B1A-8BC72BDB459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FD372-947F-432D-B8C0-DC93BDE4C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468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56B0F-8250-480C-9B1A-8BC72BDB459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FD372-947F-432D-B8C0-DC93BDE4C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788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56B0F-8250-480C-9B1A-8BC72BDB459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FD372-947F-432D-B8C0-DC93BDE4C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82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56B0F-8250-480C-9B1A-8BC72BDB459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FD372-947F-432D-B8C0-DC93BDE4C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845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56B0F-8250-480C-9B1A-8BC72BDB459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FD372-947F-432D-B8C0-DC93BDE4C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486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56B0F-8250-480C-9B1A-8BC72BDB459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FD372-947F-432D-B8C0-DC93BDE4C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434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56B0F-8250-480C-9B1A-8BC72BDB459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FD372-947F-432D-B8C0-DC93BDE4C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322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56B0F-8250-480C-9B1A-8BC72BDB459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FD372-947F-432D-B8C0-DC93BDE4C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894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56B0F-8250-480C-9B1A-8BC72BDB459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FD372-947F-432D-B8C0-DC93BDE4C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433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56B0F-8250-480C-9B1A-8BC72BDB459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FD372-947F-432D-B8C0-DC93BDE4C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367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56B0F-8250-480C-9B1A-8BC72BDB4599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FD372-947F-432D-B8C0-DC93BDE4C0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438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2.png"/><Relationship Id="rId7" Type="http://schemas.openxmlformats.org/officeDocument/2006/relationships/image" Target="../media/image18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5.gif"/><Relationship Id="rId4" Type="http://schemas.openxmlformats.org/officeDocument/2006/relationships/image" Target="../media/image16.png"/><Relationship Id="rId9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8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7.jpe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8.png"/><Relationship Id="rId5" Type="http://schemas.openxmlformats.org/officeDocument/2006/relationships/image" Target="../media/image29.png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28.png"/><Relationship Id="rId5" Type="http://schemas.openxmlformats.org/officeDocument/2006/relationships/image" Target="../media/image30.gif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CNcNFSOuTo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9.png"/><Relationship Id="rId7" Type="http://schemas.openxmlformats.org/officeDocument/2006/relationships/image" Target="../media/image4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7.png"/><Relationship Id="rId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F83C9D-DDF4-16E5-BFC9-997CB56D7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8CA8C6-43E7-209C-462B-29078978CF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04EB41C2-2EA1-702B-D55B-DADD26E947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25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6B01E2C-DD53-C38E-2598-351CBF038463}"/>
              </a:ext>
            </a:extLst>
          </p:cNvPr>
          <p:cNvSpPr txBox="1">
            <a:spLocks/>
          </p:cNvSpPr>
          <p:nvPr/>
        </p:nvSpPr>
        <p:spPr>
          <a:xfrm>
            <a:off x="2438047" y="2247227"/>
            <a:ext cx="7315904" cy="16621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ПОЗДРАВЛЯЕМ!</a:t>
            </a:r>
            <a:endParaRPr lang="uk-UA" sz="6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3C163D5-4C05-4D84-235C-786530C225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763" y="1387193"/>
            <a:ext cx="4564473" cy="8432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72611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650482B5-219D-2148-8157-684444175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22761" y="2947306"/>
            <a:ext cx="7566272" cy="1470025"/>
          </a:xfrm>
        </p:spPr>
        <p:txBody>
          <a:bodyPr>
            <a:noAutofit/>
          </a:bodyPr>
          <a:lstStyle/>
          <a:p>
            <a:pPr algn="r"/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ШКОЛЬНЫЙ КАЛЕНДАРЬ  ПЕРВОГО «Б» КЛАССА</a:t>
            </a:r>
            <a:endParaRPr lang="uk-UA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343AE4-DFEC-9BB4-9ABE-45DB41CBD9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557" y="963838"/>
            <a:ext cx="3974885" cy="7343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39720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650482B5-219D-2148-8157-684444175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18423" y="1293159"/>
            <a:ext cx="8817429" cy="790116"/>
          </a:xfrm>
        </p:spPr>
        <p:txBody>
          <a:bodyPr>
            <a:noAutofit/>
          </a:bodyPr>
          <a:lstStyle/>
          <a:p>
            <a:pPr algn="r"/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ПЕРВЫЙ РАЗ, В ПЕРВЫЙ КЛАСС</a:t>
            </a:r>
            <a:endParaRPr lang="uk-UA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842BFD4-8987-E0CF-6609-CA2CB767C3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95" y="2090656"/>
            <a:ext cx="6048609" cy="41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BCF2C95-171E-F300-3DF3-AEC23CAB78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392" y="700526"/>
            <a:ext cx="2076625" cy="3836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DCEA431-2D3A-FBE2-1BA8-B0A4FB1615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1695" y="2090656"/>
            <a:ext cx="6312224" cy="4483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FE33FAA-CD3E-0C67-5028-DEF016B3C5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4860" y="1954124"/>
            <a:ext cx="7385430" cy="47563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FD9BC4F-A91D-2042-C41F-101B6959E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033" y="3646879"/>
            <a:ext cx="2063813" cy="275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662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650482B5-219D-2148-8157-684444175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17171" y="1235661"/>
            <a:ext cx="8817429" cy="790116"/>
          </a:xfrm>
        </p:spPr>
        <p:txBody>
          <a:bodyPr>
            <a:noAutofit/>
          </a:bodyPr>
          <a:lstStyle/>
          <a:p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ПРОЩАНИЕ С АЗБУКОЙ</a:t>
            </a:r>
            <a:endParaRPr lang="uk-UA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343AE4-DFEC-9BB4-9ABE-45DB41CBD9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392" y="700526"/>
            <a:ext cx="2076625" cy="3836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4AE4E8D-E763-EDC5-4505-2398EDCE713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352" t="2649" r="3075"/>
          <a:stretch/>
        </p:blipFill>
        <p:spPr>
          <a:xfrm>
            <a:off x="3082638" y="2214913"/>
            <a:ext cx="5905399" cy="4030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1D6C1A04-0305-0D56-BE3D-7AD82CFB0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423" y="3639212"/>
            <a:ext cx="2063813" cy="275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2AA6A6-477D-DCFE-0812-6AAF35A21FE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451" t="13185" r="13908" b="7741"/>
          <a:stretch/>
        </p:blipFill>
        <p:spPr>
          <a:xfrm>
            <a:off x="8988037" y="1043382"/>
            <a:ext cx="2102268" cy="2680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81A5D29-8A18-7E0A-F7BB-ABE8C61DB90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17171" y="4005240"/>
            <a:ext cx="2441520" cy="2780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1485D2F-C38C-3F61-07A3-29AFBE64567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101" t="9568" b="14131"/>
          <a:stretch/>
        </p:blipFill>
        <p:spPr>
          <a:xfrm>
            <a:off x="1101695" y="1866404"/>
            <a:ext cx="2554359" cy="2374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066F52B-172C-14DD-80D9-95045B6BF04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5080" r="3926"/>
          <a:stretch/>
        </p:blipFill>
        <p:spPr>
          <a:xfrm>
            <a:off x="8524451" y="3680147"/>
            <a:ext cx="2065567" cy="2565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5001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650482B5-219D-2148-8157-684444175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0456" y="1388495"/>
            <a:ext cx="8817429" cy="790116"/>
          </a:xfrm>
        </p:spPr>
        <p:txBody>
          <a:bodyPr>
            <a:noAutofit/>
          </a:bodyPr>
          <a:lstStyle/>
          <a:p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ЛИТЕРАТУРНОЕ ЧТЕНИЕ</a:t>
            </a:r>
            <a:endParaRPr lang="uk-UA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343AE4-DFEC-9BB4-9ABE-45DB41CBD9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392" y="700526"/>
            <a:ext cx="2076625" cy="38364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BC72B77-9E01-C41C-3F87-74383729BD40}"/>
              </a:ext>
            </a:extLst>
          </p:cNvPr>
          <p:cNvSpPr/>
          <p:nvPr/>
        </p:nvSpPr>
        <p:spPr>
          <a:xfrm>
            <a:off x="2999903" y="1372580"/>
            <a:ext cx="7075715" cy="3418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Чтение – прекрасный урок,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Много полезного в каждой из строк.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Будь это стих, или рассказ,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Мы учим их, они учат нас.</a:t>
            </a:r>
            <a:endParaRPr lang="ru-RU" sz="20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B1E69D3A-0E6D-DDA1-A4A9-572D6D31083A}"/>
              </a:ext>
            </a:extLst>
          </p:cNvPr>
          <p:cNvSpPr txBox="1">
            <a:spLocks/>
          </p:cNvSpPr>
          <p:nvPr/>
        </p:nvSpPr>
        <p:spPr>
          <a:xfrm>
            <a:off x="5016509" y="4189122"/>
            <a:ext cx="4501536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УЗНАЙ СКАЗКУ ПО</a:t>
            </a:r>
          </a:p>
          <a:p>
            <a:r>
              <a:rPr lang="ru-RU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ЧАСТИ РИСУНКА</a:t>
            </a:r>
            <a:endParaRPr lang="uk-UA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FEF1E78-646A-E84B-F35F-0F5EA872A5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587" t="2109" r="6632"/>
          <a:stretch/>
        </p:blipFill>
        <p:spPr>
          <a:xfrm flipH="1">
            <a:off x="1377064" y="2445492"/>
            <a:ext cx="2292950" cy="3024013"/>
          </a:xfrm>
          <a:prstGeom prst="rect">
            <a:avLst/>
          </a:prstGeom>
        </p:spPr>
      </p:pic>
      <p:sp>
        <p:nvSpPr>
          <p:cNvPr id="11" name="Пузырек для мыслей: облако 10">
            <a:extLst>
              <a:ext uri="{FF2B5EF4-FFF2-40B4-BE49-F238E27FC236}">
                <a16:creationId xmlns:a16="http://schemas.microsoft.com/office/drawing/2014/main" id="{49E3CE57-79B5-E8D3-EF88-06BEA27FE363}"/>
              </a:ext>
            </a:extLst>
          </p:cNvPr>
          <p:cNvSpPr/>
          <p:nvPr/>
        </p:nvSpPr>
        <p:spPr>
          <a:xfrm>
            <a:off x="4170974" y="3957498"/>
            <a:ext cx="6192605" cy="2654648"/>
          </a:xfrm>
          <a:prstGeom prst="cloudCallout">
            <a:avLst>
              <a:gd name="adj1" fmla="val -60408"/>
              <a:gd name="adj2" fmla="val -48792"/>
            </a:avLst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161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C1145D27-86E3-723D-E95B-2F17B1696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4460AC-BDDD-F278-F7E9-B29C673BE0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167" t="36349" r="48977" b="52658"/>
          <a:stretch/>
        </p:blipFill>
        <p:spPr>
          <a:xfrm>
            <a:off x="6288066" y="1081243"/>
            <a:ext cx="4158642" cy="1730913"/>
          </a:xfrm>
          <a:prstGeom prst="rect">
            <a:avLst/>
          </a:prstGeom>
        </p:spPr>
      </p:pic>
      <p:sp>
        <p:nvSpPr>
          <p:cNvPr id="8" name="Заголовок 5">
            <a:extLst>
              <a:ext uri="{FF2B5EF4-FFF2-40B4-BE49-F238E27FC236}">
                <a16:creationId xmlns:a16="http://schemas.microsoft.com/office/drawing/2014/main" id="{43FB9680-0E1D-015B-621D-0D23D1A97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038" y="1774371"/>
            <a:ext cx="6344783" cy="1881468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28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br>
              <a:rPr lang="ru-RU" sz="28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1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ЗОЛОТОЙ КЛЮЧИК , ИЛИ </a:t>
            </a:r>
            <a:br>
              <a:rPr lang="ru-RU" sz="31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1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ПРИКЛЮЧЕНИЕ БУРАТИНО.</a:t>
            </a:r>
            <a:br>
              <a:rPr lang="ru-RU" sz="31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br>
              <a:rPr lang="ru-RU" sz="28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1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</a:rPr>
              <a:t>Алексей Николаевич ТОЛСТОЙ</a:t>
            </a:r>
            <a:br>
              <a:rPr lang="ru-RU" dirty="0"/>
            </a:br>
            <a:br>
              <a:rPr lang="ru-RU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35FA765-FB93-DBB0-E0FC-582D9BFC98C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519" t="36350" r="44492" b="30627"/>
          <a:stretch/>
        </p:blipFill>
        <p:spPr>
          <a:xfrm>
            <a:off x="5811451" y="743785"/>
            <a:ext cx="5595257" cy="5199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29582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9E64143E-67AA-355E-E7DA-A78D0FF2BB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5">
            <a:extLst>
              <a:ext uri="{FF2B5EF4-FFF2-40B4-BE49-F238E27FC236}">
                <a16:creationId xmlns:a16="http://schemas.microsoft.com/office/drawing/2014/main" id="{4B52DE36-AA02-0D1B-D372-4D1C9994FFF4}"/>
              </a:ext>
            </a:extLst>
          </p:cNvPr>
          <p:cNvSpPr txBox="1">
            <a:spLocks/>
          </p:cNvSpPr>
          <p:nvPr/>
        </p:nvSpPr>
        <p:spPr>
          <a:xfrm>
            <a:off x="491447" y="1408899"/>
            <a:ext cx="4820782" cy="3388594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ru-RU" sz="28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br>
              <a:rPr lang="ru-RU" sz="28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29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РЕПКА .</a:t>
            </a:r>
            <a:br>
              <a:rPr lang="ru-RU" sz="29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br>
              <a:rPr lang="ru-RU" sz="29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29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</a:rPr>
              <a:t>Русская народная </a:t>
            </a:r>
          </a:p>
          <a:p>
            <a:pPr algn="ctr"/>
            <a:r>
              <a:rPr lang="ru-RU" sz="29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</a:rPr>
              <a:t>сказка</a:t>
            </a:r>
            <a:br>
              <a:rPr lang="ru-RU" dirty="0"/>
            </a:br>
            <a:br>
              <a:rPr lang="ru-RU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0F22277-FB93-10E6-A809-F01A34C9F9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72" r="53265" b="30630"/>
          <a:stretch/>
        </p:blipFill>
        <p:spPr>
          <a:xfrm>
            <a:off x="4571999" y="1251380"/>
            <a:ext cx="3102430" cy="2983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FA29F9-9BB8-42F9-B049-C0D01D5E2C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72" r="2654"/>
          <a:stretch/>
        </p:blipFill>
        <p:spPr>
          <a:xfrm>
            <a:off x="4571999" y="1251380"/>
            <a:ext cx="6757121" cy="4300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521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F1DE0581-0701-B667-11DC-418DC9307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Пользователь\Desktop\x538.jpg"/>
          <p:cNvPicPr>
            <a:picLocks noChangeAspect="1" noChangeArrowheads="1"/>
          </p:cNvPicPr>
          <p:nvPr/>
        </p:nvPicPr>
        <p:blipFill>
          <a:blip r:embed="rId3"/>
          <a:srcRect t="53764" b="-3226"/>
          <a:stretch>
            <a:fillRect/>
          </a:stretch>
        </p:blipFill>
        <p:spPr bwMode="auto">
          <a:xfrm>
            <a:off x="5065639" y="3784135"/>
            <a:ext cx="6037790" cy="2110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5">
            <a:extLst>
              <a:ext uri="{FF2B5EF4-FFF2-40B4-BE49-F238E27FC236}">
                <a16:creationId xmlns:a16="http://schemas.microsoft.com/office/drawing/2014/main" id="{CC82B68A-F23E-34D0-3073-04B0F6F03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8571" y="1265441"/>
            <a:ext cx="3977068" cy="4493101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Сказка о Царе Салтане , о сыне его славном и могучем богатыре князе Гвидоне </a:t>
            </a:r>
            <a:r>
              <a:rPr lang="ru-RU" sz="280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Салтановиче</a:t>
            </a:r>
            <a:r>
              <a:rPr lang="ru-RU" sz="28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и о прекрасной царевне Лебеди. </a:t>
            </a:r>
            <a:br>
              <a:rPr lang="ru-RU" sz="28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br>
              <a:rPr lang="ru-RU" sz="28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</a:rPr>
              <a:t>Александр Сергеевич Пушкин</a:t>
            </a:r>
            <a:endParaRPr lang="ru-RU" sz="28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Picture 2" descr="C:\Users\Пользователь\Desktop\x538.jpg">
            <a:extLst>
              <a:ext uri="{FF2B5EF4-FFF2-40B4-BE49-F238E27FC236}">
                <a16:creationId xmlns:a16="http://schemas.microsoft.com/office/drawing/2014/main" id="{9084BB01-8807-922D-5219-79051DA4CF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t="1128" b="-3226"/>
          <a:stretch/>
        </p:blipFill>
        <p:spPr bwMode="auto">
          <a:xfrm>
            <a:off x="5065639" y="1538287"/>
            <a:ext cx="6037790" cy="4356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379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38902C22-E070-D79F-633F-57FD4EA99C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499848-917B-0A16-050E-F4FA60E426C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214" t="26365" r="38125" b="60136"/>
          <a:stretch/>
        </p:blipFill>
        <p:spPr>
          <a:xfrm>
            <a:off x="5261610" y="1577340"/>
            <a:ext cx="5932714" cy="925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D7E6F68-8BDA-1413-CD7D-F92AA2E083B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214" t="22539" r="38125" b="11111"/>
          <a:stretch/>
        </p:blipFill>
        <p:spPr>
          <a:xfrm>
            <a:off x="5261610" y="1280155"/>
            <a:ext cx="5932714" cy="4550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59990E80-8C7D-A13D-4231-9C33C4D9A0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23842"/>
            <a:ext cx="6344783" cy="3388594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28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br>
              <a:rPr lang="ru-RU" sz="28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1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Сказка о золотой рыбке.</a:t>
            </a:r>
            <a:br>
              <a:rPr lang="ru-RU" sz="31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br>
              <a:rPr lang="ru-RU" sz="28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</a:rPr>
              <a:t>Александр Сергеевич </a:t>
            </a:r>
            <a:b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</a:rPr>
            </a:b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</a:rPr>
              <a:t>Пушкин</a:t>
            </a:r>
            <a:br>
              <a:rPr lang="ru-RU" dirty="0"/>
            </a:br>
            <a:br>
              <a:rPr lang="ru-RU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1019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650482B5-219D-2148-8157-684444175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0456" y="1388495"/>
            <a:ext cx="8817429" cy="790116"/>
          </a:xfrm>
        </p:spPr>
        <p:txBody>
          <a:bodyPr>
            <a:noAutofit/>
          </a:bodyPr>
          <a:lstStyle/>
          <a:p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РУССКИЙ ЯЗЫК</a:t>
            </a:r>
            <a:endParaRPr lang="uk-UA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343AE4-DFEC-9BB4-9ABE-45DB41CBD9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392" y="700526"/>
            <a:ext cx="2076625" cy="38364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BC72B77-9E01-C41C-3F87-74383729BD40}"/>
              </a:ext>
            </a:extLst>
          </p:cNvPr>
          <p:cNvSpPr/>
          <p:nvPr/>
        </p:nvSpPr>
        <p:spPr>
          <a:xfrm>
            <a:off x="2999903" y="1372580"/>
            <a:ext cx="7075715" cy="3418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Мы расскажем вам сейчас,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Чему учили в школе нас.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Вот русский наш язык родной!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Богатый, мудрый он такой.</a:t>
            </a:r>
            <a:endParaRPr lang="ru-RU" sz="20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B1E69D3A-0E6D-DDA1-A4A9-572D6D31083A}"/>
              </a:ext>
            </a:extLst>
          </p:cNvPr>
          <p:cNvSpPr txBox="1">
            <a:spLocks/>
          </p:cNvSpPr>
          <p:nvPr/>
        </p:nvSpPr>
        <p:spPr>
          <a:xfrm>
            <a:off x="5016509" y="3951128"/>
            <a:ext cx="4501536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ОТГАДАЙ ЗАГАДКИ</a:t>
            </a:r>
            <a:endParaRPr lang="uk-UA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FEF1E78-646A-E84B-F35F-0F5EA872A5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587" t="2109" r="6632"/>
          <a:stretch/>
        </p:blipFill>
        <p:spPr>
          <a:xfrm flipH="1">
            <a:off x="1377064" y="2445492"/>
            <a:ext cx="2292950" cy="3024013"/>
          </a:xfrm>
          <a:prstGeom prst="rect">
            <a:avLst/>
          </a:prstGeom>
        </p:spPr>
      </p:pic>
      <p:sp>
        <p:nvSpPr>
          <p:cNvPr id="11" name="Пузырек для мыслей: облако 10">
            <a:extLst>
              <a:ext uri="{FF2B5EF4-FFF2-40B4-BE49-F238E27FC236}">
                <a16:creationId xmlns:a16="http://schemas.microsoft.com/office/drawing/2014/main" id="{49E3CE57-79B5-E8D3-EF88-06BEA27FE363}"/>
              </a:ext>
            </a:extLst>
          </p:cNvPr>
          <p:cNvSpPr/>
          <p:nvPr/>
        </p:nvSpPr>
        <p:spPr>
          <a:xfrm>
            <a:off x="4170974" y="3957498"/>
            <a:ext cx="6192605" cy="2654648"/>
          </a:xfrm>
          <a:prstGeom prst="cloudCallout">
            <a:avLst>
              <a:gd name="adj1" fmla="val -60408"/>
              <a:gd name="adj2" fmla="val -48792"/>
            </a:avLst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0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EC37ACD5-8E89-7C8E-2CE2-6BFD736E45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3A711EE-D500-2B10-E5DA-81DEFD79F275}"/>
              </a:ext>
            </a:extLst>
          </p:cNvPr>
          <p:cNvSpPr txBox="1"/>
          <p:nvPr/>
        </p:nvSpPr>
        <p:spPr>
          <a:xfrm>
            <a:off x="2228850" y="1292299"/>
            <a:ext cx="6867627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Отгадай загадку. Отгадку, раздели для переноса.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EF8E482-0FC8-5211-CB8E-F40E086639B5}"/>
              </a:ext>
            </a:extLst>
          </p:cNvPr>
          <p:cNvSpPr/>
          <p:nvPr/>
        </p:nvSpPr>
        <p:spPr>
          <a:xfrm>
            <a:off x="2228850" y="1961088"/>
            <a:ext cx="5857875" cy="18161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  Между веток новый дом,</a:t>
            </a:r>
          </a:p>
          <a:p>
            <a:pPr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  Нету двери в доме том,</a:t>
            </a:r>
          </a:p>
          <a:p>
            <a:pPr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 Только круглое окошко,</a:t>
            </a:r>
          </a:p>
          <a:p>
            <a:pPr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  Не пролезет даже кошка.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7CAB9BD-84D2-47F2-2C63-8BC58740349D}"/>
              </a:ext>
            </a:extLst>
          </p:cNvPr>
          <p:cNvSpPr/>
          <p:nvPr/>
        </p:nvSpPr>
        <p:spPr>
          <a:xfrm>
            <a:off x="2884895" y="4357993"/>
            <a:ext cx="4169282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скворе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чн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ик</a:t>
            </a:r>
          </a:p>
        </p:txBody>
      </p:sp>
      <p:pic>
        <p:nvPicPr>
          <p:cNvPr id="18434" name="Picture 2" descr="http://gagadget.com/files/u2/2009/03/SolarBirdhouse2.jpg">
            <a:extLst>
              <a:ext uri="{FF2B5EF4-FFF2-40B4-BE49-F238E27FC236}">
                <a16:creationId xmlns:a16="http://schemas.microsoft.com/office/drawing/2014/main" id="{DA3770E8-33EA-E64F-2462-61B322DE09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0291" y="2335259"/>
            <a:ext cx="258127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38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Топ-10 интересных фактов о сирени">
            <a:extLst>
              <a:ext uri="{FF2B5EF4-FFF2-40B4-BE49-F238E27FC236}">
                <a16:creationId xmlns:a16="http://schemas.microsoft.com/office/drawing/2014/main" id="{0A885A07-0421-97F2-DEA3-6A201881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109068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Топ-10 интересных фактов о сирени">
            <a:extLst>
              <a:ext uri="{FF2B5EF4-FFF2-40B4-BE49-F238E27FC236}">
                <a16:creationId xmlns:a16="http://schemas.microsoft.com/office/drawing/2014/main" id="{176FA366-2168-044C-85FA-B747D403F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125" y="0"/>
            <a:ext cx="109068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Топ-10 интересных фактов о сирени">
            <a:extLst>
              <a:ext uri="{FF2B5EF4-FFF2-40B4-BE49-F238E27FC236}">
                <a16:creationId xmlns:a16="http://schemas.microsoft.com/office/drawing/2014/main" id="{7F8FD508-2819-6AF9-6593-06BD1DA200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5" y="0"/>
            <a:ext cx="10553394" cy="6991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71786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8CB3749B-3C77-FC44-29BA-D589576AF2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DC0F75B-8307-EF4F-154B-E6B4D0054628}"/>
              </a:ext>
            </a:extLst>
          </p:cNvPr>
          <p:cNvSpPr/>
          <p:nvPr/>
        </p:nvSpPr>
        <p:spPr>
          <a:xfrm>
            <a:off x="2118554" y="2036327"/>
            <a:ext cx="4572000" cy="18161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 Провели под потолок</a:t>
            </a:r>
          </a:p>
          <a:p>
            <a:pPr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 Удивительный шнурок. </a:t>
            </a:r>
            <a:br>
              <a:rPr lang="ru-RU" sz="2800" b="1" dirty="0"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latin typeface="Arial" pitchFamily="34" charset="0"/>
                <a:cs typeface="Arial" pitchFamily="34" charset="0"/>
              </a:rPr>
              <a:t> Привинтили пузырек – </a:t>
            </a:r>
            <a:br>
              <a:rPr lang="ru-RU" sz="2800" b="1" dirty="0"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latin typeface="Arial" pitchFamily="34" charset="0"/>
                <a:cs typeface="Arial" pitchFamily="34" charset="0"/>
              </a:rPr>
              <a:t> Загорелся огонек.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8804371-C5EA-D833-EC57-CF3E3624FD66}"/>
              </a:ext>
            </a:extLst>
          </p:cNvPr>
          <p:cNvSpPr/>
          <p:nvPr/>
        </p:nvSpPr>
        <p:spPr>
          <a:xfrm>
            <a:off x="2448346" y="4281344"/>
            <a:ext cx="4068037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лампо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чк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 </a:t>
            </a:r>
          </a:p>
        </p:txBody>
      </p:sp>
      <p:pic>
        <p:nvPicPr>
          <p:cNvPr id="17410" name="Picture 2" descr="http://garnaut.ru/wp-content/uploads/2012/01/1765442.jpg">
            <a:extLst>
              <a:ext uri="{FF2B5EF4-FFF2-40B4-BE49-F238E27FC236}">
                <a16:creationId xmlns:a16="http://schemas.microsoft.com/office/drawing/2014/main" id="{6D395C6E-B477-F637-8EE6-320C5EBA0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8866" y="2036327"/>
            <a:ext cx="3049633" cy="32105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C72341B-80D7-4776-135C-0AF0335FEC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7888" y="18891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9E5041-F516-A656-0DAC-A3664C839175}"/>
              </a:ext>
            </a:extLst>
          </p:cNvPr>
          <p:cNvSpPr txBox="1"/>
          <p:nvPr/>
        </p:nvSpPr>
        <p:spPr>
          <a:xfrm>
            <a:off x="2118554" y="1306429"/>
            <a:ext cx="6867627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Отгадай загадку. Отгадку, раздели для переноса.</a:t>
            </a:r>
          </a:p>
        </p:txBody>
      </p:sp>
    </p:spTree>
    <p:extLst>
      <p:ext uri="{BB962C8B-B14F-4D97-AF65-F5344CB8AC3E}">
        <p14:creationId xmlns:p14="http://schemas.microsoft.com/office/powerpoint/2010/main" val="273831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5BD0126B-CF7A-9AFB-3EED-F73391829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C6ED40A-C8CA-A312-0D97-9546D7697C4C}"/>
              </a:ext>
            </a:extLst>
          </p:cNvPr>
          <p:cNvSpPr/>
          <p:nvPr/>
        </p:nvSpPr>
        <p:spPr>
          <a:xfrm>
            <a:off x="2313894" y="2140572"/>
            <a:ext cx="4572000" cy="18161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  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Под ногами у меня</a:t>
            </a:r>
          </a:p>
          <a:p>
            <a:pPr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 Деревянные друзья.</a:t>
            </a:r>
          </a:p>
          <a:p>
            <a:pPr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 Я на них лечу стрелой,</a:t>
            </a:r>
          </a:p>
          <a:p>
            <a:pPr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 Но не летом, а зимой.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9F4126E-3ED5-A4A7-77E5-02EFAF08DB4F}"/>
              </a:ext>
            </a:extLst>
          </p:cNvPr>
          <p:cNvSpPr/>
          <p:nvPr/>
        </p:nvSpPr>
        <p:spPr>
          <a:xfrm>
            <a:off x="3038504" y="4481230"/>
            <a:ext cx="2517036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лы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жи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</p:txBody>
      </p:sp>
      <p:pic>
        <p:nvPicPr>
          <p:cNvPr id="16386" name="Picture 2" descr="http://www.numama.ru/upload/blogs/af4667fe2840c17bd0b54986b93b31b4.gif.jpg">
            <a:extLst>
              <a:ext uri="{FF2B5EF4-FFF2-40B4-BE49-F238E27FC236}">
                <a16:creationId xmlns:a16="http://schemas.microsoft.com/office/drawing/2014/main" id="{2283BD62-DE56-49EC-6EAA-F3481F92A6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80150" y="2270747"/>
            <a:ext cx="4241800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3CEEE29-4A56-B6C5-3B68-EF881EAC54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2350" y="18891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6608B29-1E7F-E6D7-0495-4D4616D7A2AA}"/>
              </a:ext>
            </a:extLst>
          </p:cNvPr>
          <p:cNvSpPr txBox="1"/>
          <p:nvPr/>
        </p:nvSpPr>
        <p:spPr>
          <a:xfrm>
            <a:off x="2313894" y="1438317"/>
            <a:ext cx="6867627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Отгадай загадку. Отгадку, раздели для переноса.</a:t>
            </a:r>
          </a:p>
        </p:txBody>
      </p:sp>
    </p:spTree>
    <p:extLst>
      <p:ext uri="{BB962C8B-B14F-4D97-AF65-F5344CB8AC3E}">
        <p14:creationId xmlns:p14="http://schemas.microsoft.com/office/powerpoint/2010/main" val="393069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D1E5FDC4-861E-DF27-BC1A-AA2DF8815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87F8784-897B-CC7D-D73F-0F0CA39F619D}"/>
              </a:ext>
            </a:extLst>
          </p:cNvPr>
          <p:cNvSpPr/>
          <p:nvPr/>
        </p:nvSpPr>
        <p:spPr>
          <a:xfrm>
            <a:off x="2292122" y="1959331"/>
            <a:ext cx="4572000" cy="18161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 Голова огнём пылает,</a:t>
            </a:r>
            <a:br>
              <a:rPr lang="ru-RU" sz="2800" b="1" dirty="0"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latin typeface="Arial" pitchFamily="34" charset="0"/>
                <a:cs typeface="Arial" pitchFamily="34" charset="0"/>
              </a:rPr>
              <a:t> Тело тает и сгорает.</a:t>
            </a:r>
            <a:br>
              <a:rPr lang="ru-RU" sz="2800" b="1" dirty="0"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latin typeface="Arial" pitchFamily="34" charset="0"/>
                <a:cs typeface="Arial" pitchFamily="34" charset="0"/>
              </a:rPr>
              <a:t> Я полезной быть хочу:</a:t>
            </a:r>
            <a:br>
              <a:rPr lang="ru-RU" sz="2800" b="1" dirty="0"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latin typeface="Arial" pitchFamily="34" charset="0"/>
                <a:cs typeface="Arial" pitchFamily="34" charset="0"/>
              </a:rPr>
              <a:t> Лампы нет — я посвечу</a:t>
            </a:r>
            <a:r>
              <a:rPr lang="ru-RU" dirty="0"/>
              <a:t>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A7CBE86-CFEC-CCBF-0AE5-A5EACD170572}"/>
              </a:ext>
            </a:extLst>
          </p:cNvPr>
          <p:cNvSpPr/>
          <p:nvPr/>
        </p:nvSpPr>
        <p:spPr>
          <a:xfrm>
            <a:off x="3594607" y="4464955"/>
            <a:ext cx="239796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све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ча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</p:txBody>
      </p:sp>
      <p:pic>
        <p:nvPicPr>
          <p:cNvPr id="36866" name="Picture 2" descr="D:\анимашки\огонь\ea1ae481aaaa.gif">
            <a:extLst>
              <a:ext uri="{FF2B5EF4-FFF2-40B4-BE49-F238E27FC236}">
                <a16:creationId xmlns:a16="http://schemas.microsoft.com/office/drawing/2014/main" id="{F22BDD47-ED0D-B3DB-7662-DD1393AE0EC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092" y="1959331"/>
            <a:ext cx="2431749" cy="3565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E0A7E06-20D2-4F66-C907-9B2519F467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7888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065AD7-093A-AFBC-5703-3EDE08C5725F}"/>
              </a:ext>
            </a:extLst>
          </p:cNvPr>
          <p:cNvSpPr txBox="1"/>
          <p:nvPr/>
        </p:nvSpPr>
        <p:spPr>
          <a:xfrm>
            <a:off x="2292122" y="1347023"/>
            <a:ext cx="6867627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Отгадай загадку. Отгадку, раздели для переноса.</a:t>
            </a:r>
          </a:p>
        </p:txBody>
      </p:sp>
    </p:spTree>
    <p:extLst>
      <p:ext uri="{BB962C8B-B14F-4D97-AF65-F5344CB8AC3E}">
        <p14:creationId xmlns:p14="http://schemas.microsoft.com/office/powerpoint/2010/main" val="12132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650482B5-219D-2148-8157-684444175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0456" y="1388495"/>
            <a:ext cx="8817429" cy="790116"/>
          </a:xfrm>
        </p:spPr>
        <p:txBody>
          <a:bodyPr>
            <a:noAutofit/>
          </a:bodyPr>
          <a:lstStyle/>
          <a:p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МАТЕМАТИКА</a:t>
            </a:r>
            <a:endParaRPr lang="uk-UA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343AE4-DFEC-9BB4-9ABE-45DB41CBD9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392" y="700526"/>
            <a:ext cx="2076625" cy="38364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BC72B77-9E01-C41C-3F87-74383729BD40}"/>
              </a:ext>
            </a:extLst>
          </p:cNvPr>
          <p:cNvSpPr/>
          <p:nvPr/>
        </p:nvSpPr>
        <p:spPr>
          <a:xfrm>
            <a:off x="2999903" y="1372580"/>
            <a:ext cx="7075715" cy="3418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математике узнали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Вы то, что раньше не слыхали: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Выстраивали цифры в ряд,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Они нам много говорят.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ru-RU" sz="20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B1E69D3A-0E6D-DDA1-A4A9-572D6D31083A}"/>
              </a:ext>
            </a:extLst>
          </p:cNvPr>
          <p:cNvSpPr txBox="1">
            <a:spLocks/>
          </p:cNvSpPr>
          <p:nvPr/>
        </p:nvSpPr>
        <p:spPr>
          <a:xfrm>
            <a:off x="5016509" y="3951128"/>
            <a:ext cx="4501536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ПРОЙДИ ЛАБИРИНТ</a:t>
            </a:r>
            <a:endParaRPr lang="uk-UA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FEF1E78-646A-E84B-F35F-0F5EA872A5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587" t="2109" r="6632"/>
          <a:stretch/>
        </p:blipFill>
        <p:spPr>
          <a:xfrm flipH="1">
            <a:off x="1377064" y="2445492"/>
            <a:ext cx="2292950" cy="3024013"/>
          </a:xfrm>
          <a:prstGeom prst="rect">
            <a:avLst/>
          </a:prstGeom>
        </p:spPr>
      </p:pic>
      <p:sp>
        <p:nvSpPr>
          <p:cNvPr id="11" name="Пузырек для мыслей: облако 10">
            <a:extLst>
              <a:ext uri="{FF2B5EF4-FFF2-40B4-BE49-F238E27FC236}">
                <a16:creationId xmlns:a16="http://schemas.microsoft.com/office/drawing/2014/main" id="{49E3CE57-79B5-E8D3-EF88-06BEA27FE363}"/>
              </a:ext>
            </a:extLst>
          </p:cNvPr>
          <p:cNvSpPr/>
          <p:nvPr/>
        </p:nvSpPr>
        <p:spPr>
          <a:xfrm>
            <a:off x="4170974" y="3957498"/>
            <a:ext cx="6192605" cy="2654648"/>
          </a:xfrm>
          <a:prstGeom prst="cloudCallout">
            <a:avLst>
              <a:gd name="adj1" fmla="val -60408"/>
              <a:gd name="adj2" fmla="val -48792"/>
            </a:avLst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71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8949A0C7-3CB0-16B3-94EA-9FC7456779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725765A-5B23-CBB6-6178-38575C4A2C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96"/>
          <a:stretch/>
        </p:blipFill>
        <p:spPr bwMode="auto">
          <a:xfrm>
            <a:off x="6197086" y="369252"/>
            <a:ext cx="4190365" cy="61194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Овал 10">
            <a:extLst>
              <a:ext uri="{FF2B5EF4-FFF2-40B4-BE49-F238E27FC236}">
                <a16:creationId xmlns:a16="http://schemas.microsoft.com/office/drawing/2014/main" id="{9AA781E4-9095-A9E6-CC23-6D5F635828AD}"/>
              </a:ext>
            </a:extLst>
          </p:cNvPr>
          <p:cNvSpPr/>
          <p:nvPr/>
        </p:nvSpPr>
        <p:spPr>
          <a:xfrm>
            <a:off x="5494185" y="6012627"/>
            <a:ext cx="451202" cy="4512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ED958F72-7232-5CF3-97A4-C21D226090EE}"/>
              </a:ext>
            </a:extLst>
          </p:cNvPr>
          <p:cNvSpPr/>
          <p:nvPr/>
        </p:nvSpPr>
        <p:spPr>
          <a:xfrm>
            <a:off x="9804928" y="6012627"/>
            <a:ext cx="451202" cy="4512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FA6CF23B-CD2A-C88D-1E5F-F929BF7B83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4314" y="278630"/>
            <a:ext cx="4291451" cy="6210117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6BAFBCE4-2AA7-AC42-C337-2A28F855C095}"/>
              </a:ext>
            </a:extLst>
          </p:cNvPr>
          <p:cNvSpPr/>
          <p:nvPr/>
        </p:nvSpPr>
        <p:spPr>
          <a:xfrm>
            <a:off x="1578822" y="232971"/>
            <a:ext cx="4561114" cy="63700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898215F-7BED-DDA2-6D7D-BD655D3B8F9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444"/>
          <a:stretch/>
        </p:blipFill>
        <p:spPr>
          <a:xfrm>
            <a:off x="2325522" y="1234066"/>
            <a:ext cx="3395816" cy="4012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4462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650482B5-219D-2148-8157-684444175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0456" y="1388495"/>
            <a:ext cx="8817429" cy="790116"/>
          </a:xfrm>
        </p:spPr>
        <p:txBody>
          <a:bodyPr>
            <a:noAutofit/>
          </a:bodyPr>
          <a:lstStyle/>
          <a:p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ПЕРЕМЕНА</a:t>
            </a:r>
            <a:endParaRPr lang="uk-UA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343AE4-DFEC-9BB4-9ABE-45DB41CBD9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392" y="700526"/>
            <a:ext cx="2076625" cy="38364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BC72B77-9E01-C41C-3F87-74383729BD40}"/>
              </a:ext>
            </a:extLst>
          </p:cNvPr>
          <p:cNvSpPr/>
          <p:nvPr/>
        </p:nvSpPr>
        <p:spPr>
          <a:xfrm>
            <a:off x="2999903" y="1335002"/>
            <a:ext cx="7075715" cy="3418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Перемена, перемена!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Танцы справа, драка слева!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Варя весело визжит!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Аня радостно кричит!</a:t>
            </a:r>
            <a:endParaRPr lang="ru-RU" sz="20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B1E69D3A-0E6D-DDA1-A4A9-572D6D31083A}"/>
              </a:ext>
            </a:extLst>
          </p:cNvPr>
          <p:cNvSpPr txBox="1">
            <a:spLocks/>
          </p:cNvSpPr>
          <p:nvPr/>
        </p:nvSpPr>
        <p:spPr>
          <a:xfrm>
            <a:off x="5016509" y="3951128"/>
            <a:ext cx="4501536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ОТГАДАЙТЕ РЕБУС</a:t>
            </a:r>
            <a:endParaRPr lang="uk-UA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FEF1E78-646A-E84B-F35F-0F5EA872A5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587" t="2109" r="6632"/>
          <a:stretch/>
        </p:blipFill>
        <p:spPr>
          <a:xfrm flipH="1">
            <a:off x="1377064" y="2445492"/>
            <a:ext cx="2292950" cy="3024013"/>
          </a:xfrm>
          <a:prstGeom prst="rect">
            <a:avLst/>
          </a:prstGeom>
        </p:spPr>
      </p:pic>
      <p:sp>
        <p:nvSpPr>
          <p:cNvPr id="11" name="Пузырек для мыслей: облако 10">
            <a:extLst>
              <a:ext uri="{FF2B5EF4-FFF2-40B4-BE49-F238E27FC236}">
                <a16:creationId xmlns:a16="http://schemas.microsoft.com/office/drawing/2014/main" id="{49E3CE57-79B5-E8D3-EF88-06BEA27FE363}"/>
              </a:ext>
            </a:extLst>
          </p:cNvPr>
          <p:cNvSpPr/>
          <p:nvPr/>
        </p:nvSpPr>
        <p:spPr>
          <a:xfrm>
            <a:off x="4170974" y="3957498"/>
            <a:ext cx="6192605" cy="2654648"/>
          </a:xfrm>
          <a:prstGeom prst="cloudCallout">
            <a:avLst>
              <a:gd name="adj1" fmla="val -60408"/>
              <a:gd name="adj2" fmla="val -48792"/>
            </a:avLst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48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8949A0C7-3CB0-16B3-94EA-9FC7456779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736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 descr="Самая древняя книга в мире">
            <a:extLst>
              <a:ext uri="{FF2B5EF4-FFF2-40B4-BE49-F238E27FC236}">
                <a16:creationId xmlns:a16="http://schemas.microsoft.com/office/drawing/2014/main" id="{4D1EE4EC-CFB9-BAA3-BF99-DB0826100D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62" t="29476" r="7565" b="29672"/>
          <a:stretch/>
        </p:blipFill>
        <p:spPr bwMode="auto">
          <a:xfrm>
            <a:off x="4261022" y="1569440"/>
            <a:ext cx="4689863" cy="23011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BEA135E-1565-8D30-02B7-0C612514876B}"/>
              </a:ext>
            </a:extLst>
          </p:cNvPr>
          <p:cNvSpPr/>
          <p:nvPr/>
        </p:nvSpPr>
        <p:spPr>
          <a:xfrm>
            <a:off x="4754758" y="4403268"/>
            <a:ext cx="826718" cy="12901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94AE2DE-2C81-D943-CE59-4D3866586EC1}"/>
              </a:ext>
            </a:extLst>
          </p:cNvPr>
          <p:cNvSpPr/>
          <p:nvPr/>
        </p:nvSpPr>
        <p:spPr>
          <a:xfrm>
            <a:off x="5696296" y="4405356"/>
            <a:ext cx="1819316" cy="12901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45A133A-18C0-A6E8-03FD-61274CD355E3}"/>
              </a:ext>
            </a:extLst>
          </p:cNvPr>
          <p:cNvSpPr/>
          <p:nvPr/>
        </p:nvSpPr>
        <p:spPr>
          <a:xfrm>
            <a:off x="7637826" y="4405356"/>
            <a:ext cx="826718" cy="12901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FC10FA6B-BC4E-B820-097D-E301BD85ED2A}"/>
              </a:ext>
            </a:extLst>
          </p:cNvPr>
          <p:cNvCxnSpPr>
            <a:cxnSpLocks/>
          </p:cNvCxnSpPr>
          <p:nvPr/>
        </p:nvCxnSpPr>
        <p:spPr>
          <a:xfrm flipH="1">
            <a:off x="7089727" y="4572000"/>
            <a:ext cx="275573" cy="939452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0553F393-E637-2B10-0E5D-781E36E15FAE}"/>
              </a:ext>
            </a:extLst>
          </p:cNvPr>
          <p:cNvCxnSpPr>
            <a:cxnSpLocks/>
          </p:cNvCxnSpPr>
          <p:nvPr/>
        </p:nvCxnSpPr>
        <p:spPr>
          <a:xfrm flipH="1">
            <a:off x="6678457" y="4574088"/>
            <a:ext cx="275573" cy="939452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B1A9B0D-3F24-BFBD-3B27-FC39F95DEA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237600" y="1363216"/>
            <a:ext cx="2159111" cy="4515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5A3A055-9A93-58B8-2942-A3352B6CEBEE}"/>
              </a:ext>
            </a:extLst>
          </p:cNvPr>
          <p:cNvSpPr/>
          <p:nvPr/>
        </p:nvSpPr>
        <p:spPr>
          <a:xfrm>
            <a:off x="4496844" y="4233797"/>
            <a:ext cx="4221271" cy="164450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57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650482B5-219D-2148-8157-684444175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0456" y="1388495"/>
            <a:ext cx="8817429" cy="790116"/>
          </a:xfrm>
        </p:spPr>
        <p:txBody>
          <a:bodyPr>
            <a:noAutofit/>
          </a:bodyPr>
          <a:lstStyle/>
          <a:p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ОКРУЖАЮЩИЙ МИР</a:t>
            </a:r>
            <a:endParaRPr lang="uk-UA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343AE4-DFEC-9BB4-9ABE-45DB41CBD9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392" y="700526"/>
            <a:ext cx="2076625" cy="38364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BC72B77-9E01-C41C-3F87-74383729BD40}"/>
              </a:ext>
            </a:extLst>
          </p:cNvPr>
          <p:cNvSpPr/>
          <p:nvPr/>
        </p:nvSpPr>
        <p:spPr>
          <a:xfrm>
            <a:off x="2999903" y="1335002"/>
            <a:ext cx="7075715" cy="3418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Учили нас любить свой край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 наблюдать природу,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Как всех зверей оберегать,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Беречь и лес, и воду.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ru-RU" sz="20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B1E69D3A-0E6D-DDA1-A4A9-572D6D31083A}"/>
              </a:ext>
            </a:extLst>
          </p:cNvPr>
          <p:cNvSpPr txBox="1">
            <a:spLocks/>
          </p:cNvSpPr>
          <p:nvPr/>
        </p:nvSpPr>
        <p:spPr>
          <a:xfrm>
            <a:off x="5016509" y="3951128"/>
            <a:ext cx="4501536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ВЫПОЛНИ ЗАДАНИЕ</a:t>
            </a:r>
            <a:endParaRPr lang="uk-UA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FEF1E78-646A-E84B-F35F-0F5EA872A5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587" t="2109" r="6632"/>
          <a:stretch/>
        </p:blipFill>
        <p:spPr>
          <a:xfrm flipH="1">
            <a:off x="1240782" y="2445492"/>
            <a:ext cx="2429232" cy="3203746"/>
          </a:xfrm>
          <a:prstGeom prst="rect">
            <a:avLst/>
          </a:prstGeom>
        </p:spPr>
      </p:pic>
      <p:sp>
        <p:nvSpPr>
          <p:cNvPr id="11" name="Пузырек для мыслей: облако 10">
            <a:extLst>
              <a:ext uri="{FF2B5EF4-FFF2-40B4-BE49-F238E27FC236}">
                <a16:creationId xmlns:a16="http://schemas.microsoft.com/office/drawing/2014/main" id="{49E3CE57-79B5-E8D3-EF88-06BEA27FE363}"/>
              </a:ext>
            </a:extLst>
          </p:cNvPr>
          <p:cNvSpPr/>
          <p:nvPr/>
        </p:nvSpPr>
        <p:spPr>
          <a:xfrm>
            <a:off x="4170974" y="3957498"/>
            <a:ext cx="6192605" cy="2654648"/>
          </a:xfrm>
          <a:prstGeom prst="cloudCallout">
            <a:avLst>
              <a:gd name="adj1" fmla="val -60408"/>
              <a:gd name="adj2" fmla="val -48792"/>
            </a:avLst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69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8949A0C7-3CB0-16B3-94EA-9FC7456779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2EEC83-D4D4-72E8-CC7B-60443E5A97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409"/>
          <a:stretch/>
        </p:blipFill>
        <p:spPr>
          <a:xfrm>
            <a:off x="3167743" y="1491343"/>
            <a:ext cx="5010417" cy="5127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8BBDE0-A0B1-1BED-98FB-8834EB01C9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3969" y="2228849"/>
            <a:ext cx="2008723" cy="42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3F21827-02CB-6373-E6B5-88F33EE2E966}"/>
              </a:ext>
            </a:extLst>
          </p:cNvPr>
          <p:cNvSpPr txBox="1"/>
          <p:nvPr/>
        </p:nvSpPr>
        <p:spPr>
          <a:xfrm>
            <a:off x="1996836" y="963458"/>
            <a:ext cx="8005856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Раскрась только те рисунки, которые подходят к подписям.</a:t>
            </a:r>
          </a:p>
        </p:txBody>
      </p:sp>
    </p:spTree>
    <p:extLst>
      <p:ext uri="{BB962C8B-B14F-4D97-AF65-F5344CB8AC3E}">
        <p14:creationId xmlns:p14="http://schemas.microsoft.com/office/powerpoint/2010/main" val="41498387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650482B5-219D-2148-8157-684444175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296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0456" y="1388495"/>
            <a:ext cx="8817429" cy="790116"/>
          </a:xfrm>
        </p:spPr>
        <p:txBody>
          <a:bodyPr>
            <a:noAutofit/>
          </a:bodyPr>
          <a:lstStyle/>
          <a:p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ТЕХНОЛОГИЯ, ИЗО, МУЗЫКА</a:t>
            </a:r>
            <a:endParaRPr lang="uk-UA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343AE4-DFEC-9BB4-9ABE-45DB41CBD9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392" y="700526"/>
            <a:ext cx="2076625" cy="38364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BC72B77-9E01-C41C-3F87-74383729BD40}"/>
              </a:ext>
            </a:extLst>
          </p:cNvPr>
          <p:cNvSpPr/>
          <p:nvPr/>
        </p:nvSpPr>
        <p:spPr>
          <a:xfrm>
            <a:off x="3222170" y="1611320"/>
            <a:ext cx="7075715" cy="3418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Лепить умеем, рисовать,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 пуговицы пришивать.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 музыка так хороша,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Что, не таясь, поёт душа.</a:t>
            </a:r>
            <a:endParaRPr lang="ru-RU" sz="20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ru-RU" sz="20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B1E69D3A-0E6D-DDA1-A4A9-572D6D31083A}"/>
              </a:ext>
            </a:extLst>
          </p:cNvPr>
          <p:cNvSpPr txBox="1">
            <a:spLocks/>
          </p:cNvSpPr>
          <p:nvPr/>
        </p:nvSpPr>
        <p:spPr>
          <a:xfrm>
            <a:off x="5016509" y="3951128"/>
            <a:ext cx="4501536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СПОЙТЕ ПЕСНЮ</a:t>
            </a:r>
            <a:endParaRPr lang="uk-UA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Пузырек для мыслей: облако 10">
            <a:extLst>
              <a:ext uri="{FF2B5EF4-FFF2-40B4-BE49-F238E27FC236}">
                <a16:creationId xmlns:a16="http://schemas.microsoft.com/office/drawing/2014/main" id="{49E3CE57-79B5-E8D3-EF88-06BEA27FE363}"/>
              </a:ext>
            </a:extLst>
          </p:cNvPr>
          <p:cNvSpPr/>
          <p:nvPr/>
        </p:nvSpPr>
        <p:spPr>
          <a:xfrm>
            <a:off x="4170974" y="3957498"/>
            <a:ext cx="6192605" cy="2654648"/>
          </a:xfrm>
          <a:prstGeom prst="cloudCallout">
            <a:avLst>
              <a:gd name="adj1" fmla="val -60408"/>
              <a:gd name="adj2" fmla="val -48792"/>
            </a:avLst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Этикет для детей. Учусь правилам поведения. Незнайка на улице - Сим-Портал">
            <a:extLst>
              <a:ext uri="{FF2B5EF4-FFF2-40B4-BE49-F238E27FC236}">
                <a16:creationId xmlns:a16="http://schemas.microsoft.com/office/drawing/2014/main" id="{8A92B9ED-6D74-A781-538F-A08AB6DCC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087" y="2234693"/>
            <a:ext cx="2266214" cy="3586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466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Утренник &quot;Прощай, 1 класс!&quot;">
            <a:extLst>
              <a:ext uri="{FF2B5EF4-FFF2-40B4-BE49-F238E27FC236}">
                <a16:creationId xmlns:a16="http://schemas.microsoft.com/office/drawing/2014/main" id="{3FE587DD-EA43-0DD6-876C-0D3D6E6623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" y="0"/>
            <a:ext cx="9187543" cy="6890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Утренник &quot;Прощай, 1 класс!&quot;">
            <a:extLst>
              <a:ext uri="{FF2B5EF4-FFF2-40B4-BE49-F238E27FC236}">
                <a16:creationId xmlns:a16="http://schemas.microsoft.com/office/drawing/2014/main" id="{258EB736-335A-116C-5012-1971C836F5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457" y="0"/>
            <a:ext cx="9187543" cy="6890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Утренник &quot;Прощай, 1 класс!&quot;">
            <a:extLst>
              <a:ext uri="{FF2B5EF4-FFF2-40B4-BE49-F238E27FC236}">
                <a16:creationId xmlns:a16="http://schemas.microsoft.com/office/drawing/2014/main" id="{699A61FE-608D-4F2C-468C-495FCA6E97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228" y="0"/>
            <a:ext cx="9187543" cy="6890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82080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8949A0C7-3CB0-16B3-94EA-9FC7456779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hlinkClick r:id="rId3"/>
            <a:extLst>
              <a:ext uri="{FF2B5EF4-FFF2-40B4-BE49-F238E27FC236}">
                <a16:creationId xmlns:a16="http://schemas.microsoft.com/office/drawing/2014/main" id="{823F9FDB-9461-D634-3744-58420A240C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7273" y="256230"/>
            <a:ext cx="8597453" cy="6345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309123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650482B5-219D-2148-8157-684444175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296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6FC6034-92BB-4F65-8982-38A93DE265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98034">
            <a:off x="3117392" y="1969070"/>
            <a:ext cx="1683871" cy="237722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6807" y="1311905"/>
            <a:ext cx="8817429" cy="790116"/>
          </a:xfrm>
        </p:spPr>
        <p:txBody>
          <a:bodyPr>
            <a:noAutofit/>
          </a:bodyPr>
          <a:lstStyle/>
          <a:p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ДИПЛОМЫ</a:t>
            </a:r>
            <a:endParaRPr lang="uk-UA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343AE4-DFEC-9BB4-9ABE-45DB41CBD9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392" y="700526"/>
            <a:ext cx="2076625" cy="38364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B1E69D3A-0E6D-DDA1-A4A9-572D6D31083A}"/>
              </a:ext>
            </a:extLst>
          </p:cNvPr>
          <p:cNvSpPr txBox="1">
            <a:spLocks/>
          </p:cNvSpPr>
          <p:nvPr/>
        </p:nvSpPr>
        <p:spPr>
          <a:xfrm>
            <a:off x="3296999" y="4403430"/>
            <a:ext cx="4501536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ПОЗДРАВЛЯЕМ!</a:t>
            </a:r>
            <a:endParaRPr lang="uk-UA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" name="Picture 2" descr="Этикет для детей. Учусь правилам поведения. Незнайка на улице - Сим-Портал">
            <a:extLst>
              <a:ext uri="{FF2B5EF4-FFF2-40B4-BE49-F238E27FC236}">
                <a16:creationId xmlns:a16="http://schemas.microsoft.com/office/drawing/2014/main" id="{8A92B9ED-6D74-A781-538F-A08AB6DCC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78" y="2472596"/>
            <a:ext cx="2266214" cy="3586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F0A996F-E5C3-ECB0-91E8-3588FFB845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9972" y="2119536"/>
            <a:ext cx="1802711" cy="2520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2B9E3A7-8C56-1646-7BBC-62E4457654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01308">
            <a:off x="6320762" y="2572661"/>
            <a:ext cx="1980873" cy="2781475"/>
          </a:xfrm>
          <a:prstGeom prst="rect">
            <a:avLst/>
          </a:prstGeom>
        </p:spPr>
      </p:pic>
      <p:sp>
        <p:nvSpPr>
          <p:cNvPr id="11" name="Пузырек для мыслей: облако 10">
            <a:extLst>
              <a:ext uri="{FF2B5EF4-FFF2-40B4-BE49-F238E27FC236}">
                <a16:creationId xmlns:a16="http://schemas.microsoft.com/office/drawing/2014/main" id="{49E3CE57-79B5-E8D3-EF88-06BEA27FE363}"/>
              </a:ext>
            </a:extLst>
          </p:cNvPr>
          <p:cNvSpPr/>
          <p:nvPr/>
        </p:nvSpPr>
        <p:spPr>
          <a:xfrm>
            <a:off x="3411334" y="4639536"/>
            <a:ext cx="4179440" cy="1972609"/>
          </a:xfrm>
          <a:prstGeom prst="cloudCallout">
            <a:avLst>
              <a:gd name="adj1" fmla="val -59241"/>
              <a:gd name="adj2" fmla="val -59534"/>
            </a:avLst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BF65098-C293-B244-C2C5-121C6C5210C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79937">
            <a:off x="7810754" y="1627651"/>
            <a:ext cx="2544932" cy="358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5471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650482B5-219D-2148-8157-684444175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0456" y="1388495"/>
            <a:ext cx="8817429" cy="790116"/>
          </a:xfrm>
        </p:spPr>
        <p:txBody>
          <a:bodyPr>
            <a:noAutofit/>
          </a:bodyPr>
          <a:lstStyle/>
          <a:p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БЛАГОДАРНОСТЬ РОДИТЕЛЯМ</a:t>
            </a:r>
            <a:endParaRPr lang="uk-UA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343AE4-DFEC-9BB4-9ABE-45DB41CBD9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392" y="700526"/>
            <a:ext cx="2076625" cy="38364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BC72B77-9E01-C41C-3F87-74383729BD40}"/>
              </a:ext>
            </a:extLst>
          </p:cNvPr>
          <p:cNvSpPr/>
          <p:nvPr/>
        </p:nvSpPr>
        <p:spPr>
          <a:xfrm>
            <a:off x="3516159" y="2739360"/>
            <a:ext cx="7075715" cy="3418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Без вас, наши папы, без вас наши мамы,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 нас не учёба была бы, а драма.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Без вас тяжелейший учебный процесс,</a:t>
            </a: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Для нас потерял бы давно интерес.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000" kern="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kern="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СПАСИБО ВАМ ВСЕМ ЗА ТЕПЛО И ЗАБОТУ!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МЫ ВАС ЛЮБИМ!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000" kern="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0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0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Этикет для детей. Учусь правилам поведения. Незнайка на улице - Сим-Портал">
            <a:extLst>
              <a:ext uri="{FF2B5EF4-FFF2-40B4-BE49-F238E27FC236}">
                <a16:creationId xmlns:a16="http://schemas.microsoft.com/office/drawing/2014/main" id="{E62BC5F8-8829-8E36-96B1-0B80D27DC1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126" y="2178611"/>
            <a:ext cx="2669634" cy="422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85828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650482B5-219D-2148-8157-684444175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296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0456" y="1388495"/>
            <a:ext cx="8817429" cy="790116"/>
          </a:xfrm>
        </p:spPr>
        <p:txBody>
          <a:bodyPr>
            <a:noAutofit/>
          </a:bodyPr>
          <a:lstStyle/>
          <a:p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КАНИКУЛЫ</a:t>
            </a:r>
            <a:endParaRPr lang="uk-UA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343AE4-DFEC-9BB4-9ABE-45DB41CBD9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392" y="700526"/>
            <a:ext cx="2076625" cy="38364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BC72B77-9E01-C41C-3F87-74383729BD40}"/>
              </a:ext>
            </a:extLst>
          </p:cNvPr>
          <p:cNvSpPr/>
          <p:nvPr/>
        </p:nvSpPr>
        <p:spPr>
          <a:xfrm>
            <a:off x="3222170" y="1611320"/>
            <a:ext cx="7075715" cy="3418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учебнике кончается</a:t>
            </a:r>
            <a:endParaRPr lang="ru-RU" sz="20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Последняя страница</a:t>
            </a:r>
            <a:endParaRPr lang="ru-RU" sz="20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Учебник закрывается –</a:t>
            </a:r>
            <a:endParaRPr lang="ru-RU" sz="20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Окончен первый класс..</a:t>
            </a:r>
            <a:endParaRPr lang="ru-RU" sz="20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br>
              <a:rPr lang="ru-RU" sz="2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ru-RU" sz="20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B1E69D3A-0E6D-DDA1-A4A9-572D6D31083A}"/>
              </a:ext>
            </a:extLst>
          </p:cNvPr>
          <p:cNvSpPr txBox="1">
            <a:spLocks/>
          </p:cNvSpPr>
          <p:nvPr/>
        </p:nvSpPr>
        <p:spPr>
          <a:xfrm>
            <a:off x="5016509" y="3951128"/>
            <a:ext cx="4501536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УРА! УРА! УРА!</a:t>
            </a:r>
            <a:endParaRPr lang="uk-UA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Пузырек для мыслей: облако 10">
            <a:extLst>
              <a:ext uri="{FF2B5EF4-FFF2-40B4-BE49-F238E27FC236}">
                <a16:creationId xmlns:a16="http://schemas.microsoft.com/office/drawing/2014/main" id="{49E3CE57-79B5-E8D3-EF88-06BEA27FE363}"/>
              </a:ext>
            </a:extLst>
          </p:cNvPr>
          <p:cNvSpPr/>
          <p:nvPr/>
        </p:nvSpPr>
        <p:spPr>
          <a:xfrm>
            <a:off x="4528063" y="4188498"/>
            <a:ext cx="5478428" cy="2190458"/>
          </a:xfrm>
          <a:prstGeom prst="cloudCallout">
            <a:avLst>
              <a:gd name="adj1" fmla="val -60408"/>
              <a:gd name="adj2" fmla="val -48792"/>
            </a:avLst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Этикет для детей. Учусь правилам поведения. Незнайка на улице - Сим-Портал">
            <a:extLst>
              <a:ext uri="{FF2B5EF4-FFF2-40B4-BE49-F238E27FC236}">
                <a16:creationId xmlns:a16="http://schemas.microsoft.com/office/drawing/2014/main" id="{8A92B9ED-6D74-A781-538F-A08AB6DCC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617" y="1611320"/>
            <a:ext cx="2850035" cy="4509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82846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4662DF4E-7FFD-BAD7-242F-C0A077A59A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2" name="Picture 4" descr="Резултат с изображение за анимация воздушные шарики летят | Happy birthday  greetings friends, Happy birthday greetings, Happy birthday balloons">
            <a:extLst>
              <a:ext uri="{FF2B5EF4-FFF2-40B4-BE49-F238E27FC236}">
                <a16:creationId xmlns:a16="http://schemas.microsoft.com/office/drawing/2014/main" id="{DD049378-67FA-6560-5E7F-A69279776B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065" y="106040"/>
            <a:ext cx="7811870" cy="664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9972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31312686-1A6D-C2C3-40A7-3150815AD5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0"/>
            <a:ext cx="10972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29428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hareslide.ru/img/thumbs/3a2d91e45d45e5f6d205633ec4429dd6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635" y="356712"/>
            <a:ext cx="8439785" cy="6329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2902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4A2001-F70F-567C-E6B8-EEB03854B7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745" t="29489" r="27356" b="10912"/>
          <a:stretch/>
        </p:blipFill>
        <p:spPr bwMode="auto">
          <a:xfrm>
            <a:off x="1519420" y="312010"/>
            <a:ext cx="8853552" cy="6328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9E23C11-ACDB-77DB-3137-E07A882DA341}"/>
              </a:ext>
            </a:extLst>
          </p:cNvPr>
          <p:cNvSpPr/>
          <p:nvPr/>
        </p:nvSpPr>
        <p:spPr>
          <a:xfrm>
            <a:off x="3385457" y="1545772"/>
            <a:ext cx="5421085" cy="3418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Ещё совсем недавно</a:t>
            </a:r>
            <a:b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Пришли мы в первый класс</a:t>
            </a:r>
            <a:b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Ещё совсем недавно</a:t>
            </a:r>
            <a:b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Всё было в первый раз</a:t>
            </a:r>
            <a:endParaRPr lang="ru-RU" sz="32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938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4A2001-F70F-567C-E6B8-EEB03854B7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745" t="29489" r="27356" b="10912"/>
          <a:stretch/>
        </p:blipFill>
        <p:spPr bwMode="auto">
          <a:xfrm>
            <a:off x="1519420" y="312010"/>
            <a:ext cx="8853552" cy="6328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9E23C11-ACDB-77DB-3137-E07A882DA341}"/>
              </a:ext>
            </a:extLst>
          </p:cNvPr>
          <p:cNvSpPr/>
          <p:nvPr/>
        </p:nvSpPr>
        <p:spPr>
          <a:xfrm>
            <a:off x="3385457" y="1545772"/>
            <a:ext cx="5421085" cy="3418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Первый раз звенел звонок,</a:t>
            </a:r>
            <a:b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Первый раз шли на урок,</a:t>
            </a:r>
            <a:b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Даже парты, первый раз,</a:t>
            </a:r>
            <a:b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Были странными для нас.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603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4A2001-F70F-567C-E6B8-EEB03854B7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745" t="29489" r="27356" b="10912"/>
          <a:stretch/>
        </p:blipFill>
        <p:spPr bwMode="auto">
          <a:xfrm>
            <a:off x="1519420" y="312010"/>
            <a:ext cx="8853552" cy="6328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9E23C11-ACDB-77DB-3137-E07A882DA341}"/>
              </a:ext>
            </a:extLst>
          </p:cNvPr>
          <p:cNvSpPr/>
          <p:nvPr/>
        </p:nvSpPr>
        <p:spPr>
          <a:xfrm>
            <a:off x="3385457" y="1545772"/>
            <a:ext cx="5421085" cy="3418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Даже просто не крутиться</a:t>
            </a:r>
            <a:b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Приходилось нам учиться.</a:t>
            </a:r>
            <a:b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Это надо же уметь</a:t>
            </a:r>
            <a:b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Столько долго не шуметь!!!</a:t>
            </a:r>
            <a:endParaRPr lang="ru-RU" sz="32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372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4A2001-F70F-567C-E6B8-EEB03854B7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745" t="29489" r="27356" b="10912"/>
          <a:stretch/>
        </p:blipFill>
        <p:spPr bwMode="auto">
          <a:xfrm>
            <a:off x="1519420" y="312010"/>
            <a:ext cx="8853552" cy="6328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9E23C11-ACDB-77DB-3137-E07A882DA341}"/>
              </a:ext>
            </a:extLst>
          </p:cNvPr>
          <p:cNvSpPr/>
          <p:nvPr/>
        </p:nvSpPr>
        <p:spPr>
          <a:xfrm>
            <a:off x="3069771" y="1578429"/>
            <a:ext cx="6052457" cy="3418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 дразниться и не злиться,</a:t>
            </a:r>
            <a:b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 мешать другим учиться,</a:t>
            </a:r>
            <a:b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 играть, не петь, не кушать,</a:t>
            </a:r>
            <a:b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 учительницу слушать.</a:t>
            </a:r>
            <a:endParaRPr lang="ru-RU" sz="32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6913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85DC03-9E76-7710-33FB-FB20754432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745" t="29489" r="27356" b="10912"/>
          <a:stretch/>
        </p:blipFill>
        <p:spPr bwMode="auto">
          <a:xfrm>
            <a:off x="1519420" y="312010"/>
            <a:ext cx="8853552" cy="6328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Дети за партой Изображения – скачать бесплатно на Freepik">
            <a:extLst>
              <a:ext uri="{FF2B5EF4-FFF2-40B4-BE49-F238E27FC236}">
                <a16:creationId xmlns:a16="http://schemas.microsoft.com/office/drawing/2014/main" id="{D6A3C4A1-BBE5-D96F-82EE-F26EC951B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776" y="1642496"/>
            <a:ext cx="5408839" cy="33697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1863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 для презентации математика - 64 фото">
            <a:extLst>
              <a:ext uri="{FF2B5EF4-FFF2-40B4-BE49-F238E27FC236}">
                <a16:creationId xmlns:a16="http://schemas.microsoft.com/office/drawing/2014/main" id="{990A0DE3-6545-5F84-0986-D4301A89B5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94"/>
            <a:ext cx="12192000" cy="68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Карточки для квеста – скачай и распечатай!">
            <a:extLst>
              <a:ext uri="{FF2B5EF4-FFF2-40B4-BE49-F238E27FC236}">
                <a16:creationId xmlns:a16="http://schemas.microsoft.com/office/drawing/2014/main" id="{1A2C3DB6-B89B-E8E5-3C3B-FE0027A53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955" y="874544"/>
            <a:ext cx="7950469" cy="5618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975048-DCB8-02B0-9730-E6F48BF0E7E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8"/>
          <a:stretch/>
        </p:blipFill>
        <p:spPr bwMode="auto">
          <a:xfrm>
            <a:off x="2472051" y="1179877"/>
            <a:ext cx="7052949" cy="50290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64224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1157</TotalTime>
  <Words>586</Words>
  <Application>Microsoft Office PowerPoint</Application>
  <PresentationFormat>Широкоэкранный</PresentationFormat>
  <Paragraphs>74</Paragraphs>
  <Slides>36</Slides>
  <Notes>3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ШКОЛЬНЫЙ КАЛЕНДАРЬ  ПЕРВОГО «Б» КЛАССА</vt:lpstr>
      <vt:lpstr>ПЕРВЫЙ РАЗ, В ПЕРВЫЙ КЛАСС</vt:lpstr>
      <vt:lpstr>ПРОЩАНИЕ С АЗБУКОЙ</vt:lpstr>
      <vt:lpstr>ЛИТЕРАТУРНОЕ ЧТЕНИЕ</vt:lpstr>
      <vt:lpstr>  ЗОЛОТОЙ КЛЮЧИК , ИЛИ  ПРИКЛЮЧЕНИЕ БУРАТИНО.  Алексей Николаевич ТОЛСТОЙ  </vt:lpstr>
      <vt:lpstr>Презентация PowerPoint</vt:lpstr>
      <vt:lpstr>Сказка о Царе Салтане , о сыне его славном и могучем богатыре князе Гвидоне Салтановиче и о прекрасной царевне Лебеди.   Александр Сергеевич Пушкин</vt:lpstr>
      <vt:lpstr>  Сказка о золотой рыбке.  Александр Сергеевич  Пушкин  </vt:lpstr>
      <vt:lpstr>РУССКИЙ ЯЗЫК</vt:lpstr>
      <vt:lpstr>Презентация PowerPoint</vt:lpstr>
      <vt:lpstr>Презентация PowerPoint</vt:lpstr>
      <vt:lpstr>Презентация PowerPoint</vt:lpstr>
      <vt:lpstr>Презентация PowerPoint</vt:lpstr>
      <vt:lpstr>МАТЕМАТИКА</vt:lpstr>
      <vt:lpstr>Презентация PowerPoint</vt:lpstr>
      <vt:lpstr>ПЕРЕМЕНА</vt:lpstr>
      <vt:lpstr>Презентация PowerPoint</vt:lpstr>
      <vt:lpstr>ОКРУЖАЮЩИЙ МИР</vt:lpstr>
      <vt:lpstr>Презентация PowerPoint</vt:lpstr>
      <vt:lpstr>ТЕХНОЛОГИЯ, ИЗО, МУЗЫКА</vt:lpstr>
      <vt:lpstr>Презентация PowerPoint</vt:lpstr>
      <vt:lpstr>ДИПЛОМЫ</vt:lpstr>
      <vt:lpstr>БЛАГОДАРНОСТЬ РОДИТЕЛЯМ</vt:lpstr>
      <vt:lpstr>КАНИКУЛЫ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Dell</dc:creator>
  <cp:lastModifiedBy>Ekaterina K</cp:lastModifiedBy>
  <cp:revision>28</cp:revision>
  <cp:lastPrinted>2023-05-21T17:21:58Z</cp:lastPrinted>
  <dcterms:created xsi:type="dcterms:W3CDTF">2023-05-20T09:44:34Z</dcterms:created>
  <dcterms:modified xsi:type="dcterms:W3CDTF">2023-10-01T12:21:23Z</dcterms:modified>
</cp:coreProperties>
</file>