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69" r:id="rId4"/>
  </p:sldMasterIdLst>
  <p:notesMasterIdLst>
    <p:notesMasterId r:id="rId14"/>
  </p:notesMasterIdLst>
  <p:handoutMasterIdLst>
    <p:handoutMasterId r:id="rId15"/>
  </p:handoutMasterIdLst>
  <p:sldIdLst>
    <p:sldId id="256" r:id="rId5"/>
    <p:sldId id="261" r:id="rId6"/>
    <p:sldId id="260" r:id="rId7"/>
    <p:sldId id="257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67" autoAdjust="0"/>
    <p:restoredTop sz="94660"/>
  </p:normalViewPr>
  <p:slideViewPr>
    <p:cSldViewPr snapToGrid="0">
      <p:cViewPr varScale="1">
        <p:scale>
          <a:sx n="76" d="100"/>
          <a:sy n="76" d="100"/>
        </p:scale>
        <p:origin x="96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400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4" Type="http://schemas.openxmlformats.org/officeDocument/2006/relationships/image" Target="../media/image9.sv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4" Type="http://schemas.openxmlformats.org/officeDocument/2006/relationships/image" Target="../media/image9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503D04-C97E-4622-AE07-D0307CB3B4CA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 rtlCol="0"/>
        <a:lstStyle/>
        <a:p>
          <a:pPr rtl="0"/>
          <a:endParaRPr lang="en-US"/>
        </a:p>
      </dgm:t>
    </dgm:pt>
    <dgm:pt modelId="{AAC263CB-8256-4B03-92FE-1622698FB3E9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ru-RU" noProof="0" dirty="0" smtClean="0"/>
            <a:t>Угольный этап (до сер. </a:t>
          </a:r>
          <a:r>
            <a:rPr lang="en-US" noProof="0" dirty="0" smtClean="0"/>
            <a:t>XX </a:t>
          </a:r>
          <a:r>
            <a:rPr lang="ru-RU" noProof="0" dirty="0" smtClean="0"/>
            <a:t>века)</a:t>
          </a:r>
          <a:endParaRPr lang="ru-RU" noProof="0" dirty="0"/>
        </a:p>
      </dgm:t>
    </dgm:pt>
    <dgm:pt modelId="{0BEED663-FC38-4EAD-940F-4C475D2C87DB}" type="parTrans" cxnId="{C5E94186-9CB6-4C42-92B3-C546CC53A7B9}">
      <dgm:prSet/>
      <dgm:spPr/>
      <dgm:t>
        <a:bodyPr rtlCol="0"/>
        <a:lstStyle/>
        <a:p>
          <a:pPr rtl="0"/>
          <a:endParaRPr lang="ru-RU" noProof="0" dirty="0"/>
        </a:p>
      </dgm:t>
    </dgm:pt>
    <dgm:pt modelId="{808B76D0-8EC7-469A-93AC-7A6017188A9D}" type="sibTrans" cxnId="{C5E94186-9CB6-4C42-92B3-C546CC53A7B9}">
      <dgm:prSet/>
      <dgm:spPr/>
      <dgm:t>
        <a:bodyPr rtlCol="0"/>
        <a:lstStyle/>
        <a:p>
          <a:pPr rtl="0"/>
          <a:endParaRPr lang="ru-RU" noProof="0" dirty="0"/>
        </a:p>
      </dgm:t>
    </dgm:pt>
    <dgm:pt modelId="{4E8D2E69-0173-4BD3-B96A-7A9C5DD12B47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ru-RU" noProof="0" dirty="0" smtClean="0"/>
            <a:t>Нефтегазовый</a:t>
          </a:r>
          <a:r>
            <a:rPr lang="ru-RU" baseline="0" noProof="0" dirty="0" smtClean="0"/>
            <a:t> этап (с 1950 </a:t>
          </a:r>
          <a:r>
            <a:rPr lang="ru-RU" baseline="0" noProof="0" dirty="0" err="1" smtClean="0"/>
            <a:t>гг</a:t>
          </a:r>
          <a:r>
            <a:rPr lang="ru-RU" baseline="0" noProof="0" dirty="0" smtClean="0"/>
            <a:t>) </a:t>
          </a:r>
          <a:endParaRPr lang="ru-RU" noProof="0" dirty="0"/>
        </a:p>
      </dgm:t>
    </dgm:pt>
    <dgm:pt modelId="{B954BF22-E3B3-4A1C-802E-590228BE2D9C}" type="parTrans" cxnId="{0F866C41-EB5F-47BD-A2CD-A58671F15B67}">
      <dgm:prSet/>
      <dgm:spPr/>
      <dgm:t>
        <a:bodyPr rtlCol="0"/>
        <a:lstStyle/>
        <a:p>
          <a:pPr rtl="0"/>
          <a:endParaRPr lang="ru-RU" noProof="0" dirty="0"/>
        </a:p>
      </dgm:t>
    </dgm:pt>
    <dgm:pt modelId="{FEF1E80E-8A9E-4B0A-817C-2A4CFDCF3FB2}" type="sibTrans" cxnId="{0F866C41-EB5F-47BD-A2CD-A58671F15B67}">
      <dgm:prSet/>
      <dgm:spPr/>
      <dgm:t>
        <a:bodyPr rtlCol="0"/>
        <a:lstStyle/>
        <a:p>
          <a:pPr rtl="0"/>
          <a:endParaRPr lang="ru-RU" noProof="0" dirty="0"/>
        </a:p>
      </dgm:t>
    </dgm:pt>
    <dgm:pt modelId="{39166502-40B2-441C-8391-3FB2E3F462D9}" type="pres">
      <dgm:prSet presAssocID="{D4503D04-C97E-4622-AE07-D0307CB3B4CA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E2D3FA-309E-4C49-82F5-739475F937A2}" type="pres">
      <dgm:prSet presAssocID="{AAC263CB-8256-4B03-92FE-1622698FB3E9}" presName="compNode" presStyleCnt="0"/>
      <dgm:spPr/>
    </dgm:pt>
    <dgm:pt modelId="{A913A8AD-8B01-4110-A29F-10CC5F7A2D5A}" type="pres">
      <dgm:prSet presAssocID="{AAC263CB-8256-4B03-92FE-1622698FB3E9}" presName="bgRect" presStyleLbl="bgShp" presStyleIdx="0" presStyleCnt="2" custLinFactNeighborX="-1705" custLinFactNeighborY="-197"/>
      <dgm:spPr/>
    </dgm:pt>
    <dgm:pt modelId="{25B2245B-A34B-48ED-A134-55D6D3C49DD6}" type="pres">
      <dgm:prSet presAssocID="{AAC263CB-8256-4B03-92FE-1622698FB3E9}" presName="iconRect" presStyleLbl="nod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  <dgm:extLst/>
    </dgm:pt>
    <dgm:pt modelId="{A4182B5C-E0A1-40BE-97BB-895E1E017E1E}" type="pres">
      <dgm:prSet presAssocID="{AAC263CB-8256-4B03-92FE-1622698FB3E9}" presName="spaceRect" presStyleCnt="0"/>
      <dgm:spPr/>
    </dgm:pt>
    <dgm:pt modelId="{7AD3242E-FC26-455F-B6ED-8FC692CBD89E}" type="pres">
      <dgm:prSet presAssocID="{AAC263CB-8256-4B03-92FE-1622698FB3E9}" presName="parTx" presStyleLbl="revTx" presStyleIdx="0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594CB585-2BEC-4328-A7FA-33C488D58783}" type="pres">
      <dgm:prSet presAssocID="{808B76D0-8EC7-469A-93AC-7A6017188A9D}" presName="sibTrans" presStyleCnt="0"/>
      <dgm:spPr/>
    </dgm:pt>
    <dgm:pt modelId="{2719FFC6-2D0F-438B-8997-447483C0AD39}" type="pres">
      <dgm:prSet presAssocID="{4E8D2E69-0173-4BD3-B96A-7A9C5DD12B47}" presName="compNode" presStyleCnt="0"/>
      <dgm:spPr/>
    </dgm:pt>
    <dgm:pt modelId="{8AC75408-A83A-4B24-A30F-7377A08565C6}" type="pres">
      <dgm:prSet presAssocID="{4E8D2E69-0173-4BD3-B96A-7A9C5DD12B47}" presName="bgRect" presStyleLbl="bgShp" presStyleIdx="1" presStyleCnt="2" custLinFactNeighborX="-1023" custLinFactNeighborY="-3409"/>
      <dgm:spPr/>
    </dgm:pt>
    <dgm:pt modelId="{5088C622-3FFB-47D9-A26D-06054D22A5A7}" type="pres">
      <dgm:prSet presAssocID="{4E8D2E69-0173-4BD3-B96A-7A9C5DD12B47}" presName="iconRect" presStyleLbl="node1" presStyleIdx="1" presStyleCnt="2"/>
      <dgm:spPr>
        <a:blipFill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9FF22361-0B05-4462-BB88-3885C3AC2C02}" type="pres">
      <dgm:prSet presAssocID="{4E8D2E69-0173-4BD3-B96A-7A9C5DD12B47}" presName="spaceRect" presStyleCnt="0"/>
      <dgm:spPr/>
    </dgm:pt>
    <dgm:pt modelId="{DB221D5C-8E51-47CA-9565-DA91D94E4D76}" type="pres">
      <dgm:prSet presAssocID="{4E8D2E69-0173-4BD3-B96A-7A9C5DD12B47}" presName="parTx" presStyleLbl="revTx" presStyleIdx="1" presStyleCnt="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2CCC003E-B7AD-4C30-9C6F-8B298514477E}" type="presOf" srcId="{AAC263CB-8256-4B03-92FE-1622698FB3E9}" destId="{7AD3242E-FC26-455F-B6ED-8FC692CBD89E}" srcOrd="0" destOrd="0" presId="urn:microsoft.com/office/officeart/2018/2/layout/IconVerticalSolidList"/>
    <dgm:cxn modelId="{8DD3354A-9D83-49A7-80C3-4F8667147AC2}" type="presOf" srcId="{4E8D2E69-0173-4BD3-B96A-7A9C5DD12B47}" destId="{DB221D5C-8E51-47CA-9565-DA91D94E4D76}" srcOrd="0" destOrd="0" presId="urn:microsoft.com/office/officeart/2018/2/layout/IconVerticalSolidList"/>
    <dgm:cxn modelId="{C5E94186-9CB6-4C42-92B3-C546CC53A7B9}" srcId="{D4503D04-C97E-4622-AE07-D0307CB3B4CA}" destId="{AAC263CB-8256-4B03-92FE-1622698FB3E9}" srcOrd="0" destOrd="0" parTransId="{0BEED663-FC38-4EAD-940F-4C475D2C87DB}" sibTransId="{808B76D0-8EC7-469A-93AC-7A6017188A9D}"/>
    <dgm:cxn modelId="{E7C78E61-E3FA-445D-BAF9-CB775E344677}" type="presOf" srcId="{D4503D04-C97E-4622-AE07-D0307CB3B4CA}" destId="{39166502-40B2-441C-8391-3FB2E3F462D9}" srcOrd="0" destOrd="0" presId="urn:microsoft.com/office/officeart/2018/2/layout/IconVerticalSolidList"/>
    <dgm:cxn modelId="{0F866C41-EB5F-47BD-A2CD-A58671F15B67}" srcId="{D4503D04-C97E-4622-AE07-D0307CB3B4CA}" destId="{4E8D2E69-0173-4BD3-B96A-7A9C5DD12B47}" srcOrd="1" destOrd="0" parTransId="{B954BF22-E3B3-4A1C-802E-590228BE2D9C}" sibTransId="{FEF1E80E-8A9E-4B0A-817C-2A4CFDCF3FB2}"/>
    <dgm:cxn modelId="{26ADDC92-B8C0-494E-8C80-6C6005724D17}" type="presParOf" srcId="{39166502-40B2-441C-8391-3FB2E3F462D9}" destId="{2FE2D3FA-309E-4C49-82F5-739475F937A2}" srcOrd="0" destOrd="0" presId="urn:microsoft.com/office/officeart/2018/2/layout/IconVerticalSolidList"/>
    <dgm:cxn modelId="{C29062AE-62BE-454A-B75E-11F5FDBE6F09}" type="presParOf" srcId="{2FE2D3FA-309E-4C49-82F5-739475F937A2}" destId="{A913A8AD-8B01-4110-A29F-10CC5F7A2D5A}" srcOrd="0" destOrd="0" presId="urn:microsoft.com/office/officeart/2018/2/layout/IconVerticalSolidList"/>
    <dgm:cxn modelId="{80BF740B-B489-4A39-892F-07E44CC5C1C0}" type="presParOf" srcId="{2FE2D3FA-309E-4C49-82F5-739475F937A2}" destId="{25B2245B-A34B-48ED-A134-55D6D3C49DD6}" srcOrd="1" destOrd="0" presId="urn:microsoft.com/office/officeart/2018/2/layout/IconVerticalSolidList"/>
    <dgm:cxn modelId="{72A78F66-F5FB-4F1D-B34F-9288A80DCCF9}" type="presParOf" srcId="{2FE2D3FA-309E-4C49-82F5-739475F937A2}" destId="{A4182B5C-E0A1-40BE-97BB-895E1E017E1E}" srcOrd="2" destOrd="0" presId="urn:microsoft.com/office/officeart/2018/2/layout/IconVerticalSolidList"/>
    <dgm:cxn modelId="{CDADCEFC-3325-4B77-BD33-28C0E7EC68DF}" type="presParOf" srcId="{2FE2D3FA-309E-4C49-82F5-739475F937A2}" destId="{7AD3242E-FC26-455F-B6ED-8FC692CBD89E}" srcOrd="3" destOrd="0" presId="urn:microsoft.com/office/officeart/2018/2/layout/IconVerticalSolidList"/>
    <dgm:cxn modelId="{B255CD1F-DC14-4C81-98E0-ED70E678F155}" type="presParOf" srcId="{39166502-40B2-441C-8391-3FB2E3F462D9}" destId="{594CB585-2BEC-4328-A7FA-33C488D58783}" srcOrd="1" destOrd="0" presId="urn:microsoft.com/office/officeart/2018/2/layout/IconVerticalSolidList"/>
    <dgm:cxn modelId="{F2C358A5-0DE0-4A85-B08B-B346A7FD8C92}" type="presParOf" srcId="{39166502-40B2-441C-8391-3FB2E3F462D9}" destId="{2719FFC6-2D0F-438B-8997-447483C0AD39}" srcOrd="2" destOrd="0" presId="urn:microsoft.com/office/officeart/2018/2/layout/IconVerticalSolidList"/>
    <dgm:cxn modelId="{A144F9DA-B024-432F-8025-B502433DE1A9}" type="presParOf" srcId="{2719FFC6-2D0F-438B-8997-447483C0AD39}" destId="{8AC75408-A83A-4B24-A30F-7377A08565C6}" srcOrd="0" destOrd="0" presId="urn:microsoft.com/office/officeart/2018/2/layout/IconVerticalSolidList"/>
    <dgm:cxn modelId="{B235678E-76FA-42F1-85AC-CA9A11513663}" type="presParOf" srcId="{2719FFC6-2D0F-438B-8997-447483C0AD39}" destId="{5088C622-3FFB-47D9-A26D-06054D22A5A7}" srcOrd="1" destOrd="0" presId="urn:microsoft.com/office/officeart/2018/2/layout/IconVerticalSolidList"/>
    <dgm:cxn modelId="{0D6A5454-FE3D-4816-8149-AFF9418AC9F0}" type="presParOf" srcId="{2719FFC6-2D0F-438B-8997-447483C0AD39}" destId="{9FF22361-0B05-4462-BB88-3885C3AC2C02}" srcOrd="2" destOrd="0" presId="urn:microsoft.com/office/officeart/2018/2/layout/IconVerticalSolidList"/>
    <dgm:cxn modelId="{3F9887C8-C263-43A4-806C-EB1DBEAC0AC8}" type="presParOf" srcId="{2719FFC6-2D0F-438B-8997-447483C0AD39}" destId="{DB221D5C-8E51-47CA-9565-DA91D94E4D76}" srcOrd="3" destOrd="0" presId="urn:microsoft.com/office/officeart/2018/2/layout/IconVerticalSolidList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13A8AD-8B01-4110-A29F-10CC5F7A2D5A}">
      <dsp:nvSpPr>
        <dsp:cNvPr id="0" name=""/>
        <dsp:cNvSpPr/>
      </dsp:nvSpPr>
      <dsp:spPr>
        <a:xfrm>
          <a:off x="0" y="596053"/>
          <a:ext cx="4168775" cy="110442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B2245B-A34B-48ED-A134-55D6D3C49DD6}">
      <dsp:nvSpPr>
        <dsp:cNvPr id="0" name=""/>
        <dsp:cNvSpPr/>
      </dsp:nvSpPr>
      <dsp:spPr>
        <a:xfrm>
          <a:off x="334088" y="846724"/>
          <a:ext cx="607433" cy="607433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D3242E-FC26-455F-B6ED-8FC692CBD89E}">
      <dsp:nvSpPr>
        <dsp:cNvPr id="0" name=""/>
        <dsp:cNvSpPr/>
      </dsp:nvSpPr>
      <dsp:spPr>
        <a:xfrm>
          <a:off x="1275609" y="598229"/>
          <a:ext cx="2893165" cy="11044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6885" tIns="116885" rIns="116885" bIns="116885" numCol="1" spcCol="1270" rtlCol="0" anchor="ctr" anchorCtr="0">
          <a:noAutofit/>
        </a:bodyPr>
        <a:lstStyle/>
        <a:p>
          <a:pPr lvl="0" algn="l" defTabSz="111125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noProof="0" dirty="0" smtClean="0"/>
            <a:t>Угольный этап (до сер. </a:t>
          </a:r>
          <a:r>
            <a:rPr lang="en-US" sz="2500" kern="1200" noProof="0" dirty="0" smtClean="0"/>
            <a:t>XX </a:t>
          </a:r>
          <a:r>
            <a:rPr lang="ru-RU" sz="2500" kern="1200" noProof="0" dirty="0" smtClean="0"/>
            <a:t>века)</a:t>
          </a:r>
          <a:endParaRPr lang="ru-RU" sz="2500" kern="1200" noProof="0" dirty="0"/>
        </a:p>
      </dsp:txBody>
      <dsp:txXfrm>
        <a:off x="1275609" y="598229"/>
        <a:ext cx="2893165" cy="1104423"/>
      </dsp:txXfrm>
    </dsp:sp>
    <dsp:sp modelId="{8AC75408-A83A-4B24-A30F-7377A08565C6}">
      <dsp:nvSpPr>
        <dsp:cNvPr id="0" name=""/>
        <dsp:cNvSpPr/>
      </dsp:nvSpPr>
      <dsp:spPr>
        <a:xfrm>
          <a:off x="0" y="1941109"/>
          <a:ext cx="4168775" cy="110442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88C622-3FFB-47D9-A26D-06054D22A5A7}">
      <dsp:nvSpPr>
        <dsp:cNvPr id="0" name=""/>
        <dsp:cNvSpPr/>
      </dsp:nvSpPr>
      <dsp:spPr>
        <a:xfrm>
          <a:off x="334088" y="2227254"/>
          <a:ext cx="607433" cy="607433"/>
        </a:xfrm>
        <a:prstGeom prst="rect">
          <a:avLst/>
        </a:prstGeom>
        <a:blipFill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221D5C-8E51-47CA-9565-DA91D94E4D76}">
      <dsp:nvSpPr>
        <dsp:cNvPr id="0" name=""/>
        <dsp:cNvSpPr/>
      </dsp:nvSpPr>
      <dsp:spPr>
        <a:xfrm>
          <a:off x="1275609" y="1978759"/>
          <a:ext cx="2893165" cy="11044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6885" tIns="116885" rIns="116885" bIns="116885" numCol="1" spcCol="1270" rtlCol="0" anchor="ctr" anchorCtr="0">
          <a:noAutofit/>
        </a:bodyPr>
        <a:lstStyle/>
        <a:p>
          <a:pPr lvl="0" algn="l" defTabSz="111125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noProof="0" dirty="0" smtClean="0"/>
            <a:t>Нефтегазовый</a:t>
          </a:r>
          <a:r>
            <a:rPr lang="ru-RU" sz="2500" kern="1200" baseline="0" noProof="0" dirty="0" smtClean="0"/>
            <a:t> этап (с 1950 </a:t>
          </a:r>
          <a:r>
            <a:rPr lang="ru-RU" sz="2500" kern="1200" baseline="0" noProof="0" dirty="0" err="1" smtClean="0"/>
            <a:t>гг</a:t>
          </a:r>
          <a:r>
            <a:rPr lang="ru-RU" sz="2500" kern="1200" baseline="0" noProof="0" dirty="0" smtClean="0"/>
            <a:t>) </a:t>
          </a:r>
          <a:endParaRPr lang="ru-RU" sz="2500" kern="1200" noProof="0" dirty="0"/>
        </a:p>
      </dsp:txBody>
      <dsp:txXfrm>
        <a:off x="1275609" y="1978759"/>
        <a:ext cx="2893165" cy="11044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F4833195-C9E5-4263-A8CE-2957460BED4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FC847F1-2BEE-46A1-AE3C-2BB710172D9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9BF13-A72D-417D-A899-DF3406B12651}" type="datetime1">
              <a:rPr lang="ru-RU" smtClean="0"/>
              <a:t>27.02.2023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FAEBA3F-5702-4425-9EFC-08D99BE2A33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C57BB94-30CC-4716-8E0F-B76CE8EDF4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B9F138-6F59-46F2-867F-C40065E31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580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7D2E19-CF2F-471F-9F15-A7E775576DA0}" type="datetime1">
              <a:rPr lang="ru-RU" smtClean="0"/>
              <a:pPr/>
              <a:t>27.02.2023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EF5C41-B418-41F9-8BA6-2EC234803DA0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037453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F5C41-B418-41F9-8BA6-2EC234803DA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720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F5C41-B418-41F9-8BA6-2EC234803DA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979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F5C41-B418-41F9-8BA6-2EC234803DA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022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F5C41-B418-41F9-8BA6-2EC234803DA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937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Рисунок 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 cstate="email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sp>
          <p:nvSpPr>
            <p:cNvPr id="12" name="Прямоугольник 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Полилиния 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Полилиния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Прямоугольник 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Полилиния 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Полилиния 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Полилиния 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Полилиния 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Полилиния 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Полилиния 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Полилиния 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Полилиния 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Полилиния 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Полилиния 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Полилиния 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Полилиния 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Полилиния 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Полилиния 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Полилиния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Полилиния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Полилиния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Полилиния 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Полилиния 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Полилиния 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Полилиния 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Полилиния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Полилиния 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Полилиния 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Прямоугольник 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Полилиния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Полилиния 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Полилиния 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Полилиния 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Полилиния 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Полилиния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Полилиния 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Полилиния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Полилиния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Полилиния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Полилиния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Прямоугольник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Полилиния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Полилиния 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Полилиния 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Полилиния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Полилиния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Полилиния 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Полилиния 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Полилиния 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Полилиния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Полилиния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Полилиния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Полилиния 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Полилиния 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rtlCol="0" anchor="b">
            <a:normAutofit/>
          </a:bodyPr>
          <a:lstStyle>
            <a:lvl1pPr algn="l">
              <a:defRPr sz="48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 rtlCol="0"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 rtlCol="0"/>
          <a:lstStyle/>
          <a:p>
            <a:pPr rtl="0"/>
            <a:fld id="{0A09DCDA-6C68-4DD6-8446-65CF147B7F5A}" type="datetime1">
              <a:rPr lang="ru-RU" noProof="0" smtClean="0"/>
              <a:t>27.02.2023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658416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ый 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rtlCol="0" anchor="b">
            <a:normAutofit/>
          </a:bodyPr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 rtl="0">
              <a:buNone/>
            </a:pPr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FAD2744-95BA-49DE-9684-0D4AB290254A}" type="datetime1">
              <a:rPr lang="ru-RU" noProof="0" smtClean="0"/>
              <a:t>27.02.2023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29196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rtlCol="0"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EAEED31-2244-4CBE-A8BC-B13F3383B3F0}" type="datetime1">
              <a:rPr lang="ru-RU" noProof="0" smtClean="0"/>
              <a:t>27.02.2023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117256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2" name="Текст 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rtlCol="0"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DD91D37-1F7A-4797-967C-216FDDFA340D}" type="datetime1">
              <a:rPr lang="ru-RU" noProof="0" smtClean="0"/>
              <a:t>27.02.2023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60" name="Надпись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ru-RU" sz="8000" noProof="0">
                <a:solidFill>
                  <a:schemeClr val="tx1"/>
                </a:solidFill>
                <a:effectLst/>
              </a:rPr>
              <a:t>«</a:t>
            </a:r>
          </a:p>
        </p:txBody>
      </p:sp>
      <p:sp>
        <p:nvSpPr>
          <p:cNvPr id="61" name="Надпись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ru-RU" sz="8000" noProof="0">
                <a:solidFill>
                  <a:schemeClr val="tx1"/>
                </a:solidFill>
                <a:effectLst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9022410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rtlCol="0"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D88EACF-247A-4A13-B4FD-03252124E00E}" type="datetime1">
              <a:rPr lang="ru-RU" noProof="0" smtClean="0"/>
              <a:t>27.02.2023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747389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ойной столбе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 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7" name="Текст 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8" name="Текст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9" name="Текст 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0" name="Текст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1" name="Текст 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2" name="Текст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C1A4C29-CE33-43C4-BB77-810F5569556E}" type="datetime1">
              <a:rPr lang="ru-RU" noProof="0" smtClean="0"/>
              <a:t>27.02.2023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2022440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 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9" name="Текст 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0" name="Рисунок 2"/>
          <p:cNvSpPr>
            <a:spLocks noGrp="1" noChangeAspect="1"/>
          </p:cNvSpPr>
          <p:nvPr>
            <p:ph type="pic" idx="15" hasCustomPrompt="1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21" name="Текст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2" name="Текст 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3" name="Рисунок 2"/>
          <p:cNvSpPr>
            <a:spLocks noGrp="1" noChangeAspect="1"/>
          </p:cNvSpPr>
          <p:nvPr>
            <p:ph type="pic" idx="21" hasCustomPrompt="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24" name="Текст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5" name="Текст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6" name="Рисунок 2"/>
          <p:cNvSpPr>
            <a:spLocks noGrp="1" noChangeAspect="1"/>
          </p:cNvSpPr>
          <p:nvPr>
            <p:ph type="pic" idx="22" hasCustomPrompt="1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27" name="Текст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25885BD-9BEB-4A8B-A727-6661A26E5E49}" type="datetime1">
              <a:rPr lang="ru-RU" noProof="0" smtClean="0"/>
              <a:t>27.02.2023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0145445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/>
        <p:txBody>
          <a:bodyPr vert="eaVert" rtlCol="0" anchor="t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A5A7D2E-8A04-4F23-AB60-8923863D0EAE}" type="datetime1">
              <a:rPr lang="ru-RU" noProof="0" smtClean="0"/>
              <a:t>27.02.2023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5906166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D9C7C07-008E-4E9E-A1A7-D0FC97334312}" type="datetime1">
              <a:rPr lang="ru-RU" noProof="0" smtClean="0"/>
              <a:t>27.02.2023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60474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A67D0E1-DD4F-4C08-80BF-60244822F39C}" type="datetime1">
              <a:rPr lang="ru-RU" noProof="0" smtClean="0"/>
              <a:t>27.02.2023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497360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 rtlCol="0"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A05FC60-C255-4F21-9807-206DD42B1BB3}" type="datetime1">
              <a:rPr lang="ru-RU" noProof="0" smtClean="0"/>
              <a:t>27.02.2023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522801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 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C360DDE-5CC6-4B6F-B427-1EEFB82C7CF3}" type="datetime1">
              <a:rPr lang="ru-RU" noProof="0" smtClean="0"/>
              <a:t>27.02.2023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214335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rtlCol="0"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 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rtlCol="0"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 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095483B-7CE3-4B9D-917F-54421BF8CE9B}" type="datetime1">
              <a:rPr lang="ru-RU" noProof="0" smtClean="0"/>
              <a:t>27.02.2023</a:t>
            </a:fld>
            <a:endParaRPr lang="ru-RU" noProof="0"/>
          </a:p>
        </p:txBody>
      </p:sp>
      <p:sp>
        <p:nvSpPr>
          <p:cNvPr id="8" name="Нижний колонтитул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84659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E10351B-002D-46D5-87AC-08F1EF3DEDDA}" type="datetime1">
              <a:rPr lang="ru-RU" noProof="0" smtClean="0"/>
              <a:t>27.02.2023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876122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85514F2-9BA9-4268-858C-2727BB5C5F5A}" type="datetime1">
              <a:rPr lang="ru-RU" noProof="0" smtClean="0"/>
              <a:t>27.02.2023</a:t>
            </a:fld>
            <a:endParaRPr lang="ru-RU" noProof="0"/>
          </a:p>
        </p:txBody>
      </p:sp>
      <p:sp>
        <p:nvSpPr>
          <p:cNvPr id="3" name="Нижний колонтитул 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996950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rtlCol="0" anchor="ctr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AF34AB7-CE0A-46C5-B378-98945AFF09E3}" type="datetime1">
              <a:rPr lang="ru-RU" noProof="0" smtClean="0"/>
              <a:t>27.02.2023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061360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464A012-96FC-4472-A49F-0C69B370515E}" type="datetime1">
              <a:rPr lang="ru-RU" noProof="0" smtClean="0"/>
              <a:t>27.02.2023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09866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 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email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 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9" name="Группа 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1" name="Прямоугольник 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Полилиния 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Полилиния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Полилиния 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Полилиния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Полилиния 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Полилиния 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Полилиния 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Полилиния 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Полилиния 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Полилиния 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Линия 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Полилиния 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Полилиния 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Полилиния 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Полилиния 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Прямоугольник 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Полилиния 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Полилиния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Полилиния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Полилиния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Полилиния 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Полилиния 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Полилиния 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Полилиния 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Полилиния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Полилиния 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Группа 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1" name="Полилиния 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Полилиния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Полилиния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Полилиния 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Полилиния 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Полилиния 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Полилиния 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Полилиния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Полилиния 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Прямоугольник 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7967F47F-7408-4457-870A-C83435B50328}" type="datetime1">
              <a:rPr lang="ru-RU" noProof="0" smtClean="0"/>
              <a:t>27.02.2023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6D22F896-40B5-4ADD-8801-0D06FADFA09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1918522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3.jpe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5" Type="http://schemas.openxmlformats.org/officeDocument/2006/relationships/image" Target="../media/image7.jpg"/><Relationship Id="rId10" Type="http://schemas.microsoft.com/office/2007/relationships/diagramDrawing" Target="../diagrams/drawing1.xml"/><Relationship Id="rId4" Type="http://schemas.openxmlformats.org/officeDocument/2006/relationships/image" Target="../media/image2.png"/><Relationship Id="rId9" Type="http://schemas.openxmlformats.org/officeDocument/2006/relationships/diagramColors" Target="../diagrams/colors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>
            <a:duotone>
              <a:schemeClr val="bg2">
                <a:shade val="48000"/>
                <a:hueMod val="106000"/>
                <a:satMod val="140000"/>
                <a:lumMod val="42000"/>
              </a:schemeClr>
              <a:schemeClr val="bg2">
                <a:tint val="98000"/>
                <a:hueMod val="92000"/>
                <a:satMod val="220000"/>
                <a:lumMod val="9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 9">
            <a:extLst>
              <a:ext uri="{FF2B5EF4-FFF2-40B4-BE49-F238E27FC236}">
                <a16:creationId xmlns:a16="http://schemas.microsoft.com/office/drawing/2014/main" id="{788D5DFD-FA42-4EB0-B24E-4180C0CC5A0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1" name="Прямоугольник 10">
              <a:extLst>
                <a:ext uri="{FF2B5EF4-FFF2-40B4-BE49-F238E27FC236}">
                  <a16:creationId xmlns:a16="http://schemas.microsoft.com/office/drawing/2014/main" id="{CC864817-5955-484B-9D1F-9BC8DB7398D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12" name="Рисунок 2">
              <a:extLst>
                <a:ext uri="{FF2B5EF4-FFF2-40B4-BE49-F238E27FC236}">
                  <a16:creationId xmlns:a16="http://schemas.microsoft.com/office/drawing/2014/main" id="{280C083F-71A6-4E55-AE35-586518FE29B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4" cstate="email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 xmlns:a16="http://schemas.microsoft.com/office/drawing/2014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Рисунок 4" descr="Лампочка">
            <a:extLst>
              <a:ext uri="{FF2B5EF4-FFF2-40B4-BE49-F238E27FC236}">
                <a16:creationId xmlns:a16="http://schemas.microsoft.com/office/drawing/2014/main" id="{AC06F95D-BA5D-4DEE-93EF-3FE3173D13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8389" cy="6857990"/>
          </a:xfrm>
          <a:prstGeom prst="rect">
            <a:avLst/>
          </a:prstGeom>
        </p:spPr>
      </p:pic>
      <p:grpSp>
        <p:nvGrpSpPr>
          <p:cNvPr id="14" name="Группа 13">
            <a:extLst>
              <a:ext uri="{FF2B5EF4-FFF2-40B4-BE49-F238E27FC236}">
                <a16:creationId xmlns:a16="http://schemas.microsoft.com/office/drawing/2014/main" id="{D44056DF-7985-4692-968A-466E9E6AF76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5895" y="2235200"/>
            <a:ext cx="10982062" cy="2396067"/>
            <a:chOff x="605895" y="2235200"/>
            <a:chExt cx="10982062" cy="2396067"/>
          </a:xfrm>
        </p:grpSpPr>
        <p:sp>
          <p:nvSpPr>
            <p:cNvPr id="15" name="Прямоугольник с двумя скругленными противолежащими углами 7">
              <a:extLst>
                <a:ext uri="{FF2B5EF4-FFF2-40B4-BE49-F238E27FC236}">
                  <a16:creationId xmlns:a16="http://schemas.microsoft.com/office/drawing/2014/main" id="{B414A174-532A-4602-934F-9858D1D8680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82333" y="2235200"/>
              <a:ext cx="7027334" cy="2396067"/>
            </a:xfrm>
            <a:prstGeom prst="round2DiagRect">
              <a:avLst>
                <a:gd name="adj1" fmla="val 9246"/>
                <a:gd name="adj2" fmla="val 0"/>
              </a:avLst>
            </a:prstGeom>
            <a:solidFill>
              <a:schemeClr val="bg1">
                <a:alpha val="80000"/>
              </a:schemeClr>
            </a:solidFill>
            <a:ln w="19050" cap="sq">
              <a:solidFill>
                <a:schemeClr val="tx2">
                  <a:alpha val="60000"/>
                </a:schemeClr>
              </a:solidFill>
              <a:miter lim="800000"/>
            </a:ln>
            <a:effectLst>
              <a:outerShdw blurRad="889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940B0C0C-7F94-4725-8108-62B3B7A5AE7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05895" y="2900097"/>
              <a:ext cx="10982062" cy="1211524"/>
              <a:chOff x="605895" y="2900097"/>
              <a:chExt cx="10982062" cy="1211524"/>
            </a:xfrm>
          </p:grpSpPr>
          <p:sp>
            <p:nvSpPr>
              <p:cNvPr id="17" name="Полилиния 32">
                <a:extLst>
                  <a:ext uri="{FF2B5EF4-FFF2-40B4-BE49-F238E27FC236}">
                    <a16:creationId xmlns:a16="http://schemas.microsoft.com/office/drawing/2014/main" id="{367EAC5B-1891-480A-A3AD-B9F6A88FAC5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9653587" y="3379784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18" name="Полилиния 33">
                <a:extLst>
                  <a:ext uri="{FF2B5EF4-FFF2-40B4-BE49-F238E27FC236}">
                    <a16:creationId xmlns:a16="http://schemas.microsoft.com/office/drawing/2014/main" id="{E33FF633-15BA-464F-8F5B-26C56665F79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0078244" y="3310728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19" name="Полилиния 34">
                <a:extLst>
                  <a:ext uri="{FF2B5EF4-FFF2-40B4-BE49-F238E27FC236}">
                    <a16:creationId xmlns:a16="http://schemas.microsoft.com/office/drawing/2014/main" id="{0C949DF6-E66B-4DB8-AB52-30CA781B483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1146631" y="3574253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20" name="Полилиния 37">
                <a:extLst>
                  <a:ext uri="{FF2B5EF4-FFF2-40B4-BE49-F238E27FC236}">
                    <a16:creationId xmlns:a16="http://schemas.microsoft.com/office/drawing/2014/main" id="{309C2298-5EF9-4B09-8995-014F6D3BFF5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0230644" y="3034502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21" name="Полилиния 35">
                <a:extLst>
                  <a:ext uri="{FF2B5EF4-FFF2-40B4-BE49-F238E27FC236}">
                    <a16:creationId xmlns:a16="http://schemas.microsoft.com/office/drawing/2014/main" id="{319B2AFC-EBFF-477C-A364-6D575BE5AA0A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034587" y="256275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22" name="Полилиния 36">
                <a:extLst>
                  <a:ext uri="{FF2B5EF4-FFF2-40B4-BE49-F238E27FC236}">
                    <a16:creationId xmlns:a16="http://schemas.microsoft.com/office/drawing/2014/main" id="{CC6B7D67-F2F8-4B07-B954-EAC9135B2BB4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747375" y="3232679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23" name="Полилиния 38">
                <a:extLst>
                  <a:ext uri="{FF2B5EF4-FFF2-40B4-BE49-F238E27FC236}">
                    <a16:creationId xmlns:a16="http://schemas.microsoft.com/office/drawing/2014/main" id="{7FF1659D-33DA-4F62-8567-A54020D2E28E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1399044" y="3095360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24" name="Полилиния 39">
                <a:extLst>
                  <a:ext uri="{FF2B5EF4-FFF2-40B4-BE49-F238E27FC236}">
                    <a16:creationId xmlns:a16="http://schemas.microsoft.com/office/drawing/2014/main" id="{9110F572-DC3D-4AB3-B731-B73BD650576B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353675" y="2153178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25" name="Полилиния 40">
                <a:extLst>
                  <a:ext uri="{FF2B5EF4-FFF2-40B4-BE49-F238E27FC236}">
                    <a16:creationId xmlns:a16="http://schemas.microsoft.com/office/drawing/2014/main" id="{A2F7D0E9-68CE-40F9-B0E9-F915103ECF7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9848850" y="330887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26" name="Прямоугольник 41">
                <a:extLst>
                  <a:ext uri="{FF2B5EF4-FFF2-40B4-BE49-F238E27FC236}">
                    <a16:creationId xmlns:a16="http://schemas.microsoft.com/office/drawing/2014/main" id="{AB69A438-1FB7-454A-A3E9-0C329643CD48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9721056" y="3284272"/>
                <a:ext cx="23813" cy="252413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27" name="Полилиния 32">
                <a:extLst>
                  <a:ext uri="{FF2B5EF4-FFF2-40B4-BE49-F238E27FC236}">
                    <a16:creationId xmlns:a16="http://schemas.microsoft.com/office/drawing/2014/main" id="{E64598D0-3A2C-4570-9E7C-C52C89549B47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2122751" y="3532184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28" name="Полилиния 33">
                <a:extLst>
                  <a:ext uri="{FF2B5EF4-FFF2-40B4-BE49-F238E27FC236}">
                    <a16:creationId xmlns:a16="http://schemas.microsoft.com/office/drawing/2014/main" id="{CC17CF42-8908-477B-9F36-DA1306CA010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1958445" y="3463128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29" name="Полилиния 34">
                <a:extLst>
                  <a:ext uri="{FF2B5EF4-FFF2-40B4-BE49-F238E27FC236}">
                    <a16:creationId xmlns:a16="http://schemas.microsoft.com/office/drawing/2014/main" id="{A2457851-D4A0-404C-BF3F-99AE00B9E965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858308" y="3726653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30" name="Полилиния 37">
                <a:extLst>
                  <a:ext uri="{FF2B5EF4-FFF2-40B4-BE49-F238E27FC236}">
                    <a16:creationId xmlns:a16="http://schemas.microsoft.com/office/drawing/2014/main" id="{ECC300FA-EE4A-489E-9A47-79BEBF05DCE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1658407" y="3186902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31" name="Полилиния 35">
                <a:extLst>
                  <a:ext uri="{FF2B5EF4-FFF2-40B4-BE49-F238E27FC236}">
                    <a16:creationId xmlns:a16="http://schemas.microsoft.com/office/drawing/2014/main" id="{0D1F26E2-902B-416B-A1DB-80DAF78D8B8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860814" y="271515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32" name="Полилиния 36">
                <a:extLst>
                  <a:ext uri="{FF2B5EF4-FFF2-40B4-BE49-F238E27FC236}">
                    <a16:creationId xmlns:a16="http://schemas.microsoft.com/office/drawing/2014/main" id="{491346A0-BF6D-45A5-806A-2150768722C8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289314" y="3385079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33" name="Полилиния 38">
                <a:extLst>
                  <a:ext uri="{FF2B5EF4-FFF2-40B4-BE49-F238E27FC236}">
                    <a16:creationId xmlns:a16="http://schemas.microsoft.com/office/drawing/2014/main" id="{A8A5AAC9-38FD-4A03-AB91-236F2AAC625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605895" y="3247760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34" name="Полилиния 39">
                <a:extLst>
                  <a:ext uri="{FF2B5EF4-FFF2-40B4-BE49-F238E27FC236}">
                    <a16:creationId xmlns:a16="http://schemas.microsoft.com/office/drawing/2014/main" id="{7AD4105C-55AA-47FF-AC5D-5BCB0B78CDC9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532202" y="2305578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35" name="Полилиния 40">
                <a:extLst>
                  <a:ext uri="{FF2B5EF4-FFF2-40B4-BE49-F238E27FC236}">
                    <a16:creationId xmlns:a16="http://schemas.microsoft.com/office/drawing/2014/main" id="{1C4B42B1-B112-4057-82C3-E5AF3BC7F6D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2154501" y="346127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  <p:sp>
            <p:nvSpPr>
              <p:cNvPr id="36" name="Прямоугольник 41">
                <a:extLst>
                  <a:ext uri="{FF2B5EF4-FFF2-40B4-BE49-F238E27FC236}">
                    <a16:creationId xmlns:a16="http://schemas.microsoft.com/office/drawing/2014/main" id="{C8B37395-3651-4E66-A62E-31529FABC8CC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2448983" y="3436672"/>
                <a:ext cx="23813" cy="252413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  <a:extLst/>
            </p:spPr>
          </p:sp>
        </p:grp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687081-16D7-4BC5-A7DB-E70117439F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67000" y="2328334"/>
            <a:ext cx="6858000" cy="2129366"/>
          </a:xfrm>
        </p:spPr>
        <p:txBody>
          <a:bodyPr rtlCol="0" anchor="ctr">
            <a:normAutofit/>
          </a:bodyPr>
          <a:lstStyle/>
          <a:p>
            <a:pPr algn="ctr"/>
            <a:r>
              <a:rPr lang="ru-RU" dirty="0"/>
              <a:t>Топливно-энергетическая промышленность</a:t>
            </a:r>
            <a:endParaRPr lang="ru-RU" dirty="0"/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id="{1841851F-203A-4F8E-AA75-478526ABA8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49700" y="5956300"/>
            <a:ext cx="4267200" cy="749300"/>
          </a:xfrm>
        </p:spPr>
        <p:txBody>
          <a:bodyPr rtlCol="0">
            <a:normAutofit fontScale="70000" lnSpcReduction="20000"/>
          </a:bodyPr>
          <a:lstStyle/>
          <a:p>
            <a:pPr algn="ctr"/>
            <a:r>
              <a:rPr lang="ru-RU" dirty="0"/>
              <a:t>Подготовила учитель географии </a:t>
            </a:r>
            <a:r>
              <a:rPr lang="en-US" dirty="0" smtClean="0"/>
              <a:t>I</a:t>
            </a:r>
            <a:r>
              <a:rPr lang="ru-RU" dirty="0" smtClean="0"/>
              <a:t> категории Портнова Олеся Александровна</a:t>
            </a:r>
            <a:endParaRPr lang="ru-RU" dirty="0"/>
          </a:p>
        </p:txBody>
      </p:sp>
      <p:sp>
        <p:nvSpPr>
          <p:cNvPr id="38" name="Прямоугольник 37">
            <a:extLst>
              <a:ext uri="{FF2B5EF4-FFF2-40B4-BE49-F238E27FC236}">
                <a16:creationId xmlns:a16="http://schemas.microsoft.com/office/drawing/2014/main" id="{6B6D540F-1E2F-416F-819F-D8216BC8F33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875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5BE62A68-92FB-4DA6-B1D6-FA043544A9A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  <a:effectLst>
            <a:outerShdw blurRad="76200" dist="38100" algn="l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93" name="Рисунок 2">
            <a:extLst>
              <a:ext uri="{FF2B5EF4-FFF2-40B4-BE49-F238E27FC236}">
                <a16:creationId xmlns:a16="http://schemas.microsoft.com/office/drawing/2014/main" id="{10A6DFCC-5864-48A7-8196-CBCF038BB88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83" y="0"/>
            <a:ext cx="12188952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a16="http://schemas.microsoft.com/office/drawing/2014/main" xmlns:dgm="http://schemas.openxmlformats.org/drawingml/2006/diagram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5" name="Группа 94">
            <a:extLst>
              <a:ext uri="{FF2B5EF4-FFF2-40B4-BE49-F238E27FC236}">
                <a16:creationId xmlns:a16="http://schemas.microsoft.com/office/drawing/2014/main" id="{03CA880E-A155-41A2-B87D-21AC3CE333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20788" cy="6858001"/>
            <a:chOff x="-14288" y="0"/>
            <a:chExt cx="1220788" cy="6858001"/>
          </a:xfrm>
          <a:gradFill flip="none" rotWithShape="1">
            <a:gsLst>
              <a:gs pos="0">
                <a:schemeClr val="bg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96" name="Прямоугольник 5">
              <a:extLst>
                <a:ext uri="{FF2B5EF4-FFF2-40B4-BE49-F238E27FC236}">
                  <a16:creationId xmlns:a16="http://schemas.microsoft.com/office/drawing/2014/main" id="{AD179668-A46F-4D4C-8C75-2F3B4B5787B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300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7" name="Полилиния 6">
              <a:extLst>
                <a:ext uri="{FF2B5EF4-FFF2-40B4-BE49-F238E27FC236}">
                  <a16:creationId xmlns:a16="http://schemas.microsoft.com/office/drawing/2014/main" id="{0DB283C2-E19A-4A75-909F-450DB72DECD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Полилиния 7">
              <a:extLst>
                <a:ext uri="{FF2B5EF4-FFF2-40B4-BE49-F238E27FC236}">
                  <a16:creationId xmlns:a16="http://schemas.microsoft.com/office/drawing/2014/main" id="{B674E08A-09B5-42AD-805C-43DAE1D0BE9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575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Полилиния 8">
              <a:extLst>
                <a:ext uri="{FF2B5EF4-FFF2-40B4-BE49-F238E27FC236}">
                  <a16:creationId xmlns:a16="http://schemas.microsoft.com/office/drawing/2014/main" id="{248B903F-D11E-41B4-A6F7-5ACF56D76B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00025" y="4763"/>
              <a:ext cx="369888" cy="1811338"/>
            </a:xfrm>
            <a:custGeom>
              <a:avLst/>
              <a:gdLst/>
              <a:ahLst/>
              <a:cxnLst/>
              <a:rect l="0" t="0" r="r" b="b"/>
              <a:pathLst>
                <a:path w="233" h="1141">
                  <a:moveTo>
                    <a:pt x="218" y="1141"/>
                  </a:moveTo>
                  <a:lnTo>
                    <a:pt x="0" y="626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623"/>
                  </a:lnTo>
                  <a:lnTo>
                    <a:pt x="233" y="1135"/>
                  </a:lnTo>
                  <a:lnTo>
                    <a:pt x="218" y="1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Полилиния 9">
              <a:extLst>
                <a:ext uri="{FF2B5EF4-FFF2-40B4-BE49-F238E27FC236}">
                  <a16:creationId xmlns:a16="http://schemas.microsoft.com/office/drawing/2014/main" id="{68B65942-DED3-475B-B28D-839E15541C7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3237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6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Полилиния 10">
              <a:extLst>
                <a:ext uri="{FF2B5EF4-FFF2-40B4-BE49-F238E27FC236}">
                  <a16:creationId xmlns:a16="http://schemas.microsoft.com/office/drawing/2014/main" id="{54C02C20-8E50-4D5F-9E89-7266186B10E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5750" y="4763"/>
              <a:ext cx="369888" cy="1430338"/>
            </a:xfrm>
            <a:custGeom>
              <a:avLst/>
              <a:gdLst/>
              <a:ahLst/>
              <a:cxnLst/>
              <a:rect l="0" t="0" r="r" b="b"/>
              <a:pathLst>
                <a:path w="233" h="901">
                  <a:moveTo>
                    <a:pt x="221" y="901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380"/>
                  </a:lnTo>
                  <a:lnTo>
                    <a:pt x="233" y="895"/>
                  </a:lnTo>
                  <a:lnTo>
                    <a:pt x="221" y="9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Полилиния 11">
              <a:extLst>
                <a:ext uri="{FF2B5EF4-FFF2-40B4-BE49-F238E27FC236}">
                  <a16:creationId xmlns:a16="http://schemas.microsoft.com/office/drawing/2014/main" id="{057C79DE-C22B-4732-B921-1EEF64DAD2B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6100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Полилиния 12">
              <a:extLst>
                <a:ext uri="{FF2B5EF4-FFF2-40B4-BE49-F238E27FC236}">
                  <a16:creationId xmlns:a16="http://schemas.microsoft.com/office/drawing/2014/main" id="{21E55FE5-F856-4E6D-A505-4A5AA92FC24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962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7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Полилиния 13">
              <a:extLst>
                <a:ext uri="{FF2B5EF4-FFF2-40B4-BE49-F238E27FC236}">
                  <a16:creationId xmlns:a16="http://schemas.microsoft.com/office/drawing/2014/main" id="{564ACC84-D8A2-43FB-AB43-D7A892AC83B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962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Полилиния 14">
              <a:extLst>
                <a:ext uri="{FF2B5EF4-FFF2-40B4-BE49-F238E27FC236}">
                  <a16:creationId xmlns:a16="http://schemas.microsoft.com/office/drawing/2014/main" id="{33DE6074-A243-4841-8A21-41739E524B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1350" y="0"/>
              <a:ext cx="422275" cy="527050"/>
            </a:xfrm>
            <a:custGeom>
              <a:avLst/>
              <a:gdLst/>
              <a:ahLst/>
              <a:cxnLst/>
              <a:rect l="0" t="0" r="r" b="b"/>
              <a:pathLst>
                <a:path w="266" h="332">
                  <a:moveTo>
                    <a:pt x="257" y="332"/>
                  </a:moveTo>
                  <a:lnTo>
                    <a:pt x="48" y="123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3" y="114"/>
                  </a:lnTo>
                  <a:lnTo>
                    <a:pt x="266" y="320"/>
                  </a:lnTo>
                  <a:lnTo>
                    <a:pt x="257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Полилиния 15">
              <a:extLst>
                <a:ext uri="{FF2B5EF4-FFF2-40B4-BE49-F238E27FC236}">
                  <a16:creationId xmlns:a16="http://schemas.microsoft.com/office/drawing/2014/main" id="{6AD73007-A6A4-498E-8AF9-C3F7D61DCDB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0762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Линия 16">
              <a:extLst>
                <a:ext uri="{FF2B5EF4-FFF2-40B4-BE49-F238E27FC236}">
                  <a16:creationId xmlns:a16="http://schemas.microsoft.com/office/drawing/2014/main" id="{541BFD40-70B0-48BA-9216-9C67411F450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763" y="9525"/>
              <a:ext cx="0" cy="0"/>
            </a:xfrm>
            <a:prstGeom prst="line">
              <a:avLst/>
            </a:prstGeom>
            <a:grpFill/>
            <a:ln w="1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08" name="Полилиния 17">
              <a:extLst>
                <a:ext uri="{FF2B5EF4-FFF2-40B4-BE49-F238E27FC236}">
                  <a16:creationId xmlns:a16="http://schemas.microsoft.com/office/drawing/2014/main" id="{7DFC59A5-0E43-4308-8BFB-F505CFB5499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" y="1801813"/>
              <a:ext cx="123825" cy="127000"/>
            </a:xfrm>
            <a:custGeom>
              <a:avLst/>
              <a:gdLst/>
              <a:ahLst/>
              <a:cxnLst/>
              <a:rect l="0" t="0" r="r" b="b"/>
              <a:pathLst>
                <a:path w="78" h="80">
                  <a:moveTo>
                    <a:pt x="6" y="80"/>
                  </a:moveTo>
                  <a:lnTo>
                    <a:pt x="0" y="71"/>
                  </a:lnTo>
                  <a:lnTo>
                    <a:pt x="69" y="0"/>
                  </a:lnTo>
                  <a:lnTo>
                    <a:pt x="78" y="9"/>
                  </a:lnTo>
                  <a:lnTo>
                    <a:pt x="6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Полилиния 18">
              <a:extLst>
                <a:ext uri="{FF2B5EF4-FFF2-40B4-BE49-F238E27FC236}">
                  <a16:creationId xmlns:a16="http://schemas.microsoft.com/office/drawing/2014/main" id="{0852232F-7FE7-4B61-AC34-F29289DAC78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9525" y="3549650"/>
              <a:ext cx="147638" cy="481013"/>
            </a:xfrm>
            <a:custGeom>
              <a:avLst/>
              <a:gdLst/>
              <a:ahLst/>
              <a:cxnLst/>
              <a:rect l="0" t="0" r="r" b="b"/>
              <a:pathLst>
                <a:path w="93" h="303">
                  <a:moveTo>
                    <a:pt x="93" y="303"/>
                  </a:moveTo>
                  <a:lnTo>
                    <a:pt x="78" y="303"/>
                  </a:lnTo>
                  <a:lnTo>
                    <a:pt x="78" y="78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93" y="69"/>
                  </a:lnTo>
                  <a:lnTo>
                    <a:pt x="93" y="3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Полилиния 19">
              <a:extLst>
                <a:ext uri="{FF2B5EF4-FFF2-40B4-BE49-F238E27FC236}">
                  <a16:creationId xmlns:a16="http://schemas.microsoft.com/office/drawing/2014/main" id="{F2467A7F-F122-4464-A682-8C4DB1DA1E6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8587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Полилиния 20">
              <a:extLst>
                <a:ext uri="{FF2B5EF4-FFF2-40B4-BE49-F238E27FC236}">
                  <a16:creationId xmlns:a16="http://schemas.microsoft.com/office/drawing/2014/main" id="{2178D569-0695-49D6-8261-1BF6E2E48F2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04787" y="1849438"/>
              <a:ext cx="114300" cy="107950"/>
            </a:xfrm>
            <a:custGeom>
              <a:avLst/>
              <a:gdLst/>
              <a:ahLst/>
              <a:cxnLst/>
              <a:rect l="0" t="0" r="r" b="b"/>
              <a:pathLst>
                <a:path w="24" h="23">
                  <a:moveTo>
                    <a:pt x="12" y="23"/>
                  </a:moveTo>
                  <a:cubicBezTo>
                    <a:pt x="6" y="23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8" y="0"/>
                    <a:pt x="24" y="5"/>
                    <a:pt x="24" y="12"/>
                  </a:cubicBezTo>
                  <a:cubicBezTo>
                    <a:pt x="24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20" y="16"/>
                    <a:pt x="20" y="12"/>
                  </a:cubicBezTo>
                  <a:cubicBezTo>
                    <a:pt x="20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Прямоугольник 21">
              <a:extLst>
                <a:ext uri="{FF2B5EF4-FFF2-40B4-BE49-F238E27FC236}">
                  <a16:creationId xmlns:a16="http://schemas.microsoft.com/office/drawing/2014/main" id="{E289FFF1-2E96-4F4A-94D2-D1FED6AE8AA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3350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13" name="Полилиния 22">
              <a:extLst>
                <a:ext uri="{FF2B5EF4-FFF2-40B4-BE49-F238E27FC236}">
                  <a16:creationId xmlns:a16="http://schemas.microsoft.com/office/drawing/2014/main" id="{F0509D92-D47A-49BC-899A-0C2AB53BC6B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23837" y="5041900"/>
              <a:ext cx="369888" cy="1801813"/>
            </a:xfrm>
            <a:custGeom>
              <a:avLst/>
              <a:gdLst/>
              <a:ahLst/>
              <a:cxnLst/>
              <a:rect l="0" t="0" r="r" b="b"/>
              <a:pathLst>
                <a:path w="233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8" y="0"/>
                  </a:lnTo>
                  <a:lnTo>
                    <a:pt x="233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Полилиния 23">
              <a:extLst>
                <a:ext uri="{FF2B5EF4-FFF2-40B4-BE49-F238E27FC236}">
                  <a16:creationId xmlns:a16="http://schemas.microsoft.com/office/drawing/2014/main" id="{606E419B-186B-4DA7-95FA-F921A2D3FC3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7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Полилиния 24">
              <a:extLst>
                <a:ext uri="{FF2B5EF4-FFF2-40B4-BE49-F238E27FC236}">
                  <a16:creationId xmlns:a16="http://schemas.microsoft.com/office/drawing/2014/main" id="{35DBBAC4-A0DC-44A6-A64F-3FF22BC30B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4288" y="5627688"/>
              <a:ext cx="85725" cy="1216025"/>
            </a:xfrm>
            <a:custGeom>
              <a:avLst/>
              <a:gdLst/>
              <a:ahLst/>
              <a:cxnLst/>
              <a:rect l="0" t="0" r="r" b="b"/>
              <a:pathLst>
                <a:path w="54" h="766">
                  <a:moveTo>
                    <a:pt x="54" y="766"/>
                  </a:moveTo>
                  <a:lnTo>
                    <a:pt x="36" y="766"/>
                  </a:lnTo>
                  <a:lnTo>
                    <a:pt x="36" y="149"/>
                  </a:lnTo>
                  <a:lnTo>
                    <a:pt x="0" y="3"/>
                  </a:lnTo>
                  <a:lnTo>
                    <a:pt x="18" y="0"/>
                  </a:lnTo>
                  <a:lnTo>
                    <a:pt x="54" y="146"/>
                  </a:lnTo>
                  <a:lnTo>
                    <a:pt x="54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Полилиния 25">
              <a:extLst>
                <a:ext uri="{FF2B5EF4-FFF2-40B4-BE49-F238E27FC236}">
                  <a16:creationId xmlns:a16="http://schemas.microsoft.com/office/drawing/2014/main" id="{45359546-A3CF-4560-869D-4C642B0F75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7050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Полилиния 26">
              <a:extLst>
                <a:ext uri="{FF2B5EF4-FFF2-40B4-BE49-F238E27FC236}">
                  <a16:creationId xmlns:a16="http://schemas.microsoft.com/office/drawing/2014/main" id="{A9D2DDA1-3EE0-4B5E-8107-6000BCB2B4C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09562" y="5422900"/>
              <a:ext cx="374650" cy="1425575"/>
            </a:xfrm>
            <a:custGeom>
              <a:avLst/>
              <a:gdLst/>
              <a:ahLst/>
              <a:cxnLst/>
              <a:rect l="0" t="0" r="r" b="b"/>
              <a:pathLst>
                <a:path w="236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3" y="512"/>
                  </a:lnTo>
                  <a:lnTo>
                    <a:pt x="221" y="0"/>
                  </a:lnTo>
                  <a:lnTo>
                    <a:pt x="236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Полилиния 27">
              <a:extLst>
                <a:ext uri="{FF2B5EF4-FFF2-40B4-BE49-F238E27FC236}">
                  <a16:creationId xmlns:a16="http://schemas.microsoft.com/office/drawing/2014/main" id="{6DA22C48-18EA-47BE-B75A-9594E025BEF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9912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Полилиния 28">
              <a:extLst>
                <a:ext uri="{FF2B5EF4-FFF2-40B4-BE49-F238E27FC236}">
                  <a16:creationId xmlns:a16="http://schemas.microsoft.com/office/drawing/2014/main" id="{411A5F9B-C5BD-4FE0-BEE1-5FA9B82FB34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12775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Полилиния 29">
              <a:extLst>
                <a:ext uri="{FF2B5EF4-FFF2-40B4-BE49-F238E27FC236}">
                  <a16:creationId xmlns:a16="http://schemas.microsoft.com/office/drawing/2014/main" id="{AFFCFD60-FB34-408B-A2EA-311A1093D0E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12775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1" name="Полилиния 30">
              <a:extLst>
                <a:ext uri="{FF2B5EF4-FFF2-40B4-BE49-F238E27FC236}">
                  <a16:creationId xmlns:a16="http://schemas.microsoft.com/office/drawing/2014/main" id="{72B9EBCA-3EF6-4296-80E0-CD849B27ED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9925" y="6330950"/>
              <a:ext cx="417513" cy="517525"/>
            </a:xfrm>
            <a:custGeom>
              <a:avLst/>
              <a:gdLst/>
              <a:ahLst/>
              <a:cxnLst/>
              <a:rect l="0" t="0" r="r" b="b"/>
              <a:pathLst>
                <a:path w="263" h="326">
                  <a:moveTo>
                    <a:pt x="15" y="326"/>
                  </a:moveTo>
                  <a:lnTo>
                    <a:pt x="0" y="320"/>
                  </a:lnTo>
                  <a:lnTo>
                    <a:pt x="45" y="206"/>
                  </a:lnTo>
                  <a:lnTo>
                    <a:pt x="48" y="206"/>
                  </a:lnTo>
                  <a:lnTo>
                    <a:pt x="254" y="0"/>
                  </a:lnTo>
                  <a:lnTo>
                    <a:pt x="263" y="12"/>
                  </a:lnTo>
                  <a:lnTo>
                    <a:pt x="60" y="215"/>
                  </a:lnTo>
                  <a:lnTo>
                    <a:pt x="15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2" name="Полилиния 31">
              <a:extLst>
                <a:ext uri="{FF2B5EF4-FFF2-40B4-BE49-F238E27FC236}">
                  <a16:creationId xmlns:a16="http://schemas.microsoft.com/office/drawing/2014/main" id="{CC021197-0DB7-42B6-93BB-32252A93738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337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134327-4864-46BB-A57A-7055C9E3A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0200"/>
            <a:ext cx="4064000" cy="6134100"/>
          </a:xfrm>
        </p:spPr>
        <p:txBody>
          <a:bodyPr rtlCol="0">
            <a:normAutofit/>
          </a:bodyPr>
          <a:lstStyle/>
          <a:p>
            <a:pPr algn="r" rtl="0"/>
            <a:r>
              <a:rPr lang="ru-RU" sz="3300" b="1" dirty="0" smtClean="0">
                <a:solidFill>
                  <a:srgbClr val="FFFFFF"/>
                </a:solidFill>
              </a:rPr>
              <a:t>ТЭК</a:t>
            </a:r>
            <a:r>
              <a:rPr lang="ru-RU" sz="3300" dirty="0" smtClean="0">
                <a:solidFill>
                  <a:srgbClr val="FFFFFF"/>
                </a:solidFill>
              </a:rPr>
              <a:t> – это комплексная отрасль хозяйства, занимающаяся добычей, переработкой и транспортировкой первичных энергоресурсов, выработке и передаче электроэнергии  </a:t>
            </a:r>
            <a:endParaRPr lang="ru-RU" sz="3300" dirty="0">
              <a:solidFill>
                <a:srgbClr val="FFFFFF"/>
              </a:solidFill>
            </a:endParaRPr>
          </a:p>
        </p:txBody>
      </p:sp>
      <p:sp useBgFill="1">
        <p:nvSpPr>
          <p:cNvPr id="124" name="Прямоугольник с двумя скругленными противолежащими углами 6">
            <a:extLst>
              <a:ext uri="{FF2B5EF4-FFF2-40B4-BE49-F238E27FC236}">
                <a16:creationId xmlns:a16="http://schemas.microsoft.com/office/drawing/2014/main" id="{7C30BDFE-E13B-4CD1-9371-FAEDFF80CD7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59935" y="853439"/>
            <a:ext cx="6987476" cy="4760505"/>
          </a:xfrm>
          <a:prstGeom prst="round2DiagRect">
            <a:avLst>
              <a:gd name="adj1" fmla="val 7418"/>
              <a:gd name="adj2" fmla="val 0"/>
            </a:avLst>
          </a:prstGeom>
          <a:ln w="19050" cap="sq">
            <a:solidFill>
              <a:schemeClr val="bg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grpSp>
        <p:nvGrpSpPr>
          <p:cNvPr id="126" name="Группа 125">
            <a:extLst>
              <a:ext uri="{FF2B5EF4-FFF2-40B4-BE49-F238E27FC236}">
                <a16:creationId xmlns:a16="http://schemas.microsoft.com/office/drawing/2014/main" id="{A847D4E2-EA7B-40EF-8062-D1FAF838F6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379200" y="0"/>
            <a:ext cx="674688" cy="6848476"/>
            <a:chOff x="11364912" y="0"/>
            <a:chExt cx="674688" cy="6848476"/>
          </a:xfrm>
          <a:gradFill flip="none" rotWithShape="1">
            <a:gsLst>
              <a:gs pos="0">
                <a:schemeClr val="bg2"/>
              </a:gs>
              <a:gs pos="100000">
                <a:schemeClr val="bg2">
                  <a:lumMod val="60000"/>
                  <a:lumOff val="40000"/>
                  <a:alpha val="60000"/>
                </a:schemeClr>
              </a:gs>
            </a:gsLst>
            <a:lin ang="5400000" scaled="0"/>
            <a:tileRect/>
          </a:gradFill>
        </p:grpSpPr>
        <p:sp>
          <p:nvSpPr>
            <p:cNvPr id="127" name="Полилиния 32">
              <a:extLst>
                <a:ext uri="{FF2B5EF4-FFF2-40B4-BE49-F238E27FC236}">
                  <a16:creationId xmlns:a16="http://schemas.microsoft.com/office/drawing/2014/main" id="{F1549F3B-53A1-4D15-8E8E-4297D91B8D8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83975" y="0"/>
              <a:ext cx="417513" cy="512763"/>
            </a:xfrm>
            <a:custGeom>
              <a:avLst/>
              <a:gdLst/>
              <a:ahLst/>
              <a:cxnLst/>
              <a:rect l="0" t="0" r="r" b="b"/>
              <a:pathLst>
                <a:path w="263" h="323">
                  <a:moveTo>
                    <a:pt x="12" y="323"/>
                  </a:moveTo>
                  <a:lnTo>
                    <a:pt x="0" y="314"/>
                  </a:lnTo>
                  <a:lnTo>
                    <a:pt x="203" y="108"/>
                  </a:lnTo>
                  <a:lnTo>
                    <a:pt x="248" y="0"/>
                  </a:lnTo>
                  <a:lnTo>
                    <a:pt x="263" y="6"/>
                  </a:lnTo>
                  <a:lnTo>
                    <a:pt x="218" y="117"/>
                  </a:lnTo>
                  <a:lnTo>
                    <a:pt x="218" y="117"/>
                  </a:lnTo>
                  <a:lnTo>
                    <a:pt x="12" y="3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8" name="Полилиния 33">
              <a:extLst>
                <a:ext uri="{FF2B5EF4-FFF2-40B4-BE49-F238E27FC236}">
                  <a16:creationId xmlns:a16="http://schemas.microsoft.com/office/drawing/2014/main" id="{841347B2-F767-433C-946A-1B19B4C40EB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364912" y="474663"/>
              <a:ext cx="157163" cy="152400"/>
            </a:xfrm>
            <a:custGeom>
              <a:avLst/>
              <a:gdLst/>
              <a:ahLst/>
              <a:cxnLst/>
              <a:rect l="0" t="0" r="r" b="b"/>
              <a:pathLst>
                <a:path w="33" h="32">
                  <a:moveTo>
                    <a:pt x="17" y="32"/>
                  </a:moveTo>
                  <a:cubicBezTo>
                    <a:pt x="13" y="32"/>
                    <a:pt x="9" y="30"/>
                    <a:pt x="6" y="27"/>
                  </a:cubicBezTo>
                  <a:cubicBezTo>
                    <a:pt x="0" y="21"/>
                    <a:pt x="0" y="11"/>
                    <a:pt x="6" y="5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21" y="0"/>
                    <a:pt x="25" y="2"/>
                    <a:pt x="28" y="5"/>
                  </a:cubicBezTo>
                  <a:cubicBezTo>
                    <a:pt x="31" y="8"/>
                    <a:pt x="33" y="12"/>
                    <a:pt x="33" y="16"/>
                  </a:cubicBezTo>
                  <a:cubicBezTo>
                    <a:pt x="33" y="20"/>
                    <a:pt x="31" y="24"/>
                    <a:pt x="28" y="27"/>
                  </a:cubicBezTo>
                  <a:cubicBezTo>
                    <a:pt x="25" y="30"/>
                    <a:pt x="21" y="32"/>
                    <a:pt x="17" y="32"/>
                  </a:cubicBezTo>
                  <a:close/>
                  <a:moveTo>
                    <a:pt x="17" y="4"/>
                  </a:moveTo>
                  <a:cubicBezTo>
                    <a:pt x="14" y="4"/>
                    <a:pt x="11" y="6"/>
                    <a:pt x="9" y="8"/>
                  </a:cubicBezTo>
                  <a:cubicBezTo>
                    <a:pt x="4" y="12"/>
                    <a:pt x="4" y="20"/>
                    <a:pt x="9" y="24"/>
                  </a:cubicBezTo>
                  <a:cubicBezTo>
                    <a:pt x="11" y="27"/>
                    <a:pt x="14" y="28"/>
                    <a:pt x="17" y="28"/>
                  </a:cubicBezTo>
                  <a:cubicBezTo>
                    <a:pt x="20" y="28"/>
                    <a:pt x="23" y="27"/>
                    <a:pt x="26" y="24"/>
                  </a:cubicBezTo>
                  <a:cubicBezTo>
                    <a:pt x="30" y="20"/>
                    <a:pt x="30" y="12"/>
                    <a:pt x="26" y="8"/>
                  </a:cubicBezTo>
                  <a:cubicBezTo>
                    <a:pt x="23" y="6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9" name="Полилиния 34">
              <a:extLst>
                <a:ext uri="{FF2B5EF4-FFF2-40B4-BE49-F238E27FC236}">
                  <a16:creationId xmlns:a16="http://schemas.microsoft.com/office/drawing/2014/main" id="{B34A4847-B6CA-4001-8EB1-33B3854A448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631612" y="1539875"/>
              <a:ext cx="188913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0" name="Полилиния 35">
              <a:extLst>
                <a:ext uri="{FF2B5EF4-FFF2-40B4-BE49-F238E27FC236}">
                  <a16:creationId xmlns:a16="http://schemas.microsoft.com/office/drawing/2014/main" id="{EF334B32-D0A0-45DE-99CB-37A3E56ECE7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31600" y="5694363"/>
              <a:ext cx="298450" cy="1154113"/>
            </a:xfrm>
            <a:custGeom>
              <a:avLst/>
              <a:gdLst/>
              <a:ahLst/>
              <a:cxnLst/>
              <a:rect l="0" t="0" r="r" b="b"/>
              <a:pathLst>
                <a:path w="188" h="727">
                  <a:moveTo>
                    <a:pt x="15" y="727"/>
                  </a:moveTo>
                  <a:lnTo>
                    <a:pt x="0" y="727"/>
                  </a:lnTo>
                  <a:lnTo>
                    <a:pt x="0" y="407"/>
                  </a:lnTo>
                  <a:lnTo>
                    <a:pt x="0" y="407"/>
                  </a:lnTo>
                  <a:lnTo>
                    <a:pt x="176" y="0"/>
                  </a:lnTo>
                  <a:lnTo>
                    <a:pt x="188" y="6"/>
                  </a:lnTo>
                  <a:lnTo>
                    <a:pt x="15" y="410"/>
                  </a:lnTo>
                  <a:lnTo>
                    <a:pt x="15" y="7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1" name="Полилиния 36">
              <a:extLst>
                <a:ext uri="{FF2B5EF4-FFF2-40B4-BE49-F238E27FC236}">
                  <a16:creationId xmlns:a16="http://schemas.microsoft.com/office/drawing/2014/main" id="{5D1098DF-5812-4A6F-A4B7-AFEBEDA9837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772900" y="5551488"/>
              <a:ext cx="157163" cy="155575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3" y="7"/>
                    <a:pt x="33" y="16"/>
                  </a:cubicBezTo>
                  <a:cubicBezTo>
                    <a:pt x="33" y="25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9"/>
                    <a:pt x="4" y="16"/>
                  </a:cubicBezTo>
                  <a:cubicBezTo>
                    <a:pt x="4" y="23"/>
                    <a:pt x="10" y="29"/>
                    <a:pt x="17" y="29"/>
                  </a:cubicBezTo>
                  <a:cubicBezTo>
                    <a:pt x="23" y="29"/>
                    <a:pt x="29" y="23"/>
                    <a:pt x="29" y="16"/>
                  </a:cubicBezTo>
                  <a:cubicBezTo>
                    <a:pt x="29" y="9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2" name="Полилиния 37">
              <a:extLst>
                <a:ext uri="{FF2B5EF4-FFF2-40B4-BE49-F238E27FC236}">
                  <a16:creationId xmlns:a16="http://schemas.microsoft.com/office/drawing/2014/main" id="{2A72CC5D-2EA1-4ABD-B694-045401D7F21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710987" y="4763"/>
              <a:ext cx="304800" cy="1544638"/>
            </a:xfrm>
            <a:custGeom>
              <a:avLst/>
              <a:gdLst/>
              <a:ahLst/>
              <a:cxnLst/>
              <a:rect l="0" t="0" r="r" b="b"/>
              <a:pathLst>
                <a:path w="192" h="973">
                  <a:moveTo>
                    <a:pt x="15" y="973"/>
                  </a:moveTo>
                  <a:lnTo>
                    <a:pt x="0" y="973"/>
                  </a:lnTo>
                  <a:lnTo>
                    <a:pt x="0" y="790"/>
                  </a:lnTo>
                  <a:lnTo>
                    <a:pt x="174" y="614"/>
                  </a:lnTo>
                  <a:lnTo>
                    <a:pt x="174" y="0"/>
                  </a:lnTo>
                  <a:lnTo>
                    <a:pt x="192" y="0"/>
                  </a:lnTo>
                  <a:lnTo>
                    <a:pt x="192" y="620"/>
                  </a:lnTo>
                  <a:lnTo>
                    <a:pt x="15" y="796"/>
                  </a:lnTo>
                  <a:lnTo>
                    <a:pt x="15" y="9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3" name="Полилиния 38">
              <a:extLst>
                <a:ext uri="{FF2B5EF4-FFF2-40B4-BE49-F238E27FC236}">
                  <a16:creationId xmlns:a16="http://schemas.microsoft.com/office/drawing/2014/main" id="{47B8C57D-403F-4D5B-9724-24276E99B44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636375" y="4867275"/>
              <a:ext cx="188913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4" name="Полилиния 39">
              <a:extLst>
                <a:ext uri="{FF2B5EF4-FFF2-40B4-BE49-F238E27FC236}">
                  <a16:creationId xmlns:a16="http://schemas.microsoft.com/office/drawing/2014/main" id="{4890E5D3-F793-4B6A-AA8F-1F6C03BD1B4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41112" y="5046663"/>
              <a:ext cx="307975" cy="1801813"/>
            </a:xfrm>
            <a:custGeom>
              <a:avLst/>
              <a:gdLst/>
              <a:ahLst/>
              <a:cxnLst/>
              <a:rect l="0" t="0" r="r" b="b"/>
              <a:pathLst>
                <a:path w="194" h="1135">
                  <a:moveTo>
                    <a:pt x="18" y="1135"/>
                  </a:moveTo>
                  <a:lnTo>
                    <a:pt x="0" y="1135"/>
                  </a:lnTo>
                  <a:lnTo>
                    <a:pt x="0" y="354"/>
                  </a:lnTo>
                  <a:lnTo>
                    <a:pt x="176" y="177"/>
                  </a:lnTo>
                  <a:lnTo>
                    <a:pt x="176" y="0"/>
                  </a:lnTo>
                  <a:lnTo>
                    <a:pt x="194" y="0"/>
                  </a:lnTo>
                  <a:lnTo>
                    <a:pt x="194" y="183"/>
                  </a:lnTo>
                  <a:lnTo>
                    <a:pt x="18" y="360"/>
                  </a:lnTo>
                  <a:lnTo>
                    <a:pt x="18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5" name="Полилиния 40">
              <a:extLst>
                <a:ext uri="{FF2B5EF4-FFF2-40B4-BE49-F238E27FC236}">
                  <a16:creationId xmlns:a16="http://schemas.microsoft.com/office/drawing/2014/main" id="{68A2FE4A-346D-4EA5-B377-EED4515161C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849100" y="64166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6" name="Прямоугольник 41">
              <a:extLst>
                <a:ext uri="{FF2B5EF4-FFF2-40B4-BE49-F238E27FC236}">
                  <a16:creationId xmlns:a16="http://schemas.microsoft.com/office/drawing/2014/main" id="{2F12D5D5-9BB1-4D89-B5B4-8F8353825B7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939587" y="6596063"/>
              <a:ext cx="23813" cy="252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dgm="http://schemas.openxmlformats.org/drawingml/2006/diagram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</p:grpSp>
      <p:pic>
        <p:nvPicPr>
          <p:cNvPr id="1026" name="Picture 2" descr="https://u.foxford.ngcdn.ru/uploads/tinymce_file/file/60400/21132d21f344b325.pn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307" y="787400"/>
            <a:ext cx="7363193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66394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193800" y="0"/>
            <a:ext cx="104267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Этапы развитии мировой энергетики: </a:t>
            </a:r>
            <a:r>
              <a:rPr lang="ru-RU" sz="2200" dirty="0" smtClean="0"/>
              <a:t>структура мирового энергопотребления</a:t>
            </a:r>
            <a:endParaRPr lang="ru-RU" sz="22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100" y="653054"/>
            <a:ext cx="9169400" cy="584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40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>
            <a:duotone>
              <a:schemeClr val="bg2">
                <a:shade val="48000"/>
                <a:hueMod val="106000"/>
                <a:satMod val="140000"/>
                <a:lumMod val="42000"/>
              </a:schemeClr>
              <a:schemeClr val="bg2">
                <a:tint val="98000"/>
                <a:hueMod val="92000"/>
                <a:satMod val="220000"/>
                <a:lumMod val="9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" name="Группа 204">
            <a:extLst>
              <a:ext uri="{FF2B5EF4-FFF2-40B4-BE49-F238E27FC236}">
                <a16:creationId xmlns:a16="http://schemas.microsoft.com/office/drawing/2014/main" id="{5FE07634-A83A-4681-9C1D-BC0775F9D29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206" name="Прямоугольник 205">
              <a:extLst>
                <a:ext uri="{FF2B5EF4-FFF2-40B4-BE49-F238E27FC236}">
                  <a16:creationId xmlns:a16="http://schemas.microsoft.com/office/drawing/2014/main" id="{BF62976A-266E-4650-88F2-C16130F3DF4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pic>
          <p:nvPicPr>
            <p:cNvPr id="207" name="Рисунок 2">
              <a:extLst>
                <a:ext uri="{FF2B5EF4-FFF2-40B4-BE49-F238E27FC236}">
                  <a16:creationId xmlns:a16="http://schemas.microsoft.com/office/drawing/2014/main" id="{88D9B99B-59C2-481A-A948-F87920A7FE5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4" cstate="email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 xmlns:a16="http://schemas.microsoft.com/office/drawing/2014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134327-4864-46BB-A57A-7055C9E3A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2519" y="618518"/>
            <a:ext cx="3084891" cy="1478570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3200" b="1" dirty="0"/>
              <a:t>2</a:t>
            </a:r>
            <a:r>
              <a:rPr lang="ru-RU" sz="3200" b="1" dirty="0" smtClean="0"/>
              <a:t> этапа развития ТЭК</a:t>
            </a:r>
            <a:endParaRPr lang="ru-RU" sz="3200" b="1" dirty="0"/>
          </a:p>
        </p:txBody>
      </p:sp>
      <p:pic>
        <p:nvPicPr>
          <p:cNvPr id="10" name="Объект 6" descr="монтажная плата">
            <a:extLst>
              <a:ext uri="{FF2B5EF4-FFF2-40B4-BE49-F238E27FC236}">
                <a16:creationId xmlns:a16="http://schemas.microsoft.com/office/drawing/2014/main" id="{38616497-6A2B-4863-A3DD-A2D0AF07489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85000"/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10584" r="10584"/>
          <a:stretch/>
        </p:blipFill>
        <p:spPr>
          <a:xfrm flipH="1">
            <a:off x="-5597" y="-9525"/>
            <a:ext cx="7558541" cy="6848475"/>
          </a:xfrm>
          <a:prstGeom prst="rect">
            <a:avLst/>
          </a:prstGeom>
        </p:spPr>
      </p:pic>
      <p:grpSp>
        <p:nvGrpSpPr>
          <p:cNvPr id="209" name="Группа 208">
            <a:extLst>
              <a:ext uri="{FF2B5EF4-FFF2-40B4-BE49-F238E27FC236}">
                <a16:creationId xmlns:a16="http://schemas.microsoft.com/office/drawing/2014/main" id="{A2E1FE48-FA7B-4262-B922-041542931DD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210" name="Прямоугольник 209">
              <a:extLst>
                <a:ext uri="{FF2B5EF4-FFF2-40B4-BE49-F238E27FC236}">
                  <a16:creationId xmlns:a16="http://schemas.microsoft.com/office/drawing/2014/main" id="{F2E644B1-8F72-4AC4-89F1-EB3A027341E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11" name="Полилиния 6">
              <a:extLst>
                <a:ext uri="{FF2B5EF4-FFF2-40B4-BE49-F238E27FC236}">
                  <a16:creationId xmlns:a16="http://schemas.microsoft.com/office/drawing/2014/main" id="{1781B8E8-8A26-4FFB-BE0C-7C0C644F7C5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2" name="Полилиния 7">
              <a:extLst>
                <a:ext uri="{FF2B5EF4-FFF2-40B4-BE49-F238E27FC236}">
                  <a16:creationId xmlns:a16="http://schemas.microsoft.com/office/drawing/2014/main" id="{4109D997-E9DF-4429-A643-3E691E2B706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3" name="Прямоугольник 212">
              <a:extLst>
                <a:ext uri="{FF2B5EF4-FFF2-40B4-BE49-F238E27FC236}">
                  <a16:creationId xmlns:a16="http://schemas.microsoft.com/office/drawing/2014/main" id="{B392695A-F131-4C51-B689-3F4D5B1A2F1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14" name="Полилиния 9">
              <a:extLst>
                <a:ext uri="{FF2B5EF4-FFF2-40B4-BE49-F238E27FC236}">
                  <a16:creationId xmlns:a16="http://schemas.microsoft.com/office/drawing/2014/main" id="{8218EC3E-07D0-417A-B0A8-057F825EF79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5" name="Полилиния 10">
              <a:extLst>
                <a:ext uri="{FF2B5EF4-FFF2-40B4-BE49-F238E27FC236}">
                  <a16:creationId xmlns:a16="http://schemas.microsoft.com/office/drawing/2014/main" id="{B036399E-7675-47B6-A645-242946879EE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6" name="Полилиния 11">
              <a:extLst>
                <a:ext uri="{FF2B5EF4-FFF2-40B4-BE49-F238E27FC236}">
                  <a16:creationId xmlns:a16="http://schemas.microsoft.com/office/drawing/2014/main" id="{C44A0438-B8A4-43B3-B17C-B919FCD92C2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7" name="Полилиния 12">
              <a:extLst>
                <a:ext uri="{FF2B5EF4-FFF2-40B4-BE49-F238E27FC236}">
                  <a16:creationId xmlns:a16="http://schemas.microsoft.com/office/drawing/2014/main" id="{ABC7257F-6F64-4B81-BDA7-7C232BCBA26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8" name="Полилиния 13">
              <a:extLst>
                <a:ext uri="{FF2B5EF4-FFF2-40B4-BE49-F238E27FC236}">
                  <a16:creationId xmlns:a16="http://schemas.microsoft.com/office/drawing/2014/main" id="{72DD7E92-F033-480C-A220-63CE422C3A1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9" name="Полилиния 14">
              <a:extLst>
                <a:ext uri="{FF2B5EF4-FFF2-40B4-BE49-F238E27FC236}">
                  <a16:creationId xmlns:a16="http://schemas.microsoft.com/office/drawing/2014/main" id="{444A9AC9-463E-45E7-A818-13F664F7C03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0" name="Полилиния 15">
              <a:extLst>
                <a:ext uri="{FF2B5EF4-FFF2-40B4-BE49-F238E27FC236}">
                  <a16:creationId xmlns:a16="http://schemas.microsoft.com/office/drawing/2014/main" id="{6CCE9BBE-5DE3-4991-80CA-DFEB928673D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1" name="Полилиния 16">
              <a:extLst>
                <a:ext uri="{FF2B5EF4-FFF2-40B4-BE49-F238E27FC236}">
                  <a16:creationId xmlns:a16="http://schemas.microsoft.com/office/drawing/2014/main" id="{3180F6DF-A13F-491C-BF97-B206E3E7B90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2" name="Полилиния 17">
              <a:extLst>
                <a:ext uri="{FF2B5EF4-FFF2-40B4-BE49-F238E27FC236}">
                  <a16:creationId xmlns:a16="http://schemas.microsoft.com/office/drawing/2014/main" id="{CAD0E44C-73C8-42BB-ADA8-2BA6B308249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3" name="Полилиния 18">
              <a:extLst>
                <a:ext uri="{FF2B5EF4-FFF2-40B4-BE49-F238E27FC236}">
                  <a16:creationId xmlns:a16="http://schemas.microsoft.com/office/drawing/2014/main" id="{436EC43E-A70D-4E5C-B275-35CA8E93C1B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4" name="Полилиния 19">
              <a:extLst>
                <a:ext uri="{FF2B5EF4-FFF2-40B4-BE49-F238E27FC236}">
                  <a16:creationId xmlns:a16="http://schemas.microsoft.com/office/drawing/2014/main" id="{ADE7E5B6-2E2A-4F56-9E90-F8613E6D10F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5" name="Полилиния 20">
              <a:extLst>
                <a:ext uri="{FF2B5EF4-FFF2-40B4-BE49-F238E27FC236}">
                  <a16:creationId xmlns:a16="http://schemas.microsoft.com/office/drawing/2014/main" id="{86B9E49B-AE8D-47E0-BACC-A6D0AC3AB2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6" name="Полилиния 21">
              <a:extLst>
                <a:ext uri="{FF2B5EF4-FFF2-40B4-BE49-F238E27FC236}">
                  <a16:creationId xmlns:a16="http://schemas.microsoft.com/office/drawing/2014/main" id="{2EB961AF-CD61-41BA-B0B2-0741A5ED644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7" name="Полилиния 22">
              <a:extLst>
                <a:ext uri="{FF2B5EF4-FFF2-40B4-BE49-F238E27FC236}">
                  <a16:creationId xmlns:a16="http://schemas.microsoft.com/office/drawing/2014/main" id="{DC42BDA1-810A-4135-B3B1-B3161D372A3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8" name="Полилиния 23">
              <a:extLst>
                <a:ext uri="{FF2B5EF4-FFF2-40B4-BE49-F238E27FC236}">
                  <a16:creationId xmlns:a16="http://schemas.microsoft.com/office/drawing/2014/main" id="{FA51FCA8-FCF4-4116-8CB2-5C539E37F44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9" name="Полилиния 24">
              <a:extLst>
                <a:ext uri="{FF2B5EF4-FFF2-40B4-BE49-F238E27FC236}">
                  <a16:creationId xmlns:a16="http://schemas.microsoft.com/office/drawing/2014/main" id="{F2850A10-CDBC-462A-8CB7-02587468344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0" name="Полилиния 25">
              <a:extLst>
                <a:ext uri="{FF2B5EF4-FFF2-40B4-BE49-F238E27FC236}">
                  <a16:creationId xmlns:a16="http://schemas.microsoft.com/office/drawing/2014/main" id="{738A37B9-77C2-4464-BF1F-2AF25A0D298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1" name="Полилиния 26">
              <a:extLst>
                <a:ext uri="{FF2B5EF4-FFF2-40B4-BE49-F238E27FC236}">
                  <a16:creationId xmlns:a16="http://schemas.microsoft.com/office/drawing/2014/main" id="{89026C8B-A162-4523-A51B-9F1200BC603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2" name="Полилиния 27">
              <a:extLst>
                <a:ext uri="{FF2B5EF4-FFF2-40B4-BE49-F238E27FC236}">
                  <a16:creationId xmlns:a16="http://schemas.microsoft.com/office/drawing/2014/main" id="{5B76BC40-1FA2-477D-B2C2-4763577DB78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3" name="Полилиния 28">
              <a:extLst>
                <a:ext uri="{FF2B5EF4-FFF2-40B4-BE49-F238E27FC236}">
                  <a16:creationId xmlns:a16="http://schemas.microsoft.com/office/drawing/2014/main" id="{6BC68EAA-2809-4AE4-80C1-2555CEF73D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4" name="Полилиния 29">
              <a:extLst>
                <a:ext uri="{FF2B5EF4-FFF2-40B4-BE49-F238E27FC236}">
                  <a16:creationId xmlns:a16="http://schemas.microsoft.com/office/drawing/2014/main" id="{FE709D1B-0541-4414-9E87-CF7D6918C14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5" name="Полилиния 30">
              <a:extLst>
                <a:ext uri="{FF2B5EF4-FFF2-40B4-BE49-F238E27FC236}">
                  <a16:creationId xmlns:a16="http://schemas.microsoft.com/office/drawing/2014/main" id="{33BCB888-11B8-4D01-BCDA-59BBA28DCE0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6" name="Полилиния 31">
              <a:extLst>
                <a:ext uri="{FF2B5EF4-FFF2-40B4-BE49-F238E27FC236}">
                  <a16:creationId xmlns:a16="http://schemas.microsoft.com/office/drawing/2014/main" id="{28E5CE3E-C11A-4CF7-82BF-37D1221D4E3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7" name="Полилиния 32">
              <a:extLst>
                <a:ext uri="{FF2B5EF4-FFF2-40B4-BE49-F238E27FC236}">
                  <a16:creationId xmlns:a16="http://schemas.microsoft.com/office/drawing/2014/main" id="{55284FC3-21FB-4FA7-B695-2D6A9CEF73E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8" name="Прямоугольник 237">
              <a:extLst>
                <a:ext uri="{FF2B5EF4-FFF2-40B4-BE49-F238E27FC236}">
                  <a16:creationId xmlns:a16="http://schemas.microsoft.com/office/drawing/2014/main" id="{13DA6B78-00DE-4E55-9124-EFD72519BB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39" name="Полилиния 34">
              <a:extLst>
                <a:ext uri="{FF2B5EF4-FFF2-40B4-BE49-F238E27FC236}">
                  <a16:creationId xmlns:a16="http://schemas.microsoft.com/office/drawing/2014/main" id="{D4602B0F-2844-48BE-9B4A-0366AC9045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0" name="Полилиния 35">
              <a:extLst>
                <a:ext uri="{FF2B5EF4-FFF2-40B4-BE49-F238E27FC236}">
                  <a16:creationId xmlns:a16="http://schemas.microsoft.com/office/drawing/2014/main" id="{E31E05BB-6004-474D-9900-D990378FD3F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1" name="Полилиния 36">
              <a:extLst>
                <a:ext uri="{FF2B5EF4-FFF2-40B4-BE49-F238E27FC236}">
                  <a16:creationId xmlns:a16="http://schemas.microsoft.com/office/drawing/2014/main" id="{00BD01ED-F65D-4601-A77D-508E960E09A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2" name="Полилиния 37">
              <a:extLst>
                <a:ext uri="{FF2B5EF4-FFF2-40B4-BE49-F238E27FC236}">
                  <a16:creationId xmlns:a16="http://schemas.microsoft.com/office/drawing/2014/main" id="{FD307CAE-789C-4E80-B6F1-9858A3ABA3F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3" name="Полилиния 38">
              <a:extLst>
                <a:ext uri="{FF2B5EF4-FFF2-40B4-BE49-F238E27FC236}">
                  <a16:creationId xmlns:a16="http://schemas.microsoft.com/office/drawing/2014/main" id="{94B97B29-709E-4E24-B2FA-EF84AA12D29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4" name="Полилиния 39">
              <a:extLst>
                <a:ext uri="{FF2B5EF4-FFF2-40B4-BE49-F238E27FC236}">
                  <a16:creationId xmlns:a16="http://schemas.microsoft.com/office/drawing/2014/main" id="{C05D52B9-1FA2-4E7C-8229-B09811A901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5" name="Полилиния 40">
              <a:extLst>
                <a:ext uri="{FF2B5EF4-FFF2-40B4-BE49-F238E27FC236}">
                  <a16:creationId xmlns:a16="http://schemas.microsoft.com/office/drawing/2014/main" id="{CC0A5575-2FB9-440F-B9A8-E0DDE1C37CE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6" name="Полилиния 41">
              <a:extLst>
                <a:ext uri="{FF2B5EF4-FFF2-40B4-BE49-F238E27FC236}">
                  <a16:creationId xmlns:a16="http://schemas.microsoft.com/office/drawing/2014/main" id="{AFFCC88F-01DF-4DE1-8CD5-88631E30912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7" name="Полилиния 42">
              <a:extLst>
                <a:ext uri="{FF2B5EF4-FFF2-40B4-BE49-F238E27FC236}">
                  <a16:creationId xmlns:a16="http://schemas.microsoft.com/office/drawing/2014/main" id="{33EEC40B-E2CD-4BAC-94D6-85B70714226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8" name="Полилиния 43">
              <a:extLst>
                <a:ext uri="{FF2B5EF4-FFF2-40B4-BE49-F238E27FC236}">
                  <a16:creationId xmlns:a16="http://schemas.microsoft.com/office/drawing/2014/main" id="{3E0E9643-5C60-4933-BB1B-9A09057E723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9" name="Полилиния 44">
              <a:extLst>
                <a:ext uri="{FF2B5EF4-FFF2-40B4-BE49-F238E27FC236}">
                  <a16:creationId xmlns:a16="http://schemas.microsoft.com/office/drawing/2014/main" id="{94F86E92-9EC7-437C-946B-31E7C1C4771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0" name="Прямоугольник 249">
              <a:extLst>
                <a:ext uri="{FF2B5EF4-FFF2-40B4-BE49-F238E27FC236}">
                  <a16:creationId xmlns:a16="http://schemas.microsoft.com/office/drawing/2014/main" id="{BE9A51BE-C514-46B5-ABA6-7E7C878F8E5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51" name="Полилиния 46">
              <a:extLst>
                <a:ext uri="{FF2B5EF4-FFF2-40B4-BE49-F238E27FC236}">
                  <a16:creationId xmlns:a16="http://schemas.microsoft.com/office/drawing/2014/main" id="{8B255447-F0E9-4D96-A4B0-F9EDDE58A37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2" name="Полилиния 47">
              <a:extLst>
                <a:ext uri="{FF2B5EF4-FFF2-40B4-BE49-F238E27FC236}">
                  <a16:creationId xmlns:a16="http://schemas.microsoft.com/office/drawing/2014/main" id="{AFAC5F3A-3BE7-489E-A848-498B9995F1D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3" name="Полилиния 48">
              <a:extLst>
                <a:ext uri="{FF2B5EF4-FFF2-40B4-BE49-F238E27FC236}">
                  <a16:creationId xmlns:a16="http://schemas.microsoft.com/office/drawing/2014/main" id="{A974E7AA-5EF3-4817-B0AE-4C1A784EE9A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4" name="Полилиния 49">
              <a:extLst>
                <a:ext uri="{FF2B5EF4-FFF2-40B4-BE49-F238E27FC236}">
                  <a16:creationId xmlns:a16="http://schemas.microsoft.com/office/drawing/2014/main" id="{8AA54AC1-3E87-49C0-A594-87829A2CFF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5" name="Полилиния 50">
              <a:extLst>
                <a:ext uri="{FF2B5EF4-FFF2-40B4-BE49-F238E27FC236}">
                  <a16:creationId xmlns:a16="http://schemas.microsoft.com/office/drawing/2014/main" id="{CC237789-73BC-4BD9-BFE8-1325FA4B52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6" name="Полилиния 51">
              <a:extLst>
                <a:ext uri="{FF2B5EF4-FFF2-40B4-BE49-F238E27FC236}">
                  <a16:creationId xmlns:a16="http://schemas.microsoft.com/office/drawing/2014/main" id="{DCF4052D-CF62-47DC-991E-49D0BA908F7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7" name="Полилиния 52">
              <a:extLst>
                <a:ext uri="{FF2B5EF4-FFF2-40B4-BE49-F238E27FC236}">
                  <a16:creationId xmlns:a16="http://schemas.microsoft.com/office/drawing/2014/main" id="{2ABD9104-C938-44F2-8622-8407A2593BB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8" name="Полилиния 53">
              <a:extLst>
                <a:ext uri="{FF2B5EF4-FFF2-40B4-BE49-F238E27FC236}">
                  <a16:creationId xmlns:a16="http://schemas.microsoft.com/office/drawing/2014/main" id="{4AA18F60-3E86-4A5A-B82E-A79183ED363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9" name="Полилиния 54">
              <a:extLst>
                <a:ext uri="{FF2B5EF4-FFF2-40B4-BE49-F238E27FC236}">
                  <a16:creationId xmlns:a16="http://schemas.microsoft.com/office/drawing/2014/main" id="{0F34C941-6196-4937-99E5-14AAD23F28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0" name="Полилиния 55">
              <a:extLst>
                <a:ext uri="{FF2B5EF4-FFF2-40B4-BE49-F238E27FC236}">
                  <a16:creationId xmlns:a16="http://schemas.microsoft.com/office/drawing/2014/main" id="{60DB8A6C-23D7-4A88-BDCE-8FEC86A1230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1" name="Полилиния 56">
              <a:extLst>
                <a:ext uri="{FF2B5EF4-FFF2-40B4-BE49-F238E27FC236}">
                  <a16:creationId xmlns:a16="http://schemas.microsoft.com/office/drawing/2014/main" id="{29F5F702-AEE6-4633-BB20-7A15C3A31F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2" name="Полилиния 57">
              <a:extLst>
                <a:ext uri="{FF2B5EF4-FFF2-40B4-BE49-F238E27FC236}">
                  <a16:creationId xmlns:a16="http://schemas.microsoft.com/office/drawing/2014/main" id="{F30C7A45-6890-4EA5-9F6B-E2AB4D04C57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3" name="Полилиния 58">
              <a:extLst>
                <a:ext uri="{FF2B5EF4-FFF2-40B4-BE49-F238E27FC236}">
                  <a16:creationId xmlns:a16="http://schemas.microsoft.com/office/drawing/2014/main" id="{F31A7373-F68A-485D-95DC-B53ACC7B5F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graphicFrame>
        <p:nvGraphicFramePr>
          <p:cNvPr id="200" name="Объект 2" descr="Smart Art">
            <a:extLst>
              <a:ext uri="{FF2B5EF4-FFF2-40B4-BE49-F238E27FC236}">
                <a16:creationId xmlns:a16="http://schemas.microsoft.com/office/drawing/2014/main" id="{C7094B13-F699-4785-845B-4DB18710A2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0213517"/>
              </p:ext>
            </p:extLst>
          </p:nvPr>
        </p:nvGraphicFramePr>
        <p:xfrm>
          <a:off x="7416800" y="2033587"/>
          <a:ext cx="4168775" cy="3681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02665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8700" y="4064000"/>
            <a:ext cx="10350500" cy="2438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/>
              <a:t>Нефтяная промышленность</a:t>
            </a:r>
            <a:r>
              <a:rPr lang="ru-RU" dirty="0"/>
              <a:t> — ведущая отрасль энергетики, занимающаяся добычей, переработкой, транспортировкой и продажей нефти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/>
              <a:t>Доказанные мировые запасы нефти — около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227 </a:t>
            </a:r>
            <a:r>
              <a:rPr lang="ru-RU" dirty="0"/>
              <a:t>млрд т (2016 г.).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342900"/>
            <a:ext cx="6794500" cy="382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291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268293"/>
              </p:ext>
            </p:extLst>
          </p:nvPr>
        </p:nvGraphicFramePr>
        <p:xfrm>
          <a:off x="1371600" y="584200"/>
          <a:ext cx="9791700" cy="545592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895850">
                  <a:extLst>
                    <a:ext uri="{9D8B030D-6E8A-4147-A177-3AD203B41FA5}">
                      <a16:colId xmlns:a16="http://schemas.microsoft.com/office/drawing/2014/main" val="736705473"/>
                    </a:ext>
                  </a:extLst>
                </a:gridCol>
                <a:gridCol w="4895850">
                  <a:extLst>
                    <a:ext uri="{9D8B030D-6E8A-4147-A177-3AD203B41FA5}">
                      <a16:colId xmlns:a16="http://schemas.microsoft.com/office/drawing/2014/main" val="1622587972"/>
                    </a:ext>
                  </a:extLst>
                </a:gridCol>
              </a:tblGrid>
              <a:tr h="431800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2400" b="1" i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Страны — лидеры по запасам нефти</a:t>
                      </a:r>
                      <a:r>
                        <a:rPr lang="ru-RU" b="0" i="0" dirty="0" smtClean="0">
                          <a:solidFill>
                            <a:srgbClr val="464242"/>
                          </a:solidFill>
                          <a:effectLst/>
                          <a:latin typeface="Times" panose="02020603050405020304" pitchFamily="18" charset="0"/>
                        </a:rPr>
                        <a:t>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" panose="02020603050405020304" pitchFamily="18" charset="0"/>
                        </a:rPr>
                        <a:t>Страны — лидеры по добыче нефти: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055702"/>
                  </a:ext>
                </a:extLst>
              </a:tr>
              <a:tr h="259186">
                <a:tc>
                  <a:txBody>
                    <a:bodyPr/>
                    <a:lstStyle/>
                    <a:p>
                      <a:pPr marL="342900" indent="-342900" algn="l" fontAlgn="base">
                        <a:buFont typeface="+mj-lt"/>
                        <a:buAutoNum type="arabicPeriod"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Венесуэла;</a:t>
                      </a:r>
                    </a:p>
                    <a:p>
                      <a:pPr marL="342900" indent="-342900" algn="l" fontAlgn="base">
                        <a:buFont typeface="+mj-lt"/>
                        <a:buAutoNum type="arabicPeriod"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Саудовская Аравия;</a:t>
                      </a:r>
                    </a:p>
                    <a:p>
                      <a:pPr marL="342900" indent="-342900" algn="l" fontAlgn="base">
                        <a:buFont typeface="+mj-lt"/>
                        <a:buAutoNum type="arabicPeriod"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Канада;</a:t>
                      </a:r>
                    </a:p>
                    <a:p>
                      <a:pPr marL="342900" indent="-342900" algn="l" fontAlgn="base">
                        <a:buFont typeface="+mj-lt"/>
                        <a:buAutoNum type="arabicPeriod"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Иран;</a:t>
                      </a:r>
                    </a:p>
                    <a:p>
                      <a:pPr marL="342900" indent="-342900" algn="l" fontAlgn="base">
                        <a:buFont typeface="+mj-lt"/>
                        <a:buAutoNum type="arabicPeriod"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Ирак;</a:t>
                      </a:r>
                    </a:p>
                    <a:p>
                      <a:pPr marL="342900" indent="-342900" algn="l" fontAlgn="base">
                        <a:buFont typeface="+mj-lt"/>
                        <a:buAutoNum type="arabicPeriod"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Кувейт;</a:t>
                      </a:r>
                    </a:p>
                    <a:p>
                      <a:pPr marL="342900" indent="-342900" algn="l" fontAlgn="base">
                        <a:buFont typeface="+mj-lt"/>
                        <a:buAutoNum type="arabicPeriod"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ОАЭ;</a:t>
                      </a:r>
                    </a:p>
                    <a:p>
                      <a:pPr marL="342900" indent="-342900" algn="l" fontAlgn="base">
                        <a:buFont typeface="+mj-lt"/>
                        <a:buAutoNum type="arabicPeriod"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Россия;</a:t>
                      </a:r>
                    </a:p>
                    <a:p>
                      <a:pPr marL="342900" indent="-342900" algn="l" fontAlgn="base">
                        <a:buFont typeface="+mj-lt"/>
                        <a:buAutoNum type="arabicPeriod"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Ливия;</a:t>
                      </a:r>
                    </a:p>
                    <a:p>
                      <a:pPr marL="342900" indent="-342900" algn="l" fontAlgn="base">
                        <a:buFont typeface="+mj-lt"/>
                        <a:buAutoNum type="arabicPeriod"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США.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14350" indent="-514350" fontAlgn="base">
                        <a:buFont typeface="+mj-lt"/>
                        <a:buAutoNum type="arabicPeriod"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Саудовская Аравия;</a:t>
                      </a:r>
                    </a:p>
                    <a:p>
                      <a:pPr marL="514350" indent="-514350" fontAlgn="base">
                        <a:buFont typeface="+mj-lt"/>
                        <a:buAutoNum type="arabicPeriod"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Россия;</a:t>
                      </a:r>
                    </a:p>
                    <a:p>
                      <a:pPr marL="514350" indent="-514350" fontAlgn="base">
                        <a:buFont typeface="+mj-lt"/>
                        <a:buAutoNum type="arabicPeriod"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США;</a:t>
                      </a:r>
                    </a:p>
                    <a:p>
                      <a:pPr marL="514350" indent="-514350" fontAlgn="base">
                        <a:buFont typeface="+mj-lt"/>
                        <a:buAutoNum type="arabicPeriod"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Ирак;</a:t>
                      </a:r>
                    </a:p>
                    <a:p>
                      <a:pPr marL="514350" indent="-514350" fontAlgn="base">
                        <a:buFont typeface="+mj-lt"/>
                        <a:buAutoNum type="arabicPeriod"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Китай;</a:t>
                      </a:r>
                    </a:p>
                    <a:p>
                      <a:pPr marL="514350" indent="-514350" fontAlgn="base">
                        <a:buFont typeface="+mj-lt"/>
                        <a:buAutoNum type="arabicPeriod"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Иран;</a:t>
                      </a:r>
                    </a:p>
                    <a:p>
                      <a:pPr marL="514350" indent="-514350" fontAlgn="base">
                        <a:buFont typeface="+mj-lt"/>
                        <a:buAutoNum type="arabicPeriod"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ОАЭ;</a:t>
                      </a:r>
                    </a:p>
                    <a:p>
                      <a:pPr marL="514350" indent="-514350" fontAlgn="base">
                        <a:buFont typeface="+mj-lt"/>
                        <a:buAutoNum type="arabicPeriod"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Кувейт;</a:t>
                      </a:r>
                    </a:p>
                    <a:p>
                      <a:pPr marL="514350" indent="-514350" fontAlgn="base">
                        <a:buFont typeface="+mj-lt"/>
                        <a:buAutoNum type="arabicPeriod"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Венесуэла;</a:t>
                      </a:r>
                    </a:p>
                    <a:p>
                      <a:pPr marL="514350" indent="-514350" fontAlgn="base">
                        <a:buFont typeface="+mj-lt"/>
                        <a:buAutoNum type="arabicPeriod"/>
                      </a:pPr>
                      <a:r>
                        <a:rPr lang="ru-RU" sz="2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Бразилия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6071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8028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787400" y="4876800"/>
            <a:ext cx="10731500" cy="1866900"/>
          </a:xfrm>
        </p:spPr>
        <p:txBody>
          <a:bodyPr>
            <a:normAutofit fontScale="90000"/>
          </a:bodyPr>
          <a:lstStyle/>
          <a:p>
            <a:pPr algn="ctr"/>
            <a:r>
              <a:rPr lang="ru-RU" u="sng" dirty="0"/>
              <a:t>Главные нефтяные регионы</a:t>
            </a:r>
            <a:r>
              <a:rPr lang="ru-RU" dirty="0"/>
              <a:t>: Юго-Западная Азия (страны Персидского залива) — 48 %, шельф Северного Ледовитого океана, Северная Африка, район озера Маракайбо (Венесуэла), Каспийское море.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V="1">
            <a:off x="9639300" y="4813300"/>
            <a:ext cx="1412923" cy="310720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2100" y="229276"/>
            <a:ext cx="6934200" cy="458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812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3000" y="88900"/>
            <a:ext cx="10274300" cy="927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Основные районы потребления нефти не совпадают с районами добычи. Из районов добычи в районы потребления нефть доставляется по трубопроводам или танкерами по водным путям. Это порождает крупные международные потоки нефти.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400" y="1031645"/>
            <a:ext cx="8991600" cy="564440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90500" y="1384300"/>
            <a:ext cx="29464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95000"/>
                  </a:schemeClr>
                </a:solidFill>
              </a:rPr>
              <a:t>Основные экспортные потоки идут из стран Персидского залива, Венесуэлы, России, Северной Африки в страны Западной и Восточной Европы, США, Японию. </a:t>
            </a:r>
            <a:endParaRPr lang="ru-RU" sz="2000" dirty="0" smtClean="0">
              <a:solidFill>
                <a:schemeClr val="tx1">
                  <a:lumMod val="95000"/>
                </a:schemeClr>
              </a:solidFill>
            </a:endParaRPr>
          </a:p>
          <a:p>
            <a:pPr algn="r"/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</a:rPr>
              <a:t>Крупнейшими </a:t>
            </a:r>
            <a:r>
              <a:rPr lang="ru-RU" sz="2000" dirty="0">
                <a:solidFill>
                  <a:schemeClr val="tx1">
                    <a:lumMod val="95000"/>
                  </a:schemeClr>
                </a:solidFill>
              </a:rPr>
              <a:t>потребителями нефтепродуктов являются: Япония, США, Германия, Италия, Республика Корея, Великобритания и др.</a:t>
            </a:r>
          </a:p>
        </p:txBody>
      </p:sp>
    </p:spTree>
    <p:extLst>
      <p:ext uri="{BB962C8B-B14F-4D97-AF65-F5344CB8AC3E}">
        <p14:creationId xmlns:p14="http://schemas.microsoft.com/office/powerpoint/2010/main" val="2506244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364" y="355600"/>
            <a:ext cx="9910859" cy="5450892"/>
          </a:xfrm>
        </p:spPr>
        <p:txBody>
          <a:bodyPr>
            <a:normAutofit/>
          </a:bodyPr>
          <a:lstStyle/>
          <a:p>
            <a:pPr lvl="0" algn="ctr"/>
            <a:r>
              <a:rPr lang="ru-RU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СОСТАВЛЕНИЕ ЭКОНОМИКО-ГЕОГРАФИЧЕСКОЙ ХАРАКТЕРИСТИКИ ОТРАСЛИ ПРОМЫШЛЕННОСТИ</a:t>
            </a:r>
            <a:endParaRPr lang="ru-RU" sz="2000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Значение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отрасли.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Состав отрасли.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Факторы, влияющие на размещение отрасли.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Регионы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мира,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выделяющиеся наилучшими и наихудшими показателями развития этой отрасли.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траны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лидеры по добыче сырья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Страны – лидеры по запасам сырья.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Проблемы и перспективы развития отрасли.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Вывод о развитии отрасли по странам и регионам мира.</a:t>
            </a:r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44622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Цепь">
  <a:themeElements>
    <a:clrScheme name="Circuit">
      <a:dk1>
        <a:sysClr val="windowText" lastClr="000000"/>
      </a:dk1>
      <a:lt1>
        <a:sysClr val="window" lastClr="FFFFFF"/>
      </a:lt1>
      <a:dk2>
        <a:srgbClr val="252C36"/>
      </a:dk2>
      <a:lt2>
        <a:srgbClr val="7C96A3"/>
      </a:lt2>
      <a:accent1>
        <a:srgbClr val="4FD093"/>
      </a:accent1>
      <a:accent2>
        <a:srgbClr val="54BCDF"/>
      </a:accent2>
      <a:accent3>
        <a:srgbClr val="A262D0"/>
      </a:accent3>
      <a:accent4>
        <a:srgbClr val="D7537B"/>
      </a:accent4>
      <a:accent5>
        <a:srgbClr val="E78045"/>
      </a:accent5>
      <a:accent6>
        <a:srgbClr val="84C350"/>
      </a:accent6>
      <a:hlink>
        <a:srgbClr val="22FFFF"/>
      </a:hlink>
      <a:folHlink>
        <a:srgbClr val="9BF3FD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4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4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  <a:hueMod val="106000"/>
                <a:satMod val="140000"/>
                <a:lumMod val="42000"/>
              </a:schemeClr>
              <a:schemeClr val="phClr">
                <a:tint val="98000"/>
                <a:hueMod val="92000"/>
                <a:satMod val="220000"/>
                <a:lumMod val="9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142578CA-DEC9-49C3-80AF-C113973CC9A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E9F5BB-97DB-4160-B47A-8FCEBC4F46E5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16c05727-aa75-4e4a-9b5f-8a80a1165891"/>
    <ds:schemaRef ds:uri="http://purl.org/dc/dcmitype/"/>
    <ds:schemaRef ds:uri="71af3243-3dd4-4a8d-8c0d-dd76da1f02a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35D4F14-B0CC-4BD5-A6F5-6EB7AE97AF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45AAC2-3D9B-47D1-B22C-F3D1B3D4DE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Современное оформление</Template>
  <TotalTime>0</TotalTime>
  <Words>288</Words>
  <Application>Microsoft Office PowerPoint</Application>
  <PresentationFormat>Широкоэкранный</PresentationFormat>
  <Paragraphs>47</Paragraphs>
  <Slides>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Times</vt:lpstr>
      <vt:lpstr>Trebuchet MS</vt:lpstr>
      <vt:lpstr>Tw Cen MT</vt:lpstr>
      <vt:lpstr>Цепь</vt:lpstr>
      <vt:lpstr>Топливно-энергетическая промышленность</vt:lpstr>
      <vt:lpstr>ТЭК – это комплексная отрасль хозяйства, занимающаяся добычей, переработкой и транспортировкой первичных энергоресурсов, выработке и передаче электроэнергии  </vt:lpstr>
      <vt:lpstr>Презентация PowerPoint</vt:lpstr>
      <vt:lpstr>2 этапа развития ТЭК</vt:lpstr>
      <vt:lpstr>Нефтяная промышленность — ведущая отрасль энергетики, занимающаяся добычей, переработкой, транспортировкой и продажей нефти.  Доказанные мировые запасы нефти — около  227 млрд т (2016 г.).</vt:lpstr>
      <vt:lpstr>Презентация PowerPoint</vt:lpstr>
      <vt:lpstr>Главные нефтяные регионы: Юго-Западная Азия (страны Персидского залива) — 48 %, шельф Северного Ледовитого океана, Северная Африка, район озера Маракайбо (Венесуэла), Каспийское море.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2023-02-27T14:04:14Z</dcterms:created>
  <dcterms:modified xsi:type="dcterms:W3CDTF">2023-02-27T16:24:20Z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