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sldIdLst>
    <p:sldId id="256" r:id="rId3"/>
    <p:sldId id="289" r:id="rId4"/>
    <p:sldId id="279" r:id="rId5"/>
    <p:sldId id="292" r:id="rId6"/>
    <p:sldId id="286" r:id="rId7"/>
    <p:sldId id="291" r:id="rId8"/>
    <p:sldId id="281" r:id="rId9"/>
    <p:sldId id="283" r:id="rId10"/>
    <p:sldId id="293" r:id="rId11"/>
    <p:sldId id="294" r:id="rId12"/>
    <p:sldId id="273" r:id="rId13"/>
    <p:sldId id="274" r:id="rId14"/>
    <p:sldId id="276" r:id="rId15"/>
    <p:sldId id="271" r:id="rId16"/>
    <p:sldId id="277" r:id="rId17"/>
    <p:sldId id="295" r:id="rId18"/>
    <p:sldId id="296" r:id="rId19"/>
    <p:sldId id="299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9900"/>
    <a:srgbClr val="66C2AC"/>
    <a:srgbClr val="164770"/>
    <a:srgbClr val="1C5C90"/>
    <a:srgbClr val="3A927D"/>
    <a:srgbClr val="245A4D"/>
    <a:srgbClr val="257AC1"/>
    <a:srgbClr val="14436A"/>
    <a:srgbClr val="327E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8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4AC81-2FC8-4081-97DF-3FA26CAAD24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76A1C-D914-40F1-96FE-D8741CE0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rgbClr val="14436A"/>
                </a:solidFill>
                <a:latin typeface="Century Gothic" pitchFamily="34" charset="0"/>
                <a:cs typeface="Segoe U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245A4D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  <a:latin typeface="Century Gothic" pitchFamily="34" charset="0"/>
                <a:cs typeface="Segoe U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A927D"/>
                </a:solidFill>
              </a:defRPr>
            </a:lvl1pPr>
            <a:lvl2pPr>
              <a:defRPr sz="2400">
                <a:solidFill>
                  <a:srgbClr val="3A927D"/>
                </a:solidFill>
              </a:defRPr>
            </a:lvl2pPr>
            <a:lvl3pPr>
              <a:defRPr sz="2000">
                <a:solidFill>
                  <a:srgbClr val="3A927D"/>
                </a:solidFill>
              </a:defRPr>
            </a:lvl3pPr>
            <a:lvl4pPr>
              <a:defRPr sz="1800">
                <a:solidFill>
                  <a:srgbClr val="3A927D"/>
                </a:solidFill>
              </a:defRPr>
            </a:lvl4pPr>
            <a:lvl5pPr>
              <a:defRPr sz="1800">
                <a:solidFill>
                  <a:srgbClr val="3A927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A927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3A927D"/>
                </a:solidFill>
              </a:defRPr>
            </a:lvl1pPr>
            <a:lvl2pPr>
              <a:defRPr sz="2000">
                <a:solidFill>
                  <a:srgbClr val="3A927D"/>
                </a:solidFill>
              </a:defRPr>
            </a:lvl2pPr>
            <a:lvl3pPr>
              <a:defRPr sz="1800">
                <a:solidFill>
                  <a:srgbClr val="3A927D"/>
                </a:solidFill>
              </a:defRPr>
            </a:lvl3pPr>
            <a:lvl4pPr>
              <a:defRPr sz="1600">
                <a:solidFill>
                  <a:srgbClr val="3A927D"/>
                </a:solidFill>
              </a:defRPr>
            </a:lvl4pPr>
            <a:lvl5pPr>
              <a:defRPr sz="1600">
                <a:solidFill>
                  <a:srgbClr val="3A927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>
              <a:bevelB w="0" h="0"/>
              <a:contourClr>
                <a:srgbClr val="1C5C9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CE13621-88B8-4EF6-A7EC-28D1D61DFBC4}" type="datetimeFigureOut">
              <a:rPr lang="ru-RU" smtClean="0"/>
              <a:pPr/>
              <a:t>01.10.2023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ln>
            <a:noFill/>
          </a:ln>
          <a:solidFill>
            <a:srgbClr val="164770"/>
          </a:solidFill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  <a:latin typeface="+mj-lt"/>
          <a:ea typeface="+mj-ea"/>
          <a:cs typeface="Segoe UI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571901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муниципальное образовательное учреждение средняя общеобразовательная школа №221 г. заречного пензенской области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Творческий 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Толокно: здоровая пища из глубины веков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8794" y="5357826"/>
            <a:ext cx="6400800" cy="928694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8000" dirty="0" smtClean="0"/>
              <a:t>      Выполнила ученица </a:t>
            </a:r>
            <a:r>
              <a:rPr lang="ru-RU" sz="8000" dirty="0" smtClean="0"/>
              <a:t>6 </a:t>
            </a:r>
            <a:r>
              <a:rPr lang="ru-RU" sz="8000" dirty="0" smtClean="0"/>
              <a:t>"А" класса</a:t>
            </a:r>
          </a:p>
          <a:p>
            <a:pPr algn="r"/>
            <a:r>
              <a:rPr lang="ru-RU" sz="8000" dirty="0" smtClean="0"/>
              <a:t>       Кондрашова Елизавета   </a:t>
            </a:r>
          </a:p>
          <a:p>
            <a:pPr algn="r"/>
            <a:r>
              <a:rPr lang="ru-RU" sz="8000" dirty="0" smtClean="0"/>
              <a:t>                                                               Руководитель: </a:t>
            </a:r>
            <a:r>
              <a:rPr lang="ru-RU" sz="8000" dirty="0" err="1" smtClean="0"/>
              <a:t>Цапулина</a:t>
            </a:r>
            <a:r>
              <a:rPr lang="ru-RU" sz="8000" dirty="0" smtClean="0"/>
              <a:t> О.В.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8000" dirty="0" smtClean="0"/>
              <a:t> </a:t>
            </a:r>
          </a:p>
          <a:p>
            <a:r>
              <a:rPr lang="ru-RU" sz="6000" dirty="0" smtClean="0"/>
              <a:t> </a:t>
            </a:r>
          </a:p>
          <a:p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Нам потребуется:</a:t>
            </a:r>
            <a:br>
              <a:rPr lang="ru-RU" sz="1800" dirty="0" smtClean="0"/>
            </a:br>
            <a:r>
              <a:rPr lang="ru-RU" sz="1800" dirty="0" smtClean="0"/>
              <a:t>*2 стакана толокна;</a:t>
            </a:r>
            <a:br>
              <a:rPr lang="ru-RU" sz="1800" dirty="0" smtClean="0"/>
            </a:br>
            <a:r>
              <a:rPr lang="ru-RU" sz="1800" dirty="0" smtClean="0"/>
              <a:t>*1 литр кефира;</a:t>
            </a:r>
            <a:br>
              <a:rPr lang="ru-RU" sz="1800" dirty="0" smtClean="0"/>
            </a:br>
            <a:r>
              <a:rPr lang="ru-RU" sz="1800" dirty="0" smtClean="0"/>
              <a:t>*4 яйца;.</a:t>
            </a:r>
            <a:br>
              <a:rPr lang="ru-RU" sz="1800" dirty="0" smtClean="0"/>
            </a:br>
            <a:r>
              <a:rPr lang="ru-RU" sz="1800" dirty="0" smtClean="0"/>
              <a:t>*1 стакан муки;</a:t>
            </a:r>
            <a:br>
              <a:rPr lang="ru-RU" sz="1800" dirty="0" smtClean="0"/>
            </a:br>
            <a:r>
              <a:rPr lang="ru-RU" sz="1800" dirty="0" smtClean="0"/>
              <a:t>*1 стакан сахара; </a:t>
            </a:r>
            <a:br>
              <a:rPr lang="ru-RU" sz="1800" dirty="0" smtClean="0"/>
            </a:br>
            <a:r>
              <a:rPr lang="ru-RU" sz="1800" dirty="0" smtClean="0"/>
              <a:t>*1 ч. ложка соли;</a:t>
            </a:r>
            <a:br>
              <a:rPr lang="ru-RU" sz="1800" dirty="0" smtClean="0"/>
            </a:br>
            <a:r>
              <a:rPr lang="ru-RU" sz="1800" dirty="0" smtClean="0"/>
              <a:t>*2 ст.ложки растительного масла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60" r="5360"/>
          <a:stretch>
            <a:fillRect/>
          </a:stretch>
        </p:blipFill>
        <p:spPr bwMode="auto">
          <a:xfrm>
            <a:off x="2000232" y="2857496"/>
            <a:ext cx="5135726" cy="323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714884"/>
            <a:ext cx="5492770" cy="6524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Толокно залить кефиром, затем размешать смесь и дать настояться 30-40 минут. 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2.  Добавить  яйца, соль, сахар, муку.</a:t>
            </a:r>
          </a:p>
          <a:p>
            <a:endParaRPr lang="ru-RU" sz="1800" b="1" dirty="0"/>
          </a:p>
        </p:txBody>
      </p:sp>
      <p:pic>
        <p:nvPicPr>
          <p:cNvPr id="2050" name="Picture 2" descr="G:\к ТОЛОКНУ\Фото для толокна\W7lNyosqfwc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472" r="12472"/>
          <a:stretch>
            <a:fillRect/>
          </a:stretch>
        </p:blipFill>
        <p:spPr bwMode="auto">
          <a:xfrm>
            <a:off x="1643042" y="21429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 все это как следует размешать.</a:t>
            </a:r>
            <a:endParaRPr lang="ru-RU" sz="3200" dirty="0"/>
          </a:p>
        </p:txBody>
      </p:sp>
      <p:pic>
        <p:nvPicPr>
          <p:cNvPr id="3074" name="Picture 2" descr="G:\к ТОЛОКНУ\Фото для толокна\ND9MMjdl9J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202636" y="1600200"/>
            <a:ext cx="2547728" cy="4525963"/>
          </a:xfrm>
          <a:prstGeom prst="rect">
            <a:avLst/>
          </a:prstGeom>
          <a:noFill/>
        </p:spPr>
      </p:pic>
      <p:pic>
        <p:nvPicPr>
          <p:cNvPr id="3075" name="Picture 3" descr="G:\к ТОЛОКНУ\Фото для толокна\oto5CqZzzq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393636" y="1600200"/>
            <a:ext cx="254772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3. Выпекать на медленном огне.</a:t>
            </a:r>
            <a:endParaRPr lang="ru-RU" sz="2800" dirty="0"/>
          </a:p>
        </p:txBody>
      </p:sp>
      <p:pic>
        <p:nvPicPr>
          <p:cNvPr id="4099" name="Picture 3" descr="G:\к ТОЛОКНУ\Фото для толокна\TWR2wW13mmw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36600" y="1704181"/>
            <a:ext cx="4406904" cy="3510769"/>
          </a:xfrm>
          <a:prstGeom prst="rect">
            <a:avLst/>
          </a:prstGeom>
          <a:noFill/>
        </p:spPr>
      </p:pic>
      <p:pic>
        <p:nvPicPr>
          <p:cNvPr id="4098" name="Picture 2" descr="G:\к ТОЛОКНУ\Фото для толокна\gRgADQ_nZ8I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600200"/>
            <a:ext cx="242889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Оладьи из толокна  готовы.  Они  похожи на обычные, при этом имеют тонкий привкус овсяного печенья. 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85992"/>
            <a:ext cx="5752381" cy="323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Оладьи , по мнению моих одноклассниц, заслуживают отличной оценки!!!</a:t>
            </a:r>
            <a:endParaRPr lang="ru-RU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44134"/>
            <a:ext cx="6572295" cy="4042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Экономические расчеты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2 стакана толокна    ~  250гр  ~ 51руб.</a:t>
            </a:r>
          </a:p>
          <a:p>
            <a:r>
              <a:rPr lang="ru-RU" sz="1800" dirty="0" smtClean="0"/>
              <a:t>1 литр кефира ~ 35руб.</a:t>
            </a:r>
          </a:p>
          <a:p>
            <a:r>
              <a:rPr lang="ru-RU" sz="1800" dirty="0" smtClean="0"/>
              <a:t>4 яйца ~ 22 руб.</a:t>
            </a:r>
          </a:p>
          <a:p>
            <a:r>
              <a:rPr lang="ru-RU" sz="1800" dirty="0" smtClean="0"/>
              <a:t>1 стакан муки ~150гр. ~ 4 руб.</a:t>
            </a:r>
          </a:p>
          <a:p>
            <a:r>
              <a:rPr lang="ru-RU" sz="1800" dirty="0" smtClean="0"/>
              <a:t>1 стакан сахара ~ 200 гр. ~ 10 руб. </a:t>
            </a:r>
          </a:p>
          <a:p>
            <a:r>
              <a:rPr lang="ru-RU" sz="1800" dirty="0" smtClean="0"/>
              <a:t>1 ч. ложка соли  ~ 10гр. ~ 1 руб.</a:t>
            </a:r>
          </a:p>
          <a:p>
            <a:r>
              <a:rPr lang="ru-RU" sz="1800" dirty="0" smtClean="0"/>
              <a:t>2 ст.ложки растительного масла ~ 35гр. ~ 3 руб.</a:t>
            </a:r>
          </a:p>
          <a:p>
            <a:r>
              <a:rPr lang="ru-RU" sz="1800" dirty="0" smtClean="0"/>
              <a:t> </a:t>
            </a:r>
          </a:p>
          <a:p>
            <a:r>
              <a:rPr lang="ru-RU" sz="1800" dirty="0" smtClean="0"/>
              <a:t>Итого: на изготовление 20-25 </a:t>
            </a:r>
            <a:r>
              <a:rPr lang="ru-RU" sz="1800" dirty="0" err="1" smtClean="0"/>
              <a:t>оладьев</a:t>
            </a:r>
            <a:r>
              <a:rPr lang="ru-RU" sz="1800" dirty="0" smtClean="0"/>
              <a:t> затрачено ~126 рублей, себестоимость 1 оладушка составляет 5-6 рублей.    </a:t>
            </a:r>
          </a:p>
          <a:p>
            <a:r>
              <a:rPr lang="ru-RU" sz="1800" dirty="0" smtClean="0"/>
              <a:t>Возможно, это не самый экономичный вариант приготовления </a:t>
            </a:r>
            <a:r>
              <a:rPr lang="ru-RU" sz="1800" dirty="0" err="1" smtClean="0"/>
              <a:t>оладьев</a:t>
            </a:r>
            <a:r>
              <a:rPr lang="ru-RU" sz="1800" dirty="0" smtClean="0"/>
              <a:t>, однако вполне доступный, главная же ценность блюда в его  очень полезном ингредиенте – толокне. 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     Таким образом, выполняя все этапы нашего творческого проекта, мы пришли к выводу, что толокно - незаслуженно забытый продукт. Во-первых, оно ценно по своему составу. Во-вторых, толокно – доступный для всех продукт, универсальный в использовании и простой в приготовлении. Надеемся, что наша работа вдохновит многих  «вернуться к истокам» и ввести в свой рацион  этот великолепный дар природы.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Наша реклама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Толокно! Толокно! Очень вкусное оно!</a:t>
            </a:r>
          </a:p>
          <a:p>
            <a:r>
              <a:rPr lang="ru-RU" dirty="0" smtClean="0"/>
              <a:t>Для здоровья – верное: очень всем полезное.</a:t>
            </a:r>
            <a:br>
              <a:rPr lang="ru-RU" dirty="0" smtClean="0"/>
            </a:br>
            <a:r>
              <a:rPr lang="ru-RU" dirty="0" smtClean="0"/>
              <a:t>Там калий, магний и фосфат,</a:t>
            </a:r>
            <a:br>
              <a:rPr lang="ru-RU" dirty="0" smtClean="0"/>
            </a:br>
            <a:r>
              <a:rPr lang="ru-RU" dirty="0" smtClean="0"/>
              <a:t>И каждый витаминам рад!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Детям умным, быстрым, смелым</a:t>
            </a:r>
            <a:br>
              <a:rPr lang="ru-RU" dirty="0" smtClean="0"/>
            </a:br>
            <a:r>
              <a:rPr lang="ru-RU" dirty="0" smtClean="0"/>
              <a:t>Помогает толокно,</a:t>
            </a:r>
            <a:br>
              <a:rPr lang="ru-RU" dirty="0" smtClean="0"/>
            </a:br>
            <a:r>
              <a:rPr lang="ru-RU" i="1" dirty="0" smtClean="0"/>
              <a:t>Папы долго не стареют, ну а мамы молодеют.</a:t>
            </a:r>
            <a:endParaRPr lang="ru-RU" dirty="0" smtClean="0"/>
          </a:p>
          <a:p>
            <a:r>
              <a:rPr lang="ru-RU" dirty="0" smtClean="0"/>
              <a:t>Ешьте, люди, толокно, всем полезное оно!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30129" y="1600200"/>
            <a:ext cx="30927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2500330"/>
          </a:xfrm>
        </p:spPr>
        <p:txBody>
          <a:bodyPr/>
          <a:lstStyle/>
          <a:p>
            <a:r>
              <a:rPr lang="ru-RU" dirty="0" smtClean="0"/>
              <a:t>Благодарю за внимание, </a:t>
            </a:r>
            <a:br>
              <a:rPr lang="ru-RU" dirty="0" smtClean="0"/>
            </a:br>
            <a:r>
              <a:rPr lang="ru-RU" dirty="0" smtClean="0"/>
              <a:t>приятного аппетита и</a:t>
            </a:r>
            <a:br>
              <a:rPr lang="ru-RU" dirty="0" smtClean="0"/>
            </a:br>
            <a:r>
              <a:rPr lang="ru-RU" smtClean="0"/>
              <a:t>будьте здоровы !!!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Интерес к национальным традициям  у меня появился после посещения еще в детстве музея  архитектуры  быта народов нижегородского Поволжья. </a:t>
            </a:r>
            <a:endParaRPr lang="ru-RU" sz="2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Обоснование темы</a:t>
            </a:r>
            <a:r>
              <a:rPr lang="ru-RU" sz="3200" i="1" dirty="0" smtClean="0"/>
              <a:t>, цель и задачи проекта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Из материалов  сайта  «</a:t>
            </a:r>
            <a:r>
              <a:rPr lang="ru-RU" sz="1800" dirty="0" err="1" smtClean="0"/>
              <a:t>Википедия</a:t>
            </a:r>
            <a:r>
              <a:rPr lang="ru-RU" sz="1800" dirty="0" smtClean="0"/>
              <a:t>»  я узнала, что  «обычной едой простого народа было толокно, которое приготавливали  из овсяного зерна». Однако, сейчас мало, кто знает, что это такое и с чем его едят. Между тем, как выяснилось, толокно -  продукт уникальный по своим свойствам.  В нашем проекте мы предлагаем рецепт </a:t>
            </a:r>
            <a:r>
              <a:rPr lang="ru-RU" sz="1800" dirty="0" err="1" smtClean="0"/>
              <a:t>оладьев</a:t>
            </a:r>
            <a:r>
              <a:rPr lang="ru-RU" sz="1800" dirty="0" smtClean="0"/>
              <a:t> из толокна. Поскольку это блюдо очень любят и взрослые, и дети. </a:t>
            </a:r>
          </a:p>
          <a:p>
            <a:r>
              <a:rPr lang="ru-RU" sz="1800" b="1" dirty="0" smtClean="0"/>
              <a:t>Цель проекта:</a:t>
            </a:r>
            <a:endParaRPr lang="ru-RU" sz="1800" dirty="0" smtClean="0"/>
          </a:p>
          <a:p>
            <a:r>
              <a:rPr lang="ru-RU" sz="1800" dirty="0" smtClean="0"/>
              <a:t>Разработать и изготовить оладьи, основным ингредиентом которых является толокно. </a:t>
            </a:r>
          </a:p>
          <a:p>
            <a:r>
              <a:rPr lang="ru-RU" sz="1800" b="1" dirty="0" smtClean="0"/>
              <a:t>Задачи проекта:</a:t>
            </a:r>
            <a:endParaRPr lang="ru-RU" sz="1800" dirty="0" smtClean="0"/>
          </a:p>
          <a:p>
            <a:r>
              <a:rPr lang="ru-RU" sz="1800" dirty="0" smtClean="0"/>
              <a:t>* Углубить знания в кулинарии, истории национальной кухни.</a:t>
            </a:r>
          </a:p>
          <a:p>
            <a:r>
              <a:rPr lang="ru-RU" sz="1800" dirty="0" smtClean="0"/>
              <a:t>* Совершенствовать и развивать умения и навыки в кулинарии.</a:t>
            </a:r>
          </a:p>
          <a:p>
            <a:r>
              <a:rPr lang="ru-RU" sz="1800" dirty="0" smtClean="0"/>
              <a:t>* Развивать вкус, творческую инициативу.</a:t>
            </a:r>
          </a:p>
          <a:p>
            <a:r>
              <a:rPr lang="ru-RU" sz="1800" dirty="0" smtClean="0"/>
              <a:t>* Готовиться к самостоятельной жизни и разумному ведению хозяйства.</a:t>
            </a:r>
          </a:p>
          <a:p>
            <a:r>
              <a:rPr lang="ru-RU" sz="1800" dirty="0" smtClean="0"/>
              <a:t> 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i="1" dirty="0" smtClean="0"/>
              <a:t>Толокно́ </a:t>
            </a:r>
            <a:r>
              <a:rPr lang="ru-RU" sz="2000" dirty="0" smtClean="0"/>
              <a:t>— </a:t>
            </a:r>
            <a:r>
              <a:rPr lang="ru-RU" sz="2000" i="1" dirty="0" smtClean="0"/>
              <a:t>мука из зёрен овса или ячменя, которые предварительно пропариваются, высушиваются, обжариваются, очищаются и толкутся. Технология изготовления толокна отражена в названии (от слова «толочь»).</a:t>
            </a:r>
            <a:endParaRPr lang="ru-RU" sz="2000" dirty="0"/>
          </a:p>
        </p:txBody>
      </p:sp>
      <p:pic>
        <p:nvPicPr>
          <p:cNvPr id="4" name="Содержимое 3" descr="&amp;Tcy;&amp;ocy;&amp;lcy;&amp;ocy;&amp;kcy;&amp;ncy;&amp;ocy; &amp;icy; &amp;iecy;&amp;gcy;&amp;ocy; &amp;pcy;&amp;rcy;&amp;icy;&amp;mcy;&amp;iecy;&amp;ncy;&amp;iecy;&amp;ncy;&amp;icy;&amp;iecy; 100 % &amp;pcy;&amp;ocy;&amp;lcy;&amp;softcy;&amp;zcy;&amp;ycy; &amp;dcy;&amp;iocy;&amp;shcy;&amp;iecy;&amp;vcy;&amp;ocy; &amp;icy; &amp;scy;&amp;iecy;&amp;rcy;&amp;dcy;&amp;icy;&amp;tcy;&amp;ocy; &amp;Ncy;&amp;Acy;&amp;Dcy;&amp;Scy;&amp;Ocy;…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82141" y="1600200"/>
            <a:ext cx="57797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«Спорое кушанье толокно: замеси, да и в рот неси»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5286388"/>
            <a:ext cx="5486400" cy="80486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«Толокно и сладко, и скоро, и сытно, и споро»</a:t>
            </a:r>
            <a:endParaRPr lang="ru-RU" sz="2000" b="1" dirty="0"/>
          </a:p>
        </p:txBody>
      </p:sp>
      <p:pic>
        <p:nvPicPr>
          <p:cNvPr id="5" name="Рисунок 4" descr="&amp;Tcy;&amp;Ncy; &quot;&amp;Dcy;&amp;iecy;&amp;rcy;&amp;iecy;&amp;vcy;&amp;ncy;&amp;yacy; &amp;ncy;&amp;acy; &amp;Rcy;&amp;ucy;&amp;scy;&amp;icy;&quot; (2,3 &amp;gcy;.) - Babyblog.ru"/>
          <p:cNvPicPr>
            <a:picLocks noGrp="1"/>
          </p:cNvPicPr>
          <p:nvPr>
            <p:ph type="pic" idx="1"/>
          </p:nvPr>
        </p:nvPicPr>
        <p:blipFill>
          <a:blip r:embed="rId2"/>
          <a:srcRect l="15636" r="15636"/>
          <a:stretch>
            <a:fillRect/>
          </a:stretch>
        </p:blipFill>
        <p:spPr bwMode="auto">
          <a:xfrm>
            <a:off x="1928794" y="642918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 Из толокна, растительного масла и воды или кваса замешивали крутое тесто и лепили из него колбаски. Их удобно было брать с собой на работу в поле. </a:t>
            </a:r>
            <a:endParaRPr lang="ru-RU" sz="2000" dirty="0"/>
          </a:p>
        </p:txBody>
      </p:sp>
      <p:pic>
        <p:nvPicPr>
          <p:cNvPr id="4" name="Содержимое 3" descr="&amp;ZHcy;&amp;icy;&amp;zcy;&amp;ncy;&amp;softcy; &amp;icy; &amp;bcy;&amp;ycy;&amp;tcy; &amp;rcy;&amp;ucy;&amp;scy;&amp;scy;&amp;kcy;&amp;ocy;&amp;jcy; &amp;zhcy;&amp;iecy;&amp;ncy;&amp;shchcy;&amp;icy;&amp;ncy;&amp;ycy;. . &amp;Rcy;&amp;acy;&amp;bcy;&amp;ocy;&amp;tcy;&amp;acy;, &amp;icy;&amp;zcy;&amp;dcy;&amp;iecy;&amp;vcy;&amp;acy;&amp;tcy;&amp;iecy;&amp;lcy;&amp;softcy;&amp;scy;&amp;tcy;&amp;vcy;&amp;acy;, &amp;icy;&amp;ncy;&amp;tscy;&amp;iecy;&amp;scy;&amp;tcy; &amp;icy; &amp;ncy;&amp;iecy;&amp;vcy;&amp;ocy;&amp;zcy;&amp;mcy;&amp;ocy;&amp;zhcy;&amp;ncy;&amp;ocy;&amp;scy;&amp;tcy;&amp;softcy; &amp;rcy;&amp;acy;&amp;zcy;&amp;vcy;&amp;iecy;&amp;scy;&amp;tcy;&amp;icy;&amp;scy;&amp;softcy;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8763" y="1600200"/>
            <a:ext cx="604647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dirty="0" smtClean="0"/>
              <a:t>Состав толокна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Толокно содержит 15-20% легко усвояемого белка, около 5-7% жиров и 60-65% углеводов. </a:t>
            </a:r>
          </a:p>
          <a:p>
            <a:r>
              <a:rPr lang="ru-RU" sz="2000" b="1" dirty="0" smtClean="0"/>
              <a:t>лецитин</a:t>
            </a:r>
            <a:r>
              <a:rPr lang="ru-RU" sz="2000" dirty="0" smtClean="0"/>
              <a:t>, который обеспечивает питание всей нервной системы человека. </a:t>
            </a:r>
          </a:p>
          <a:p>
            <a:r>
              <a:rPr lang="ru-RU" sz="2000" b="1" dirty="0" err="1" smtClean="0"/>
              <a:t>биофлавоноиды</a:t>
            </a:r>
            <a:r>
              <a:rPr lang="ru-RU" sz="2000" dirty="0" smtClean="0"/>
              <a:t>, которые  оказывают положительное воздействие на иммунную и эндокринную системы,  препятствуют образованию опухолей. </a:t>
            </a:r>
          </a:p>
          <a:p>
            <a:r>
              <a:rPr lang="ru-RU" sz="2000" b="1" dirty="0" smtClean="0"/>
              <a:t>витамины Е, РР и группы В, а также калий, кальций, фосфор, магний, натрий, железо, марганец.</a:t>
            </a:r>
          </a:p>
          <a:p>
            <a:r>
              <a:rPr lang="ru-RU" sz="2000" b="1" dirty="0" err="1" smtClean="0"/>
              <a:t>Аланин</a:t>
            </a:r>
            <a:r>
              <a:rPr lang="ru-RU" sz="2000" b="1" dirty="0" smtClean="0"/>
              <a:t> -</a:t>
            </a:r>
            <a:r>
              <a:rPr lang="ru-RU" sz="2000" dirty="0" smtClean="0"/>
              <a:t> источник энергии , а также регулятор уровня сахара в крови. </a:t>
            </a:r>
          </a:p>
          <a:p>
            <a:r>
              <a:rPr lang="ru-RU" sz="2000" b="1" dirty="0" smtClean="0"/>
              <a:t>Цистеин</a:t>
            </a:r>
            <a:r>
              <a:rPr lang="ru-RU" sz="2000" dirty="0" smtClean="0"/>
              <a:t> , который обезвреживает некоторые токсические вещества и защищает организм от радиации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Врачи рекомендуют регулярно употреблять блюда из толокна при: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- хронических воспалительных заболеваниях;</a:t>
            </a:r>
          </a:p>
          <a:p>
            <a:r>
              <a:rPr lang="ru-RU" dirty="0" smtClean="0"/>
              <a:t>- заболеваниях желудочно-кишечного тракта, низкой кислотности желудочного сока, вялом пищеварении;</a:t>
            </a:r>
          </a:p>
          <a:p>
            <a:r>
              <a:rPr lang="ru-RU" dirty="0" smtClean="0"/>
              <a:t>- заболеваниях печени и почек;</a:t>
            </a:r>
          </a:p>
          <a:p>
            <a:r>
              <a:rPr lang="ru-RU" dirty="0" smtClean="0"/>
              <a:t>- онкологических заболеваниях;</a:t>
            </a:r>
          </a:p>
          <a:p>
            <a:r>
              <a:rPr lang="ru-RU" dirty="0" smtClean="0"/>
              <a:t>- нарушениях обмена веществ;</a:t>
            </a:r>
          </a:p>
          <a:p>
            <a:r>
              <a:rPr lang="ru-RU" dirty="0" smtClean="0"/>
              <a:t>- анемии;</a:t>
            </a:r>
          </a:p>
          <a:p>
            <a:r>
              <a:rPr lang="ru-RU" dirty="0" smtClean="0"/>
              <a:t>- туберкулезе;</a:t>
            </a:r>
          </a:p>
          <a:p>
            <a:r>
              <a:rPr lang="ru-RU" dirty="0" smtClean="0"/>
              <a:t>- нервном переутомлении, стрессовых и депрессивных состояниях;</a:t>
            </a:r>
          </a:p>
          <a:p>
            <a:r>
              <a:rPr lang="ru-RU" dirty="0" smtClean="0"/>
              <a:t>- кожных болезнях.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 Оборудование, санитарные правила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1600" dirty="0" smtClean="0"/>
          </a:p>
          <a:p>
            <a:r>
              <a:rPr lang="ru-RU" sz="2000" dirty="0" smtClean="0"/>
              <a:t>Для изготовления </a:t>
            </a:r>
            <a:r>
              <a:rPr lang="ru-RU" sz="2000" dirty="0" err="1" smtClean="0"/>
              <a:t>оладьев</a:t>
            </a:r>
            <a:r>
              <a:rPr lang="ru-RU" sz="2000" dirty="0" smtClean="0"/>
              <a:t>  из толокна нам       </a:t>
            </a:r>
          </a:p>
          <a:p>
            <a:r>
              <a:rPr lang="ru-RU" sz="2000" dirty="0" smtClean="0"/>
              <a:t>потребуются:</a:t>
            </a:r>
          </a:p>
          <a:p>
            <a:r>
              <a:rPr lang="ru-RU" sz="2000" dirty="0" smtClean="0"/>
              <a:t> </a:t>
            </a:r>
          </a:p>
          <a:p>
            <a:r>
              <a:rPr lang="ru-RU" sz="2000" dirty="0" smtClean="0"/>
              <a:t>1.Замесочное блюдо;</a:t>
            </a:r>
          </a:p>
          <a:p>
            <a:r>
              <a:rPr lang="ru-RU" sz="2000" dirty="0" smtClean="0"/>
              <a:t>2. венчик или вилка;</a:t>
            </a:r>
          </a:p>
          <a:p>
            <a:r>
              <a:rPr lang="ru-RU" sz="2000" dirty="0" smtClean="0"/>
              <a:t>3. нож;</a:t>
            </a:r>
          </a:p>
          <a:p>
            <a:r>
              <a:rPr lang="ru-RU" sz="2000" dirty="0" smtClean="0"/>
              <a:t>4. сковорода, лопаточка;</a:t>
            </a:r>
          </a:p>
          <a:p>
            <a:r>
              <a:rPr lang="ru-RU" sz="2000" dirty="0" smtClean="0"/>
              <a:t>3. блюдо для готового изделия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/>
              <a:t>санитарно-гигиенические  правила: </a:t>
            </a:r>
            <a:endParaRPr lang="ru-RU" sz="1600" dirty="0" smtClean="0"/>
          </a:p>
          <a:p>
            <a:r>
              <a:rPr lang="ru-RU" sz="1600" dirty="0" smtClean="0"/>
              <a:t>*Готовить пищу следует в специальной одежде (фартуке, косынке).</a:t>
            </a:r>
          </a:p>
          <a:p>
            <a:r>
              <a:rPr lang="ru-RU" sz="1600" dirty="0" smtClean="0"/>
              <a:t>*Обязательно мыть руки.</a:t>
            </a:r>
          </a:p>
          <a:p>
            <a:r>
              <a:rPr lang="ru-RU" sz="1600" dirty="0" smtClean="0"/>
              <a:t>* Убирать рабочие места.</a:t>
            </a:r>
          </a:p>
          <a:p>
            <a:r>
              <a:rPr lang="ru-RU" sz="1600" dirty="0" smtClean="0"/>
              <a:t>* Хранить инвентарь и посуду в строго отведенных местах.</a:t>
            </a:r>
          </a:p>
          <a:p>
            <a:r>
              <a:rPr lang="ru-RU" sz="1600" dirty="0" smtClean="0"/>
              <a:t>* Раздельно хранить сырье и готовую продукцию.</a:t>
            </a:r>
          </a:p>
          <a:p>
            <a:r>
              <a:rPr lang="ru-RU" sz="1600" dirty="0" smtClean="0"/>
              <a:t>* Соблюдать правила и сроки хранения продуктов.</a:t>
            </a:r>
          </a:p>
          <a:p>
            <a:r>
              <a:rPr lang="ru-RU" sz="1600" dirty="0" smtClean="0"/>
              <a:t>* Продукты тщательно промывать водой. ( В нашем рецепте это яйца)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102589847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race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rgbClr val="FFFFFF"/>
              <a:schemeClr val="phClr">
                <a:tint val="100000"/>
              </a:schemeClr>
            </a:duotone>
          </a:blip>
          <a:tile tx="0" ty="0" sx="80000" sy="85000" flip="none" algn="tl"/>
        </a:blipFill>
      </a:fillStyleLst>
      <a:lnStyleLst>
        <a:ln w="13175" cap="flat" cmpd="sng" algn="ctr">
          <a:solidFill>
            <a:schemeClr val="phClr">
              <a:alpha val="100000"/>
            </a:schemeClr>
          </a:solidFill>
          <a:prstDash val="solid"/>
        </a:ln>
        <a:ln w="19525" cap="flat" cmpd="sng" algn="ctr">
          <a:solidFill>
            <a:schemeClr val="phClr">
              <a:alpha val="100000"/>
            </a:schemeClr>
          </a:solidFill>
          <a:prstDash val="solid"/>
        </a:ln>
        <a:ln w="263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95000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2700000"/>
            </a:lightRig>
          </a:scene3d>
          <a:sp3d>
            <a:bevelT w="342900" h="38100" prst="softRound"/>
            <a:bevelB w="342900" h="38100" prst="softRound"/>
            <a:contourClr>
              <a:srgbClr val="000000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CF18B01-1A88-40F1-B872-3260BEF31E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TS102589847</Template>
  <TotalTime>0</TotalTime>
  <Words>699</Words>
  <Application>Microsoft Office PowerPoint</Application>
  <PresentationFormat>Экран (4:3)</PresentationFormat>
  <Paragraphs>84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TS102589847</vt:lpstr>
      <vt:lpstr>муниципальное образовательное учреждение средняя общеобразовательная школа №221 г. заречного пензенской области  Творческий проект Толокно: здоровая пища из глубины веков</vt:lpstr>
      <vt:lpstr>Интерес к национальным традициям  у меня появился после посещения еще в детстве музея  архитектуры  быта народов нижегородского Поволжья. </vt:lpstr>
      <vt:lpstr>Обоснование темы, цель и задачи проекта</vt:lpstr>
      <vt:lpstr>Толокно́ — мука из зёрен овса или ячменя, которые предварительно пропариваются, высушиваются, обжариваются, очищаются и толкутся. Технология изготовления толокна отражена в названии (от слова «толочь»).</vt:lpstr>
      <vt:lpstr>«Спорое кушанье толокно: замеси, да и в рот неси»</vt:lpstr>
      <vt:lpstr> Из толокна, растительного масла и воды или кваса замешивали крутое тесто и лепили из него колбаски. Их удобно было брать с собой на работу в поле. </vt:lpstr>
      <vt:lpstr>Состав толокна</vt:lpstr>
      <vt:lpstr>Врачи рекомендуют регулярно употреблять блюда из толокна при: </vt:lpstr>
      <vt:lpstr> Оборудование, санитарные правила</vt:lpstr>
      <vt:lpstr>Нам потребуется: *2 стакана толокна; *1 литр кефира; *4 яйца;. *1 стакан муки; *1 стакан сахара;  *1 ч. ложка соли; *2 ст.ложки растительного масла </vt:lpstr>
      <vt:lpstr>1. Толокно залить кефиром, затем размешать смесь и дать настояться 30-40 минут.  </vt:lpstr>
      <vt:lpstr>И все это как следует размешать.</vt:lpstr>
      <vt:lpstr>3. Выпекать на медленном огне.</vt:lpstr>
      <vt:lpstr>Оладьи из толокна  готовы.  Они  похожи на обычные, при этом имеют тонкий привкус овсяного печенья.  </vt:lpstr>
      <vt:lpstr> Оладьи , по мнению моих одноклассниц, заслуживают отличной оценки!!!</vt:lpstr>
      <vt:lpstr>Экономические расчеты</vt:lpstr>
      <vt:lpstr>НАШИ ВЫВОДЫ</vt:lpstr>
      <vt:lpstr>Наша реклама</vt:lpstr>
      <vt:lpstr>Благодарю за внимание,  приятного аппетита и будьте здоровы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2014-07-11T08:44:18Z</dcterms:created>
  <dcterms:modified xsi:type="dcterms:W3CDTF">2023-10-01T12:27:33Z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TC025898479991</vt:lpwstr>
  </property>
</Properties>
</file>