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9" r:id="rId3"/>
    <p:sldId id="256" r:id="rId4"/>
    <p:sldId id="277" r:id="rId5"/>
    <p:sldId id="257" r:id="rId6"/>
    <p:sldId id="258" r:id="rId7"/>
    <p:sldId id="259" r:id="rId8"/>
    <p:sldId id="349" r:id="rId9"/>
    <p:sldId id="271" r:id="rId10"/>
    <p:sldId id="276" r:id="rId11"/>
    <p:sldId id="275" r:id="rId12"/>
    <p:sldId id="273" r:id="rId13"/>
    <p:sldId id="274" r:id="rId14"/>
    <p:sldId id="293" r:id="rId15"/>
    <p:sldId id="294" r:id="rId16"/>
    <p:sldId id="297" r:id="rId17"/>
    <p:sldId id="300" r:id="rId18"/>
    <p:sldId id="260" r:id="rId19"/>
    <p:sldId id="272" r:id="rId20"/>
    <p:sldId id="265" r:id="rId21"/>
    <p:sldId id="342" r:id="rId22"/>
    <p:sldId id="298" r:id="rId23"/>
    <p:sldId id="261" r:id="rId24"/>
    <p:sldId id="263" r:id="rId25"/>
    <p:sldId id="264" r:id="rId26"/>
    <p:sldId id="340" r:id="rId27"/>
    <p:sldId id="301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0" userDrawn="1">
          <p15:clr>
            <a:srgbClr val="A4A3A4"/>
          </p15:clr>
        </p15:guide>
        <p15:guide id="2" pos="3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-1320" y="-108"/>
      </p:cViewPr>
      <p:guideLst>
        <p:guide orient="horz" pos="2120"/>
        <p:guide pos="38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40ED40-AAC2-482B-B9FF-BC524A1BD02B}" type="doc">
      <dgm:prSet loTypeId="urn:microsoft.com/office/officeart/2005/8/layout/target3" loCatId="relationship" qsTypeId="urn:microsoft.com/office/officeart/2005/8/quickstyle/simple1#2" qsCatId="simple" csTypeId="urn:microsoft.com/office/officeart/2005/8/colors/accent1_2#2" csCatId="accent1"/>
      <dgm:spPr/>
      <dgm:t>
        <a:bodyPr/>
        <a:lstStyle/>
        <a:p>
          <a:endParaRPr lang="ru-RU"/>
        </a:p>
      </dgm:t>
    </dgm:pt>
    <dgm:pt modelId="{D0380C25-DF48-484D-B4F1-B8DB59141A5D}">
      <dgm:prSet/>
      <dgm:spPr/>
      <dgm:t>
        <a:bodyPr/>
        <a:lstStyle/>
        <a:p>
          <a:pPr rtl="0"/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Домашнее задание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6D10407-CCDE-446E-82F0-75C34EE7EA26}" cxnId="{25B488B5-25F8-486E-A8D0-6B3E9EF755A7}" type="parTrans">
      <dgm:prSet/>
      <dgm:spPr/>
      <dgm:t>
        <a:bodyPr/>
        <a:lstStyle/>
        <a:p>
          <a:endParaRPr lang="ru-RU"/>
        </a:p>
      </dgm:t>
    </dgm:pt>
    <dgm:pt modelId="{34F1FA96-6445-4BB6-9F58-AE1EA4C80FB6}" cxnId="{25B488B5-25F8-486E-A8D0-6B3E9EF755A7}" type="sibTrans">
      <dgm:prSet/>
      <dgm:spPr/>
      <dgm:t>
        <a:bodyPr/>
        <a:lstStyle/>
        <a:p>
          <a:endParaRPr lang="ru-RU"/>
        </a:p>
      </dgm:t>
    </dgm:pt>
    <dgm:pt modelId="{FA772A31-E550-47FB-994A-C7FBD433F04D}" type="pres">
      <dgm:prSet presAssocID="{4F40ED40-AAC2-482B-B9FF-BC524A1BD02B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375E974-A4A2-4889-923E-7FD6F504BC92}" type="pres">
      <dgm:prSet presAssocID="{D0380C25-DF48-484D-B4F1-B8DB59141A5D}" presName="circle1" presStyleLbl="node1" presStyleIdx="0" presStyleCnt="1" custScaleX="36896" custScaleY="16062" custLinFactNeighborX="-11242" custLinFactNeighborY="-980"/>
      <dgm:spPr/>
    </dgm:pt>
    <dgm:pt modelId="{B8F58C12-5647-44AB-A75D-F66C6A27F950}" type="pres">
      <dgm:prSet presAssocID="{D0380C25-DF48-484D-B4F1-B8DB59141A5D}" presName="space" presStyleCnt="0"/>
      <dgm:spPr/>
    </dgm:pt>
    <dgm:pt modelId="{90202479-4051-4DA2-83B0-D19A2C171B96}" type="pres">
      <dgm:prSet presAssocID="{D0380C25-DF48-484D-B4F1-B8DB59141A5D}" presName="rect1" presStyleLbl="alignAcc1" presStyleIdx="0" presStyleCnt="1" custScaleX="120059" custScaleY="16062" custLinFactNeighborX="1129" custLinFactNeighborY="-1"/>
      <dgm:spPr/>
      <dgm:t>
        <a:bodyPr/>
        <a:lstStyle/>
        <a:p>
          <a:endParaRPr lang="ru-RU"/>
        </a:p>
      </dgm:t>
    </dgm:pt>
    <dgm:pt modelId="{A261C7C4-6F86-4737-9A82-2F823F2F386B}" type="pres">
      <dgm:prSet presAssocID="{D0380C25-DF48-484D-B4F1-B8DB59141A5D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309C450-17CF-49E6-A2B1-EDDDD4459313}" type="presOf" srcId="{4F40ED40-AAC2-482B-B9FF-BC524A1BD02B}" destId="{FA772A31-E550-47FB-994A-C7FBD433F04D}" srcOrd="0" destOrd="0" presId="urn:microsoft.com/office/officeart/2005/8/layout/target3"/>
    <dgm:cxn modelId="{25B488B5-25F8-486E-A8D0-6B3E9EF755A7}" srcId="{4F40ED40-AAC2-482B-B9FF-BC524A1BD02B}" destId="{D0380C25-DF48-484D-B4F1-B8DB59141A5D}" srcOrd="0" destOrd="0" parTransId="{B6D10407-CCDE-446E-82F0-75C34EE7EA26}" sibTransId="{34F1FA96-6445-4BB6-9F58-AE1EA4C80FB6}"/>
    <dgm:cxn modelId="{A90CD778-4916-418A-A630-3F723EFCA529}" type="presOf" srcId="{D0380C25-DF48-484D-B4F1-B8DB59141A5D}" destId="{A261C7C4-6F86-4737-9A82-2F823F2F386B}" srcOrd="1" destOrd="0" presId="urn:microsoft.com/office/officeart/2005/8/layout/target3"/>
    <dgm:cxn modelId="{D055533B-7C0A-4B65-80B4-BDDE4F063B62}" type="presOf" srcId="{D0380C25-DF48-484D-B4F1-B8DB59141A5D}" destId="{90202479-4051-4DA2-83B0-D19A2C171B96}" srcOrd="0" destOrd="0" presId="urn:microsoft.com/office/officeart/2005/8/layout/target3"/>
    <dgm:cxn modelId="{65E02EB1-E833-4D91-9B9F-4BF48853D7E2}" type="presParOf" srcId="{FA772A31-E550-47FB-994A-C7FBD433F04D}" destId="{E375E974-A4A2-4889-923E-7FD6F504BC92}" srcOrd="0" destOrd="0" presId="urn:microsoft.com/office/officeart/2005/8/layout/target3"/>
    <dgm:cxn modelId="{F84A54F7-01C6-4798-93FC-2729B47870AD}" type="presParOf" srcId="{FA772A31-E550-47FB-994A-C7FBD433F04D}" destId="{B8F58C12-5647-44AB-A75D-F66C6A27F950}" srcOrd="1" destOrd="0" presId="urn:microsoft.com/office/officeart/2005/8/layout/target3"/>
    <dgm:cxn modelId="{909331FF-B72C-4299-9B60-129844A3C055}" type="presParOf" srcId="{FA772A31-E550-47FB-994A-C7FBD433F04D}" destId="{90202479-4051-4DA2-83B0-D19A2C171B96}" srcOrd="2" destOrd="0" presId="urn:microsoft.com/office/officeart/2005/8/layout/target3"/>
    <dgm:cxn modelId="{5F5A0077-1996-4E8D-A28B-69A15D8669D6}" type="presParOf" srcId="{FA772A31-E550-47FB-994A-C7FBD433F04D}" destId="{A261C7C4-6F86-4737-9A82-2F823F2F386B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Группа 1"/>
      <dsp:cNvGrpSpPr/>
    </dsp:nvGrpSpPr>
    <dsp:grpSpPr>
      <a:xfrm>
        <a:off x="0" y="0"/>
        <a:ext cx="10911840" cy="1051560"/>
        <a:chOff x="0" y="0"/>
        <a:chExt cx="10911840" cy="1051560"/>
      </a:xfrm>
    </dsp:grpSpPr>
    <dsp:sp modelId="{E375E974-A4A2-4889-923E-7FD6F504BC92}">
      <dsp:nvSpPr>
        <dsp:cNvPr id="3" name="Круговая 2"/>
        <dsp:cNvSpPr/>
      </dsp:nvSpPr>
      <dsp:spPr bwMode="white">
        <a:xfrm>
          <a:off x="0" y="0"/>
          <a:ext cx="2415619" cy="1051596"/>
        </a:xfrm>
        <a:prstGeom prst="pie">
          <a:avLst>
            <a:gd name="adj1" fmla="val 5400000"/>
            <a:gd name="adj2" fmla="val 162000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0" y="0"/>
        <a:ext cx="2415619" cy="1051596"/>
      </dsp:txXfrm>
    </dsp:sp>
    <dsp:sp modelId="{90202479-4051-4DA2-83B0-D19A2C171B96}">
      <dsp:nvSpPr>
        <dsp:cNvPr id="4" name="Прямоугольник 3"/>
        <dsp:cNvSpPr/>
      </dsp:nvSpPr>
      <dsp:spPr bwMode="white">
        <a:xfrm>
          <a:off x="1177794" y="0"/>
          <a:ext cx="9170452" cy="1051596"/>
        </a:xfrm>
        <a:prstGeom prst="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247650" tIns="247650" rIns="247650" bIns="247650" anchor="ctr"/>
        <a:lstStyle>
          <a:lvl1pPr algn="ctr">
            <a:defRPr sz="6500"/>
          </a:lvl1pPr>
          <a:lvl2pPr marL="285750" indent="-285750" algn="ctr">
            <a:defRPr sz="6500"/>
          </a:lvl2pPr>
          <a:lvl3pPr marL="571500" indent="-285750" algn="ctr">
            <a:defRPr sz="6500"/>
          </a:lvl3pPr>
          <a:lvl4pPr marL="857250" indent="-285750" algn="ctr">
            <a:defRPr sz="6500"/>
          </a:lvl4pPr>
          <a:lvl5pPr marL="1143000" indent="-285750" algn="ctr">
            <a:defRPr sz="6500"/>
          </a:lvl5pPr>
          <a:lvl6pPr marL="1428750" indent="-285750" algn="ctr">
            <a:defRPr sz="6500"/>
          </a:lvl6pPr>
          <a:lvl7pPr marL="1714500" indent="-285750" algn="ctr">
            <a:defRPr sz="6500"/>
          </a:lvl7pPr>
          <a:lvl8pPr marL="2000250" indent="-285750" algn="ctr">
            <a:defRPr sz="6500"/>
          </a:lvl8pPr>
          <a:lvl9pPr marL="2286000" indent="-285750" algn="ctr">
            <a:defRPr sz="65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b="1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Домашнее задание</a:t>
          </a:r>
          <a:endParaRPr lang="ru-RU" dirty="0">
            <a:solidFill>
              <a:schemeClr val="dk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77794" y="0"/>
        <a:ext cx="9170452" cy="10515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58129" y="434162"/>
            <a:ext cx="11075745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963168" y="1820206"/>
            <a:ext cx="103632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963168" y="3685032"/>
            <a:ext cx="10363200" cy="914400"/>
          </a:xfrm>
        </p:spPr>
        <p:txBody>
          <a:bodyPr lIns="182880" tIns="0"/>
          <a:lstStyle>
            <a:lvl1pPr marL="36830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0A896-05BF-43A8-9F29-8AE94EB95CE2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BCAE0-0064-4A51-BB8F-BD9FD64C941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70560" y="530352"/>
            <a:ext cx="10911840" cy="4187952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0A896-05BF-43A8-9F29-8AE94EB95CE2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BCAE0-0064-4A51-BB8F-BD9FD64C941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533405"/>
            <a:ext cx="2641600" cy="5257799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11200" y="533403"/>
            <a:ext cx="7924800" cy="525780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0A896-05BF-43A8-9F29-8AE94EB95CE2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BCAE0-0064-4A51-BB8F-BD9FD64C941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0A896-05BF-43A8-9F29-8AE94EB95CE2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BCAE0-0064-4A51-BB8F-BD9FD64C941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0560" y="530352"/>
            <a:ext cx="10911840" cy="41879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0A896-05BF-43A8-9F29-8AE94EB95CE2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BCAE0-0064-4A51-BB8F-BD9FD64C941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58129" y="434163"/>
            <a:ext cx="11075745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4459" y="4928616"/>
            <a:ext cx="1091184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4459" y="5624484"/>
            <a:ext cx="10911840" cy="420624"/>
          </a:xfrm>
        </p:spPr>
        <p:txBody>
          <a:bodyPr lIns="118872" tIns="0" anchor="t"/>
          <a:lstStyle>
            <a:lvl1pPr marL="0" marR="36830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0A896-05BF-43A8-9F29-8AE94EB95CE2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BCAE0-0064-4A51-BB8F-BD9FD64C941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3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40480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0A896-05BF-43A8-9F29-8AE94EB95CE2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BCAE0-0064-4A51-BB8F-BD9FD64C941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 anchor="b"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09632" y="579438"/>
            <a:ext cx="524256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202892" y="579438"/>
            <a:ext cx="524256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80963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0289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0A896-05BF-43A8-9F29-8AE94EB95CE2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BCAE0-0064-4A51-BB8F-BD9FD64C941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0A896-05BF-43A8-9F29-8AE94EB95CE2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BCAE0-0064-4A51-BB8F-BD9FD64C941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0A896-05BF-43A8-9F29-8AE94EB95CE2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BCAE0-0064-4A51-BB8F-BD9FD64C941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85045" y="533400"/>
            <a:ext cx="39624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385129" y="1447802"/>
            <a:ext cx="3962400" cy="4206112"/>
          </a:xfrm>
        </p:spPr>
        <p:txBody>
          <a:bodyPr lIns="91440"/>
          <a:lstStyle>
            <a:lvl1pPr marL="18415" marR="18415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015163" y="930144"/>
            <a:ext cx="6168212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0A896-05BF-43A8-9F29-8AE94EB95CE2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BCAE0-0064-4A51-BB8F-BD9FD64C941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8534401" y="434162"/>
            <a:ext cx="3099473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012056"/>
            <a:ext cx="109728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8616949" y="533400"/>
            <a:ext cx="298704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0A896-05BF-43A8-9F29-8AE94EB95CE2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BCAE0-0064-4A51-BB8F-BD9FD64C9411}" type="slidenum">
              <a:rPr lang="ru-RU" smtClean="0"/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61973" y="435768"/>
            <a:ext cx="7900416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58129" y="434162"/>
            <a:ext cx="11075745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70560" y="4985590"/>
            <a:ext cx="1091184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670560" y="530352"/>
            <a:ext cx="1091184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  <a:p>
            <a:pPr lvl="1" eaLnBrk="1" latinLnBrk="0" hangingPunct="1"/>
            <a:r>
              <a:rPr kumimoji="0" lang="ru-RU" smtClean="0"/>
              <a:t>Второй уровень</a:t>
            </a:r>
            <a:endParaRPr kumimoji="0" lang="ru-RU" smtClean="0"/>
          </a:p>
          <a:p>
            <a:pPr lvl="2" eaLnBrk="1" latinLnBrk="0" hangingPunct="1"/>
            <a:r>
              <a:rPr kumimoji="0" lang="ru-RU" smtClean="0"/>
              <a:t>Третий уровень</a:t>
            </a:r>
            <a:endParaRPr kumimoji="0" lang="ru-RU" smtClean="0"/>
          </a:p>
          <a:p>
            <a:pPr lvl="3" eaLnBrk="1" latinLnBrk="0" hangingPunct="1"/>
            <a:r>
              <a:rPr kumimoji="0" lang="ru-RU" smtClean="0"/>
              <a:t>Четвертый уровень</a:t>
            </a:r>
            <a:endParaRPr kumimoji="0" lang="ru-RU" smtClean="0"/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5035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</a:lstStyle>
          <a:p>
            <a:fld id="{6590A896-05BF-43A8-9F29-8AE94EB95CE2}" type="datetimeFigureOut">
              <a:rPr lang="ru-RU" smtClean="0"/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8083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11131104" y="6111876"/>
            <a:ext cx="609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</a:lstStyle>
          <a:p>
            <a:fld id="{035BCAE0-0064-4A51-BB8F-BD9FD64C9411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65430" indent="-265430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 panose="05020102010507070707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295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 panose="020B0604030504040204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130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 panose="05020102010507070707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255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 panose="020B0604030504040204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 panose="05020102010507070707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345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 panose="020B0604030504040204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53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 panose="05020102010507070707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Verdana" panose="020B0604030504040204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 panose="05020102010507070707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slide" Target="slide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slide" Target="slide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slide" Target="slide9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6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slide" Target="slide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slide" Target="slide16.xml"/><Relationship Id="rId6" Type="http://schemas.openxmlformats.org/officeDocument/2006/relationships/slide" Target="slide12.xml"/><Relationship Id="rId5" Type="http://schemas.openxmlformats.org/officeDocument/2006/relationships/slide" Target="slide13.xml"/><Relationship Id="rId4" Type="http://schemas.openxmlformats.org/officeDocument/2006/relationships/slide" Target="slide15.xml"/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" Target="slide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овое поле 5"/>
          <p:cNvSpPr txBox="1"/>
          <p:nvPr/>
        </p:nvSpPr>
        <p:spPr>
          <a:xfrm>
            <a:off x="8710704" y="5943177"/>
            <a:ext cx="29565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Гюстав </a:t>
            </a:r>
            <a:r>
              <a:rPr lang="ru-RU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Гийом</a:t>
            </a:r>
            <a:endParaRPr lang="ru-RU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52231" y="3524798"/>
            <a:ext cx="553555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en-US" sz="6000" dirty="0" smtClean="0">
                <a:ln w="12700">
                  <a:solidFill>
                    <a:srgbClr val="1B587C">
                      <a:lumMod val="50000"/>
                    </a:srgbClr>
                  </a:solidFill>
                  <a:prstDash val="solid"/>
                </a:ln>
                <a:solidFill>
                  <a:srgbClr val="9F2936">
                    <a:lumMod val="75000"/>
                  </a:srgbClr>
                </a:solidFill>
                <a:effectLst>
                  <a:innerShdw blurRad="177800">
                    <a:srgbClr val="1B587C">
                      <a:lumMod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МЫСЛЯЩИЙ »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67268" y="540689"/>
            <a:ext cx="10854266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en-US" sz="6000" dirty="0" smtClean="0">
                <a:ln w="12700">
                  <a:solidFill>
                    <a:srgbClr val="1B587C">
                      <a:lumMod val="50000"/>
                    </a:srgbClr>
                  </a:solidFill>
                  <a:prstDash val="solid"/>
                </a:ln>
                <a:solidFill>
                  <a:srgbClr val="9F2936">
                    <a:lumMod val="75000"/>
                  </a:srgbClr>
                </a:solidFill>
                <a:effectLst>
                  <a:innerShdw blurRad="177800">
                    <a:srgbClr val="1B587C">
                      <a:lumMod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 ДОРОГУ  ОСИЛИТ  ИДУЩИЙ,</a:t>
            </a:r>
            <a:endParaRPr lang="ru-RU" altLang="en-US" sz="6000" dirty="0" smtClean="0">
              <a:ln w="12700">
                <a:solidFill>
                  <a:srgbClr val="1B587C">
                    <a:lumMod val="50000"/>
                  </a:srgbClr>
                </a:solidFill>
                <a:prstDash val="solid"/>
              </a:ln>
              <a:solidFill>
                <a:srgbClr val="9F2936">
                  <a:lumMod val="75000"/>
                </a:srgbClr>
              </a:solidFill>
              <a:effectLst>
                <a:innerShdw blurRad="177800">
                  <a:srgbClr val="1B587C">
                    <a:lumMod val="5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en-US" sz="6000" dirty="0" smtClean="0">
                <a:ln w="12700">
                  <a:solidFill>
                    <a:srgbClr val="1B587C">
                      <a:lumMod val="50000"/>
                    </a:srgbClr>
                  </a:solidFill>
                  <a:prstDash val="solid"/>
                </a:ln>
                <a:solidFill>
                  <a:srgbClr val="9F2936">
                    <a:lumMod val="75000"/>
                  </a:srgbClr>
                </a:solidFill>
                <a:effectLst>
                  <a:innerShdw blurRad="177800">
                    <a:srgbClr val="1B587C">
                      <a:lumMod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А   </a:t>
            </a:r>
            <a:r>
              <a:rPr lang="ru-RU" altLang="en-US" sz="6000" dirty="0">
                <a:ln w="12700">
                  <a:solidFill>
                    <a:srgbClr val="1B587C">
                      <a:lumMod val="50000"/>
                    </a:srgbClr>
                  </a:solidFill>
                  <a:prstDash val="solid"/>
                </a:ln>
                <a:solidFill>
                  <a:srgbClr val="9F2936">
                    <a:lumMod val="75000"/>
                  </a:srgbClr>
                </a:solidFill>
                <a:effectLst>
                  <a:innerShdw blurRad="177800">
                    <a:srgbClr val="1B587C">
                      <a:lumMod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ИНФОРМАТИКУ -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Текстовое поле 99"/>
          <p:cNvSpPr txBox="1"/>
          <p:nvPr/>
        </p:nvSpPr>
        <p:spPr>
          <a:xfrm>
            <a:off x="501650" y="305435"/>
            <a:ext cx="11188700" cy="62471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28600" indent="-228600" algn="ctr"/>
            <a:r>
              <a:rPr lang="en-US" sz="8000" b="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 </a:t>
            </a:r>
            <a:r>
              <a:rPr lang="en-US" sz="8000" b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какой</a:t>
            </a:r>
            <a:r>
              <a:rPr lang="en-US" sz="8000" b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8000" b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системе</a:t>
            </a:r>
            <a:r>
              <a:rPr lang="en-US" sz="8000" b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8000" b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счисления</a:t>
            </a:r>
            <a:r>
              <a:rPr lang="en-US" sz="8000" b="0" dirty="0">
                <a:solidFill>
                  <a:srgbClr val="000000"/>
                </a:solidFill>
                <a:latin typeface="Times New Roman" panose="02020603050405020304" pitchFamily="18" charset="0"/>
              </a:rPr>
              <a:t> ЭВМ </a:t>
            </a:r>
            <a:r>
              <a:rPr lang="en-US" sz="8000" b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выполняет</a:t>
            </a:r>
            <a:r>
              <a:rPr lang="en-US" sz="8000" b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8000" b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арифметические</a:t>
            </a:r>
            <a:r>
              <a:rPr lang="en-US" sz="8000" b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8000" b="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расчеты</a:t>
            </a:r>
            <a:r>
              <a:rPr lang="en-US" sz="8000" b="0" dirty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  <a:endParaRPr lang="ru-RU" altLang="en-US" sz="8000" dirty="0"/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3305810" y="2509520"/>
            <a:ext cx="585660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 sz="6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ДВОИЧНОЙ</a:t>
            </a:r>
            <a:endParaRPr lang="ru-RU" altLang="en-US" sz="6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возврат 3">
            <a:hlinkClick r:id="rId1" action="ppaction://hlinksldjump" highlightClick="1"/>
          </p:cNvPr>
          <p:cNvSpPr/>
          <p:nvPr/>
        </p:nvSpPr>
        <p:spPr>
          <a:xfrm>
            <a:off x="11675533" y="6493933"/>
            <a:ext cx="474134" cy="330200"/>
          </a:xfrm>
          <a:prstGeom prst="actionButtonReturn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возврат 3">
            <a:hlinkClick r:id="rId1" action="ppaction://hlinksldjump" highlightClick="1"/>
          </p:cNvPr>
          <p:cNvSpPr/>
          <p:nvPr/>
        </p:nvSpPr>
        <p:spPr>
          <a:xfrm>
            <a:off x="11675533" y="6493933"/>
            <a:ext cx="474134" cy="330200"/>
          </a:xfrm>
          <a:prstGeom prst="actionButtonReturn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683260" y="514350"/>
            <a:ext cx="10876280" cy="5702935"/>
          </a:xfrm>
          <a:prstGeom prst="rect">
            <a:avLst/>
          </a:prstGeom>
        </p:spPr>
        <p:style>
          <a:lnRef idx="2">
            <a:schemeClr val="accent4"/>
          </a:lnRef>
          <a:fillRef idx="2">
            <a:schemeClr val="accent4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algn="ctr"/>
            <a:r>
              <a:rPr lang="ru-RU" altLang="en-US" sz="6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</a:t>
            </a:r>
            <a:r>
              <a:rPr lang="ru-RU" altLang="en-US" sz="6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верное соотношение:</a:t>
            </a:r>
            <a:endParaRPr lang="ru-RU" altLang="en-US" sz="66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en-US" sz="6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1 Гбайт = 1024 кбайт</a:t>
            </a:r>
            <a:endParaRPr lang="ru-RU" altLang="en-US" sz="66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en-US" sz="6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1 бит = 1024 байт</a:t>
            </a:r>
            <a:endParaRPr lang="ru-RU" altLang="en-US" sz="66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en-US" sz="6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1 Кбайт = 1024 байт</a:t>
            </a:r>
            <a:r>
              <a:rPr lang="ru-RU" altLang="en-US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en-US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1696085" y="4534535"/>
            <a:ext cx="968248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altLang="en-US" sz="6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 </a:t>
            </a:r>
            <a:r>
              <a:rPr lang="ru-RU" altLang="en-US" sz="6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Кбайт = 1024 байт</a:t>
            </a:r>
            <a:endParaRPr lang="ru-RU" altLang="en-US" sz="6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 1"/>
          <p:cNvSpPr txBox="1"/>
          <p:nvPr/>
        </p:nvSpPr>
        <p:spPr>
          <a:xfrm>
            <a:off x="995680" y="850265"/>
            <a:ext cx="10467340" cy="50158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ru-RU" altLang="en-US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</a:t>
            </a:r>
            <a:r>
              <a:rPr lang="ru-RU" altLang="en-US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 счисления, где применяют только цифры 0,1,2,3,4</a:t>
            </a:r>
            <a:endParaRPr lang="ru-RU" altLang="en-US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3982720" y="1968500"/>
            <a:ext cx="47821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 sz="4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ПЯТИРИЧНАЯ</a:t>
            </a:r>
            <a:endParaRPr lang="ru-RU" altLang="en-US" sz="40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возврат 3">
            <a:hlinkClick r:id="rId1" action="ppaction://hlinksldjump" highlightClick="1"/>
          </p:cNvPr>
          <p:cNvSpPr/>
          <p:nvPr/>
        </p:nvSpPr>
        <p:spPr>
          <a:xfrm>
            <a:off x="11675533" y="6493933"/>
            <a:ext cx="474134" cy="330200"/>
          </a:xfrm>
          <a:prstGeom prst="actionButtonReturn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возврат 3">
            <a:hlinkClick r:id="rId1" action="ppaction://hlinksldjump" highlightClick="1"/>
          </p:cNvPr>
          <p:cNvSpPr/>
          <p:nvPr/>
        </p:nvSpPr>
        <p:spPr>
          <a:xfrm>
            <a:off x="11717866" y="6527800"/>
            <a:ext cx="474134" cy="330200"/>
          </a:xfrm>
          <a:prstGeom prst="actionButtonReturn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736600" y="668655"/>
            <a:ext cx="10719435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ru-RU" altLang="en-US" sz="6000" b="1" dirty="0" smtClean="0">
                <a:ln w="15875"/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Сколько </a:t>
            </a:r>
            <a:r>
              <a:rPr lang="ru-RU" altLang="en-US" sz="6000" b="1" dirty="0">
                <a:ln w="15875"/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байтов в слове </a:t>
            </a:r>
            <a:r>
              <a:rPr lang="ru-RU" altLang="en-US" sz="6000" b="1" dirty="0">
                <a:ln w="15875"/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КОМПЬЮТЕР</a:t>
            </a:r>
            <a:r>
              <a:rPr lang="ru-RU" altLang="en-US" sz="6000" b="1" dirty="0">
                <a:ln w="15875"/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endParaRPr lang="ru-RU" altLang="en-US" sz="60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altLang="en-US" sz="6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а) 18</a:t>
            </a:r>
            <a:endParaRPr lang="ru-RU" altLang="en-US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altLang="en-US" sz="6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б) 1024</a:t>
            </a:r>
            <a:endParaRPr lang="ru-RU" altLang="en-US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altLang="en-US" sz="6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в) 9 </a:t>
            </a:r>
            <a:endParaRPr lang="ru-RU" altLang="en-US" sz="6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6499225" y="3179445"/>
            <a:ext cx="209867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 sz="8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9</a:t>
            </a:r>
            <a:endParaRPr lang="ru-RU" altLang="en-US" sz="80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мещающий текст 4"/>
          <p:cNvSpPr>
            <a:spLocks noGrp="1"/>
          </p:cNvSpPr>
          <p:nvPr>
            <p:ph type="body" orient="vert" idx="1"/>
          </p:nvPr>
        </p:nvSpPr>
        <p:spPr>
          <a:xfrm rot="16200000">
            <a:off x="3357245" y="-2046605"/>
            <a:ext cx="5476875" cy="1101280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altLang="en-US" sz="4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 </a:t>
            </a:r>
            <a:r>
              <a:rPr lang="ru-RU" altLang="en-US" sz="4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счисления, не используемые специалистами для общения с ЭВМ:?</a:t>
            </a:r>
            <a:endParaRPr lang="ru-RU" altLang="en-US" sz="4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>
              <a:buNone/>
            </a:pPr>
            <a:r>
              <a:rPr lang="ru-RU" altLang="en-US" sz="4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десятичная;</a:t>
            </a:r>
            <a:endParaRPr lang="ru-RU" altLang="en-US" sz="4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>
              <a:buNone/>
            </a:pPr>
            <a:r>
              <a:rPr lang="ru-RU" altLang="en-US" sz="4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троичная;</a:t>
            </a:r>
            <a:endParaRPr lang="ru-RU" altLang="en-US" sz="4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>
              <a:buNone/>
            </a:pPr>
            <a:r>
              <a:rPr lang="ru-RU" altLang="en-US" sz="4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двоичная;</a:t>
            </a:r>
            <a:endParaRPr lang="ru-RU" altLang="en-US" sz="4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>
              <a:buNone/>
            </a:pPr>
            <a:r>
              <a:rPr lang="ru-RU" altLang="en-US" sz="4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 шестнадцатеричная.</a:t>
            </a:r>
            <a:endParaRPr lang="ru-RU" altLang="en-US" sz="4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6555529" y="2660227"/>
            <a:ext cx="4813935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</a:t>
            </a:r>
            <a:r>
              <a:rPr lang="ru-RU" alt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десятичная</a:t>
            </a:r>
            <a:endParaRPr lang="ru-RU" altLang="en-US" sz="5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en-US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б) </a:t>
            </a:r>
            <a:r>
              <a:rPr lang="ru-RU" alt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ТРОИЧНАЯ</a:t>
            </a:r>
            <a:endParaRPr lang="ru-RU" alt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возврат 3">
            <a:hlinkClick r:id="rId1" action="ppaction://hlinksldjump" highlightClick="1"/>
          </p:cNvPr>
          <p:cNvSpPr/>
          <p:nvPr/>
        </p:nvSpPr>
        <p:spPr>
          <a:xfrm>
            <a:off x="11675533" y="6527800"/>
            <a:ext cx="474134" cy="330200"/>
          </a:xfrm>
          <a:prstGeom prst="actionButtonReturn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мещающий текст 4"/>
          <p:cNvSpPr>
            <a:spLocks noGrp="1"/>
          </p:cNvSpPr>
          <p:nvPr>
            <p:ph type="body" idx="1"/>
          </p:nvPr>
        </p:nvSpPr>
        <p:spPr>
          <a:xfrm>
            <a:off x="520065" y="768350"/>
            <a:ext cx="10911840" cy="228536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altLang="en-US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чем различие двоичной системы счисления от шестнадцатеричной?</a:t>
            </a:r>
            <a:endParaRPr lang="ru-RU" altLang="en-US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возврат 3">
            <a:hlinkClick r:id="rId1" action="ppaction://hlinksldjump" highlightClick="1"/>
          </p:cNvPr>
          <p:cNvSpPr/>
          <p:nvPr/>
        </p:nvSpPr>
        <p:spPr>
          <a:xfrm>
            <a:off x="11717866" y="6493933"/>
            <a:ext cx="474134" cy="330200"/>
          </a:xfrm>
          <a:prstGeom prst="actionButtonReturn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4512945" y="3837305"/>
            <a:ext cx="49834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 sz="5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основании и кодировании</a:t>
            </a:r>
            <a:endParaRPr lang="ru-RU" altLang="en-US" sz="54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возврат 2">
            <a:hlinkClick r:id="rId1" action="ppaction://hlinksldjump" highlightClick="1"/>
          </p:cNvPr>
          <p:cNvSpPr/>
          <p:nvPr/>
        </p:nvSpPr>
        <p:spPr>
          <a:xfrm>
            <a:off x="11675533" y="6493933"/>
            <a:ext cx="474134" cy="330200"/>
          </a:xfrm>
          <a:prstGeom prst="actionButtonReturn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677333" y="440266"/>
            <a:ext cx="11379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измерить объем информации?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i.pinimg.com/originals/78/d9/4e/78d94e1321fbd2f3797b5f7cdf270b9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077" y="2285999"/>
            <a:ext cx="4719965" cy="36660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51465" y="1529601"/>
            <a:ext cx="31072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500 страниц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4" name="Picture 6" descr="https://klike.net/uploads/posts/2023-02/1675579264_3-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33" y="2285998"/>
            <a:ext cx="4839164" cy="36660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723949" y="1569069"/>
            <a:ext cx="2937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250 страниц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0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0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возврат 3">
            <a:hlinkClick r:id="rId1" action="ppaction://hlinksldjump" highlightClick="1"/>
          </p:cNvPr>
          <p:cNvSpPr/>
          <p:nvPr/>
        </p:nvSpPr>
        <p:spPr>
          <a:xfrm>
            <a:off x="11675533" y="6493933"/>
            <a:ext cx="474134" cy="330200"/>
          </a:xfrm>
          <a:prstGeom prst="actionButtonReturn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https://myslide.ru/documents_7/7c4772f6f32666db0eefd8943b90bbfd/im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66" y="1138765"/>
            <a:ext cx="5407377" cy="40555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124" name="Picture 4" descr="Гифки &quot;Книги&quot; - 100 анимированных изображений любых книг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11431" y="734480"/>
            <a:ext cx="4864102" cy="48641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возврат 2">
            <a:hlinkClick r:id="rId1" action="ppaction://hlinksldjump" highlightClick="1"/>
          </p:cNvPr>
          <p:cNvSpPr/>
          <p:nvPr/>
        </p:nvSpPr>
        <p:spPr>
          <a:xfrm>
            <a:off x="11675533" y="6493933"/>
            <a:ext cx="474134" cy="330200"/>
          </a:xfrm>
          <a:prstGeom prst="actionButtonReturn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794933" y="267140"/>
            <a:ext cx="88307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решения необходимо знать:</a:t>
            </a:r>
            <a:endParaRPr lang="ru-RU" sz="44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7" name="Picture 5" descr="https://fs.znanio.ru/d5af0e/39/35/cea8c5eeb2776f7ac7259448c46058c62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58" t="29396" b="45461"/>
          <a:stretch>
            <a:fillRect/>
          </a:stretch>
        </p:blipFill>
        <p:spPr bwMode="auto">
          <a:xfrm>
            <a:off x="482599" y="1012003"/>
            <a:ext cx="11269134" cy="5253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возврат 2">
            <a:hlinkClick r:id="rId1" action="ppaction://hlinksldjump" highlightClick="1"/>
          </p:cNvPr>
          <p:cNvSpPr/>
          <p:nvPr/>
        </p:nvSpPr>
        <p:spPr>
          <a:xfrm>
            <a:off x="11675533" y="6493933"/>
            <a:ext cx="474134" cy="330200"/>
          </a:xfrm>
          <a:prstGeom prst="actionButtonReturn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905933" y="381000"/>
            <a:ext cx="1049866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информации в электронном сообщении равен:</a:t>
            </a:r>
            <a:endParaRPr lang="ru-RU" sz="44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1" name="Picture 5" descr="http://cf.ppt-online.org/files/slide/k/KZ0azTLqeumtbXCPUnIV734SvR6cDHJGAsQfox/slide-1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55" t="50000" r="12709" b="21554"/>
          <a:stretch>
            <a:fillRect/>
          </a:stretch>
        </p:blipFill>
        <p:spPr bwMode="auto">
          <a:xfrm>
            <a:off x="567268" y="1942473"/>
            <a:ext cx="11040532" cy="4390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00" t="50467" r="38267" b="32259"/>
          <a:stretch>
            <a:fillRect/>
          </a:stretch>
        </p:blipFill>
        <p:spPr bwMode="auto">
          <a:xfrm>
            <a:off x="923925" y="4437380"/>
            <a:ext cx="10932160" cy="2080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Текстовое поле 4"/>
          <p:cNvSpPr txBox="1"/>
          <p:nvPr/>
        </p:nvSpPr>
        <p:spPr>
          <a:xfrm>
            <a:off x="923925" y="1188720"/>
            <a:ext cx="10572750" cy="30403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altLang="en-US" sz="44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</a:t>
            </a:r>
            <a:endParaRPr lang="ru-RU" altLang="en-US" sz="440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en-US" sz="60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Объем информации в электронном сообщении</a:t>
            </a:r>
            <a:endParaRPr lang="ru-RU" altLang="en-US" sz="600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Управляющая кнопка: справка 1">
            <a:hlinkClick r:id="rId2" action="ppaction://hlinksldjump" highlightClick="1"/>
          </p:cNvPr>
          <p:cNvSpPr/>
          <p:nvPr/>
        </p:nvSpPr>
        <p:spPr>
          <a:xfrm>
            <a:off x="11882967" y="6276236"/>
            <a:ext cx="190500" cy="241088"/>
          </a:xfrm>
          <a:prstGeom prst="actionButtonHelp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2169160" y="481965"/>
            <a:ext cx="73120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ru-RU" alt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28 сентября 2023</a:t>
            </a:r>
            <a:endParaRPr lang="ru-RU" alt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Текстовое поле 4"/>
          <p:cNvSpPr txBox="1"/>
          <p:nvPr/>
        </p:nvSpPr>
        <p:spPr>
          <a:xfrm>
            <a:off x="638175" y="518795"/>
            <a:ext cx="10925175" cy="2122805"/>
          </a:xfrm>
          <a:prstGeom prst="rect">
            <a:avLst/>
          </a:prstGeom>
          <a:ln w="9525" cap="flat" cmpd="sng" algn="ctr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ru-RU" altLang="en-US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Пример:</a:t>
            </a:r>
            <a:endParaRPr lang="ru-RU" altLang="en-US" sz="4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en-US" sz="4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очень хорошая погода. Мы рады учиться в нашем лицее.</a:t>
            </a:r>
            <a:endParaRPr lang="ru-RU" altLang="en-US" sz="44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Текстовое поле 99"/>
          <p:cNvSpPr txBox="1"/>
          <p:nvPr/>
        </p:nvSpPr>
        <p:spPr>
          <a:xfrm>
            <a:off x="1329267" y="556471"/>
            <a:ext cx="10346266" cy="52629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en-US" sz="4800" b="1" dirty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Вам </a:t>
            </a:r>
            <a:r>
              <a:rPr lang="en-US" sz="4800" b="1" dirty="0" err="1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необходимо</a:t>
            </a:r>
            <a:r>
              <a:rPr lang="en-US" sz="4800" b="1" dirty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 </a:t>
            </a:r>
            <a:r>
              <a:rPr lang="en-US" sz="4800" b="1" dirty="0" err="1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придумать</a:t>
            </a:r>
            <a:r>
              <a:rPr lang="en-US" sz="4800" b="1" dirty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 </a:t>
            </a:r>
            <a:r>
              <a:rPr lang="en-US" sz="4800" b="1" dirty="0" err="1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друг</a:t>
            </a:r>
            <a:r>
              <a:rPr lang="en-US" sz="4800" b="1" dirty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 </a:t>
            </a:r>
            <a:r>
              <a:rPr lang="en-US" sz="4800" b="1" dirty="0" err="1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другу</a:t>
            </a:r>
            <a:r>
              <a:rPr lang="en-US" sz="4800" b="1" dirty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 </a:t>
            </a:r>
            <a:r>
              <a:rPr lang="en-US" sz="4800" b="1" dirty="0" err="1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короткие</a:t>
            </a:r>
            <a:r>
              <a:rPr lang="en-US" sz="4800" b="1" dirty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 </a:t>
            </a:r>
            <a:r>
              <a:rPr lang="en-US" sz="4800" b="1" dirty="0" err="1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сообщения</a:t>
            </a:r>
            <a:r>
              <a:rPr lang="en-US" sz="4800" b="1" dirty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, </a:t>
            </a:r>
            <a:r>
              <a:rPr lang="en-US" sz="4800" b="1" dirty="0" err="1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состоящие</a:t>
            </a:r>
            <a:r>
              <a:rPr lang="en-US" sz="4800" b="1" dirty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 </a:t>
            </a:r>
            <a:r>
              <a:rPr lang="en-US" sz="4800" b="1" dirty="0" err="1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из</a:t>
            </a:r>
            <a:r>
              <a:rPr lang="en-US" sz="4800" b="1" dirty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 </a:t>
            </a:r>
            <a:r>
              <a:rPr lang="en-US" sz="4800" b="1" dirty="0" err="1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трех</a:t>
            </a:r>
            <a:r>
              <a:rPr lang="en-US" sz="4800" b="1" dirty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 </a:t>
            </a:r>
            <a:r>
              <a:rPr lang="en-US" sz="4800" b="1" dirty="0" err="1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слов</a:t>
            </a:r>
            <a:r>
              <a:rPr lang="en-US" sz="4800" b="1" dirty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 и </a:t>
            </a:r>
            <a:r>
              <a:rPr lang="en-US" sz="4800" b="1" dirty="0" err="1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определить</a:t>
            </a:r>
            <a:r>
              <a:rPr lang="en-US" sz="4800" b="1" dirty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 </a:t>
            </a:r>
            <a:r>
              <a:rPr lang="en-US" sz="4800" b="1" dirty="0" err="1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информационный</a:t>
            </a:r>
            <a:r>
              <a:rPr lang="en-US" sz="4800" b="1" dirty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 </a:t>
            </a:r>
            <a:r>
              <a:rPr lang="en-US" sz="4800" b="1" dirty="0" err="1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вес</a:t>
            </a:r>
            <a:r>
              <a:rPr lang="en-US" sz="4800" b="1" dirty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 </a:t>
            </a:r>
            <a:r>
              <a:rPr lang="en-US" sz="4800" b="1" dirty="0" err="1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как</a:t>
            </a:r>
            <a:r>
              <a:rPr lang="en-US" sz="4800" b="1" dirty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 </a:t>
            </a:r>
            <a:r>
              <a:rPr lang="en-US" sz="4800" b="1" dirty="0" err="1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своего</a:t>
            </a:r>
            <a:r>
              <a:rPr lang="en-US" sz="4800" b="1" dirty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 </a:t>
            </a:r>
            <a:r>
              <a:rPr lang="en-US" sz="4800" b="1" dirty="0" err="1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сообщения</a:t>
            </a:r>
            <a:r>
              <a:rPr lang="en-US" sz="4800" b="1" dirty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 </a:t>
            </a:r>
            <a:r>
              <a:rPr lang="en-US" sz="4800" b="1" dirty="0" err="1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так</a:t>
            </a:r>
            <a:r>
              <a:rPr lang="en-US" sz="4800" b="1" dirty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 и товарища, а </a:t>
            </a:r>
            <a:r>
              <a:rPr lang="en-US" sz="4800" b="1" dirty="0" err="1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затем</a:t>
            </a:r>
            <a:r>
              <a:rPr lang="en-US" sz="4800" b="1" dirty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 </a:t>
            </a:r>
            <a:r>
              <a:rPr lang="en-US" sz="4800" b="1" dirty="0" err="1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сравнить</a:t>
            </a:r>
            <a:r>
              <a:rPr lang="en-US" sz="4800" b="1" dirty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 </a:t>
            </a:r>
            <a:r>
              <a:rPr lang="en-US" sz="4800" b="1" dirty="0" err="1" smtClean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</a:rPr>
              <a:t>результаты</a:t>
            </a:r>
            <a:endParaRPr lang="ru-RU" altLang="en-US" sz="4800" b="1" dirty="0">
              <a:ln w="1905"/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Управляющая кнопка: возврат 2">
            <a:hlinkClick r:id="rId1" action="ppaction://hlinksldjump" highlightClick="1"/>
          </p:cNvPr>
          <p:cNvSpPr/>
          <p:nvPr/>
        </p:nvSpPr>
        <p:spPr>
          <a:xfrm>
            <a:off x="11675533" y="6493933"/>
            <a:ext cx="474134" cy="330200"/>
          </a:xfrm>
          <a:prstGeom prst="actionButtonReturn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возврат 3">
            <a:hlinkClick r:id="rId1" action="ppaction://hlinksldjump" highlightClick="1"/>
          </p:cNvPr>
          <p:cNvSpPr/>
          <p:nvPr/>
        </p:nvSpPr>
        <p:spPr>
          <a:xfrm>
            <a:off x="11675533" y="6493933"/>
            <a:ext cx="474134" cy="330200"/>
          </a:xfrm>
          <a:prstGeom prst="actionButtonReturn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930716" y="537626"/>
            <a:ext cx="386689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КОИ - 8</a:t>
            </a:r>
            <a:endParaRPr lang="ru-RU" sz="8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90945" y="1461529"/>
            <a:ext cx="11553034" cy="338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7200" dirty="0" smtClean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5400" dirty="0" smtClean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восьмибитовая</a:t>
            </a:r>
            <a:r>
              <a:rPr lang="ru-RU" sz="54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5400" dirty="0" smtClean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кодовая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информация,</a:t>
            </a:r>
            <a:endParaRPr lang="ru-RU" sz="5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5400" dirty="0" smtClean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совместимая </a:t>
            </a:r>
            <a:r>
              <a:rPr lang="ru-RU" sz="5400" dirty="0" smtClean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   </a:t>
            </a:r>
            <a:r>
              <a:rPr lang="de-DE" sz="8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ASCII</a:t>
            </a:r>
            <a:r>
              <a:rPr lang="ru-RU" sz="8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8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30716" y="4123796"/>
            <a:ext cx="413446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Unicode</a:t>
            </a:r>
            <a:endParaRPr lang="ru-RU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возврат 3">
            <a:hlinkClick r:id="rId1" action="ppaction://hlinksldjump" highlightClick="1"/>
          </p:cNvPr>
          <p:cNvSpPr/>
          <p:nvPr/>
        </p:nvSpPr>
        <p:spPr>
          <a:xfrm>
            <a:off x="11675533" y="6493933"/>
            <a:ext cx="474134" cy="330200"/>
          </a:xfrm>
          <a:prstGeom prst="actionButtonReturn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677333" y="524933"/>
            <a:ext cx="108204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Задача:</a:t>
            </a:r>
            <a:endParaRPr lang="ru-RU" sz="4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Автоматическое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устройство осуществило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перекодировку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информационного сообщения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16-битной кодировки Unicode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8-битную кодировку КОИ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этом информационное сообщение уменьшилось на 240 бит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Какова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длина сообщения в символах?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возврат 3">
            <a:hlinkClick r:id="rId1" action="ppaction://hlinksldjump" highlightClick="1"/>
          </p:cNvPr>
          <p:cNvSpPr/>
          <p:nvPr/>
        </p:nvSpPr>
        <p:spPr>
          <a:xfrm>
            <a:off x="11675533" y="6493933"/>
            <a:ext cx="474134" cy="330200"/>
          </a:xfrm>
          <a:prstGeom prst="actionButtonReturn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84505" y="555625"/>
            <a:ext cx="5059045" cy="186118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de-DE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de-DE" sz="8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8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*16</a:t>
            </a:r>
            <a:endParaRPr lang="ru-RU" sz="8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93560" y="555625"/>
            <a:ext cx="4199890" cy="186118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de-DE" sz="8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1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8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4505" y="2694940"/>
            <a:ext cx="10608310" cy="186118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8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*16-  </a:t>
            </a:r>
            <a:r>
              <a:rPr lang="en-US" sz="10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8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8=240</a:t>
            </a:r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50290" y="4834255"/>
            <a:ext cx="618490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8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*8=240</a:t>
            </a:r>
            <a:endParaRPr lang="ru-RU" sz="8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965337" y="4962445"/>
            <a:ext cx="2806700" cy="14452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K=30</a:t>
            </a:r>
            <a:endParaRPr lang="ru-RU" sz="8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2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Текстовое поле 5"/>
          <p:cNvSpPr txBox="1"/>
          <p:nvPr/>
        </p:nvSpPr>
        <p:spPr>
          <a:xfrm>
            <a:off x="534670" y="335915"/>
            <a:ext cx="1114361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/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Задача:</a:t>
            </a:r>
            <a:endParaRPr lang="ru-RU" sz="3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Автоматическое устройство осуществило </a:t>
            </a:r>
            <a:r>
              <a:rPr lang="ru-RU" sz="3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перекодировку </a:t>
            </a:r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информационного сообщения </a:t>
            </a:r>
            <a:r>
              <a:rPr lang="ru-RU" sz="3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из 8-битной кодировки КОИ-8 в 16-битную Unicode кодировку.</a:t>
            </a:r>
            <a:endParaRPr lang="ru-RU" sz="36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При </a:t>
            </a:r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этом информационное сообщение </a:t>
            </a:r>
            <a:r>
              <a:rPr lang="ru-RU" sz="3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увеличилось </a:t>
            </a:r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 </a:t>
            </a:r>
            <a:r>
              <a:rPr lang="ru-RU" sz="3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(придумать самим)бит</a:t>
            </a:r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36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Какова </a:t>
            </a:r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длина сообщения в символах?</a:t>
            </a:r>
            <a:endParaRPr lang="ru-RU" altLang="en-US" sz="3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04427" y="557524"/>
          <a:ext cx="10911840" cy="1051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618064" y="1834095"/>
            <a:ext cx="1091353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Автоматическое устройство осуществило </a:t>
            </a:r>
            <a:r>
              <a:rPr lang="ru-RU" sz="3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перекодировку </a:t>
            </a:r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информационного сообщения </a:t>
            </a:r>
            <a:r>
              <a:rPr lang="ru-RU" sz="3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8-битной кодировки КОИ-8 в 16-битную Unicode кодировку.</a:t>
            </a:r>
            <a:endParaRPr lang="ru-RU" sz="36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 </a:t>
            </a:r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этом информационное сообщение </a:t>
            </a:r>
            <a:r>
              <a:rPr lang="ru-RU" sz="3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увеличилось </a:t>
            </a:r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(придумать самим)бит</a:t>
            </a:r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36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Какова </a:t>
            </a:r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длина сообщения в символах?</a:t>
            </a:r>
            <a:endParaRPr lang="ru-RU" sz="3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овое поле 4"/>
          <p:cNvSpPr txBox="1"/>
          <p:nvPr/>
        </p:nvSpPr>
        <p:spPr>
          <a:xfrm>
            <a:off x="584623" y="290311"/>
            <a:ext cx="23533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endParaRPr lang="ru-RU" altLang="en-US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584623" y="2392818"/>
            <a:ext cx="26581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altLang="en-US" sz="2800" dirty="0"/>
              <a:t>:</a:t>
            </a:r>
            <a:endParaRPr lang="ru-RU" altLang="en-US" sz="2800" dirty="0"/>
          </a:p>
        </p:txBody>
      </p:sp>
      <p:sp>
        <p:nvSpPr>
          <p:cNvPr id="4" name="Управляющая кнопка: возврат 3">
            <a:hlinkClick r:id="rId1" action="ppaction://hlinksldjump" highlightClick="1"/>
          </p:cNvPr>
          <p:cNvSpPr/>
          <p:nvPr/>
        </p:nvSpPr>
        <p:spPr>
          <a:xfrm>
            <a:off x="11675533" y="6493933"/>
            <a:ext cx="474134" cy="330200"/>
          </a:xfrm>
          <a:prstGeom prst="actionButtonReturn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489200" y="3256081"/>
            <a:ext cx="918633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800" b="1" kern="100" dirty="0">
                <a:latin typeface="Times New Roman" panose="02020603050405020304"/>
                <a:ea typeface="Calibri" panose="020F0502020204030204"/>
              </a:rPr>
              <a:t>сформировать знания о кодировании текстовой информации и умение измерять текстовую информацию</a:t>
            </a:r>
            <a:r>
              <a:rPr lang="ru-RU" sz="2800" b="1" kern="100" dirty="0" smtClean="0">
                <a:latin typeface="Times New Roman" panose="02020603050405020304"/>
                <a:ea typeface="Calibri" panose="020F0502020204030204"/>
              </a:rPr>
              <a:t>,</a:t>
            </a:r>
            <a:r>
              <a:rPr lang="ru-RU" sz="2800" b="1" dirty="0" smtClean="0">
                <a:solidFill>
                  <a:srgbClr val="333333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ru-RU" sz="2800" b="1" dirty="0">
                <a:latin typeface="Times New Roman" panose="02020603050405020304"/>
                <a:ea typeface="Calibri" panose="020F0502020204030204"/>
              </a:rPr>
              <a:t>сравнивать и анализировать полученные результаты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 самостоятельной работы</a:t>
            </a:r>
            <a:r>
              <a:rPr lang="ru-RU" sz="2800" b="1" dirty="0">
                <a:latin typeface="Times New Roman" panose="02020603050405020304"/>
                <a:ea typeface="Calibri" panose="020F0502020204030204"/>
              </a:rPr>
              <a:t>, обобщать и делать выводы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489199" y="1496862"/>
            <a:ext cx="891539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b="1" dirty="0">
                <a:latin typeface="Times New Roman" panose="02020603050405020304"/>
                <a:ea typeface="Times New Roman" panose="02020603050405020304"/>
              </a:rPr>
              <a:t>использовать приобретённые знания и умения</a:t>
            </a:r>
            <a:r>
              <a:rPr lang="ru-RU" sz="2800" dirty="0"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ru-RU" sz="2800" b="1" dirty="0">
                <a:latin typeface="Times New Roman" panose="02020603050405020304"/>
                <a:ea typeface="Times New Roman" panose="02020603050405020304"/>
              </a:rPr>
              <a:t>в практической деятельности 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89200" y="542755"/>
            <a:ext cx="9093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повторение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закрепление и отработка навыков передачи данных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согласно 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ASCII и Unicode;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1"/>
          <a:srcRect l="41168" t="43950" r="20680" b="17681"/>
          <a:stretch>
            <a:fillRect/>
          </a:stretch>
        </p:blipFill>
        <p:spPr>
          <a:xfrm>
            <a:off x="1419311" y="865413"/>
            <a:ext cx="8907447" cy="5038809"/>
          </a:xfrm>
          <a:prstGeom prst="rect">
            <a:avLst/>
          </a:prstGeom>
        </p:spPr>
      </p:pic>
      <p:sp>
        <p:nvSpPr>
          <p:cNvPr id="2" name="Управляющая кнопка: возврат 1">
            <a:hlinkClick r:id="rId2" action="ppaction://hlinksldjump" highlightClick="1"/>
          </p:cNvPr>
          <p:cNvSpPr/>
          <p:nvPr/>
        </p:nvSpPr>
        <p:spPr>
          <a:xfrm>
            <a:off x="11675533" y="6493933"/>
            <a:ext cx="474134" cy="330200"/>
          </a:xfrm>
          <a:prstGeom prst="actionButtonReturn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1"/>
          <a:srcRect l="41821" t="34058" r="21249" b="25797"/>
          <a:stretch>
            <a:fillRect/>
          </a:stretch>
        </p:blipFill>
        <p:spPr>
          <a:xfrm>
            <a:off x="1114602" y="220792"/>
            <a:ext cx="9541565" cy="5834467"/>
          </a:xfrm>
          <a:prstGeom prst="rect">
            <a:avLst/>
          </a:prstGeom>
        </p:spPr>
      </p:pic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11675533" y="6493933"/>
            <a:ext cx="474134" cy="330200"/>
          </a:xfrm>
          <a:prstGeom prst="actionButtonReturn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1"/>
          <a:srcRect l="41984" t="40145" r="22799" b="21014"/>
          <a:stretch>
            <a:fillRect/>
          </a:stretch>
        </p:blipFill>
        <p:spPr>
          <a:xfrm>
            <a:off x="1431235" y="576471"/>
            <a:ext cx="9273208" cy="5752825"/>
          </a:xfrm>
          <a:prstGeom prst="rect">
            <a:avLst/>
          </a:prstGeom>
        </p:spPr>
      </p:pic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11675533" y="6493933"/>
            <a:ext cx="474134" cy="330200"/>
          </a:xfrm>
          <a:prstGeom prst="actionButtonReturn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овое поле 3"/>
          <p:cNvSpPr txBox="1"/>
          <p:nvPr/>
        </p:nvSpPr>
        <p:spPr>
          <a:xfrm>
            <a:off x="423332" y="2494359"/>
            <a:ext cx="2384577" cy="9233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altLang="en-US" sz="5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10001</a:t>
            </a:r>
            <a:endParaRPr lang="ru-RU" altLang="en-US" sz="54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3035029" y="2493380"/>
            <a:ext cx="2466928" cy="9233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altLang="en-US" sz="5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10000</a:t>
            </a:r>
            <a:endParaRPr lang="ru-RU" altLang="en-US" sz="54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5736960" y="2483934"/>
            <a:ext cx="1294765" cy="9233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altLang="en-US" sz="5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10</a:t>
            </a:r>
            <a:endParaRPr lang="ru-RU" altLang="en-US" sz="54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7" name="Текстовое поле 6"/>
          <p:cNvSpPr txBox="1"/>
          <p:nvPr/>
        </p:nvSpPr>
        <p:spPr>
          <a:xfrm>
            <a:off x="7248729" y="2483934"/>
            <a:ext cx="1748517" cy="9233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ru-RU" altLang="en-US" sz="5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110</a:t>
            </a:r>
            <a:endParaRPr lang="ru-RU" altLang="en-US" sz="54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8" name="Текстовое поле 7"/>
          <p:cNvSpPr txBox="1"/>
          <p:nvPr/>
        </p:nvSpPr>
        <p:spPr>
          <a:xfrm>
            <a:off x="9150999" y="2493380"/>
            <a:ext cx="1517197" cy="9233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ru-RU" altLang="en-US" sz="5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101</a:t>
            </a:r>
            <a:endParaRPr lang="ru-RU" altLang="en-US" sz="54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9" name="Текстовое поле 8"/>
          <p:cNvSpPr txBox="1"/>
          <p:nvPr/>
        </p:nvSpPr>
        <p:spPr>
          <a:xfrm>
            <a:off x="10811933" y="2510313"/>
            <a:ext cx="692785" cy="9233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ru-RU" altLang="en-US" sz="5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</a:t>
            </a:r>
            <a:endParaRPr lang="ru-RU" altLang="en-US" sz="54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0" name="Текстовое поле 9"/>
          <p:cNvSpPr txBox="1"/>
          <p:nvPr/>
        </p:nvSpPr>
        <p:spPr>
          <a:xfrm>
            <a:off x="423332" y="4179670"/>
            <a:ext cx="965201" cy="76944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altLang="en-US" sz="4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11</a:t>
            </a:r>
            <a:endParaRPr lang="ru-RU" altLang="en-US" sz="44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1" name="Текстовое поле 10"/>
          <p:cNvSpPr txBox="1"/>
          <p:nvPr/>
        </p:nvSpPr>
        <p:spPr>
          <a:xfrm>
            <a:off x="1481666" y="4203540"/>
            <a:ext cx="2142065" cy="76944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ru-RU" altLang="en-US" sz="4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10001</a:t>
            </a:r>
            <a:endParaRPr lang="ru-RU" altLang="en-US" sz="44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2" name="Текстовое поле 11"/>
          <p:cNvSpPr txBox="1"/>
          <p:nvPr/>
        </p:nvSpPr>
        <p:spPr>
          <a:xfrm>
            <a:off x="3702050" y="4203540"/>
            <a:ext cx="1420283" cy="76944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altLang="en-US" sz="4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110</a:t>
            </a:r>
            <a:endParaRPr lang="ru-RU" altLang="en-US" sz="44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3" name="Текстовое поле 12"/>
          <p:cNvSpPr txBox="1"/>
          <p:nvPr/>
        </p:nvSpPr>
        <p:spPr>
          <a:xfrm>
            <a:off x="5224886" y="4199147"/>
            <a:ext cx="1971781" cy="76944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ru-RU" altLang="en-US" sz="4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10010</a:t>
            </a:r>
            <a:endParaRPr lang="ru-RU" altLang="en-US" sz="44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4" name="Текстовое поле 13"/>
          <p:cNvSpPr txBox="1"/>
          <p:nvPr/>
        </p:nvSpPr>
        <p:spPr>
          <a:xfrm>
            <a:off x="7284221" y="4175277"/>
            <a:ext cx="1379508" cy="76944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altLang="en-US" sz="4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110</a:t>
            </a:r>
            <a:endParaRPr lang="ru-RU" altLang="en-US" sz="44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5" name="Текстовое поле 14"/>
          <p:cNvSpPr txBox="1"/>
          <p:nvPr/>
        </p:nvSpPr>
        <p:spPr>
          <a:xfrm>
            <a:off x="8753474" y="4179670"/>
            <a:ext cx="1316990" cy="76944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ru-RU" altLang="en-US" sz="4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101</a:t>
            </a:r>
            <a:endParaRPr lang="ru-RU" altLang="en-US" sz="44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6" name="Текстовое поле 15"/>
          <p:cNvSpPr txBox="1"/>
          <p:nvPr/>
        </p:nvSpPr>
        <p:spPr>
          <a:xfrm>
            <a:off x="10136714" y="4155480"/>
            <a:ext cx="1647404" cy="76944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ru-RU" altLang="en-US" sz="4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1010</a:t>
            </a:r>
            <a:endParaRPr lang="ru-RU" altLang="en-US" sz="44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7" name="Текстовое поле 16"/>
          <p:cNvSpPr txBox="1"/>
          <p:nvPr/>
        </p:nvSpPr>
        <p:spPr>
          <a:xfrm>
            <a:off x="1641581" y="5387128"/>
            <a:ext cx="371284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660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ПОБЕДА</a:t>
            </a:r>
            <a:endParaRPr lang="ru-RU" altLang="en-US" sz="660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Текстовое поле 17"/>
          <p:cNvSpPr txBox="1"/>
          <p:nvPr/>
        </p:nvSpPr>
        <p:spPr>
          <a:xfrm>
            <a:off x="6999513" y="5387552"/>
            <a:ext cx="450532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660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ВПЕРЕДИ</a:t>
            </a:r>
            <a:endParaRPr lang="ru-RU" altLang="en-US" sz="660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Управляющая кнопка: возврат 18">
            <a:hlinkClick r:id="rId1" action="ppaction://hlinksldjump" highlightClick="1"/>
          </p:cNvPr>
          <p:cNvSpPr/>
          <p:nvPr/>
        </p:nvSpPr>
        <p:spPr>
          <a:xfrm>
            <a:off x="11675533" y="6493933"/>
            <a:ext cx="474134" cy="330200"/>
          </a:xfrm>
          <a:prstGeom prst="actionButtonReturn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413000" y="592667"/>
            <a:ext cx="69989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Работает дешифратор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Управляющая кнопка: настраиваемая 12">
            <a:hlinkClick r:id="rId1" action="ppaction://hlinksldjump"/>
          </p:cNvPr>
          <p:cNvSpPr/>
          <p:nvPr/>
        </p:nvSpPr>
        <p:spPr>
          <a:xfrm>
            <a:off x="1010001" y="4573498"/>
            <a:ext cx="1560148" cy="1388180"/>
          </a:xfrm>
          <a:prstGeom prst="actionButtonBlank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altLang="en-US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Управляющая кнопка: настраиваемая 10">
            <a:hlinkClick r:id="rId2" action="ppaction://hlinksldjump"/>
          </p:cNvPr>
          <p:cNvSpPr/>
          <p:nvPr/>
        </p:nvSpPr>
        <p:spPr>
          <a:xfrm>
            <a:off x="975876" y="2015067"/>
            <a:ext cx="1511365" cy="1405716"/>
          </a:xfrm>
          <a:prstGeom prst="actionButtonBlank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alt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Управляющая кнопка: настраиваемая 15">
            <a:hlinkClick r:id="rId3" action="ppaction://hlinksldjump"/>
          </p:cNvPr>
          <p:cNvSpPr/>
          <p:nvPr/>
        </p:nvSpPr>
        <p:spPr>
          <a:xfrm>
            <a:off x="9702942" y="4535970"/>
            <a:ext cx="1467460" cy="1463235"/>
          </a:xfrm>
          <a:prstGeom prst="actionButtonBlank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alt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Управляющая кнопка: настраиваемая 16">
            <a:hlinkClick r:id="rId4" action="ppaction://hlinksldjump"/>
          </p:cNvPr>
          <p:cNvSpPr/>
          <p:nvPr/>
        </p:nvSpPr>
        <p:spPr>
          <a:xfrm>
            <a:off x="9702942" y="2005929"/>
            <a:ext cx="1467460" cy="1414854"/>
          </a:xfrm>
          <a:prstGeom prst="actionButtonBlank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altLang="en-US" sz="5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Управляющая кнопка: настраиваемая 27">
            <a:hlinkClick r:id="rId5" action="ppaction://hlinksldjump"/>
          </p:cNvPr>
          <p:cNvSpPr/>
          <p:nvPr/>
        </p:nvSpPr>
        <p:spPr>
          <a:xfrm>
            <a:off x="3909377" y="3426832"/>
            <a:ext cx="1408112" cy="1433034"/>
          </a:xfrm>
          <a:prstGeom prst="actionButtonBlank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alt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Управляющая кнопка: настраиваемая 28">
            <a:hlinkClick r:id="rId6" action="ppaction://hlinksldjump"/>
          </p:cNvPr>
          <p:cNvSpPr/>
          <p:nvPr/>
        </p:nvSpPr>
        <p:spPr>
          <a:xfrm>
            <a:off x="6813589" y="3424671"/>
            <a:ext cx="1382225" cy="1435195"/>
          </a:xfrm>
          <a:prstGeom prst="actionButtonBlank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altLang="en-US" sz="5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91234" y="566346"/>
            <a:ext cx="69919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u="sng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на знания</a:t>
            </a:r>
            <a:endParaRPr lang="ru-RU" sz="4800" b="1" u="sng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Управляющая кнопка: возврат 23">
            <a:hlinkClick r:id="rId7" action="ppaction://hlinksldjump" highlightClick="1"/>
          </p:cNvPr>
          <p:cNvSpPr/>
          <p:nvPr/>
        </p:nvSpPr>
        <p:spPr>
          <a:xfrm>
            <a:off x="5317489" y="6518485"/>
            <a:ext cx="474134" cy="330200"/>
          </a:xfrm>
          <a:prstGeom prst="actionButtonReturn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1117290" y="2153410"/>
            <a:ext cx="1185769" cy="1129030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9796383" y="4709744"/>
            <a:ext cx="1240974" cy="1162050"/>
          </a:xfrm>
          <a:prstGeom prst="ellipse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4030882" y="3542693"/>
            <a:ext cx="1165102" cy="1050718"/>
          </a:xfrm>
          <a:prstGeom prst="ellips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outerShdw blurRad="65500" dist="381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6910955" y="3542693"/>
            <a:ext cx="1187492" cy="1150118"/>
          </a:xfrm>
          <a:prstGeom prst="triangle">
            <a:avLst/>
          </a:prstGeom>
          <a:solidFill>
            <a:srgbClr val="002060"/>
          </a:solidFill>
          <a:effectLst>
            <a:glow rad="228600">
              <a:schemeClr val="accent3">
                <a:satMod val="175000"/>
                <a:alpha val="40000"/>
              </a:schemeClr>
            </a:glow>
            <a:outerShdw blurRad="65500" dist="381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1160059" y="4671747"/>
            <a:ext cx="1143000" cy="1162050"/>
          </a:xfrm>
          <a:prstGeom prst="triangle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  <a:outerShdw blurRad="65500" dist="381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9883470" y="2148841"/>
            <a:ext cx="1066800" cy="1129030"/>
          </a:xfrm>
          <a:prstGeom prst="triangle">
            <a:avLst/>
          </a:prstGeom>
          <a:solidFill>
            <a:schemeClr val="accent2">
              <a:lumMod val="75000"/>
            </a:scheme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0</TotalTime>
  <Words>2359</Words>
  <Application>WPS Presentation</Application>
  <PresentationFormat>Произвольный</PresentationFormat>
  <Paragraphs>138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Arial</vt:lpstr>
      <vt:lpstr>SimSun</vt:lpstr>
      <vt:lpstr>Wingdings</vt:lpstr>
      <vt:lpstr>Wingdings 2</vt:lpstr>
      <vt:lpstr>Verdana</vt:lpstr>
      <vt:lpstr>Times New Roman</vt:lpstr>
      <vt:lpstr>Times New Roman</vt:lpstr>
      <vt:lpstr>Calibri</vt:lpstr>
      <vt:lpstr>Microsoft YaHei</vt:lpstr>
      <vt:lpstr>Arial Unicode MS</vt:lpstr>
      <vt:lpstr>Аспект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76</cp:revision>
  <dcterms:created xsi:type="dcterms:W3CDTF">2023-09-01T11:19:00Z</dcterms:created>
  <dcterms:modified xsi:type="dcterms:W3CDTF">2023-09-21T13:10:29Z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9292619E407B4EDCB80641868D96EF57</vt:lpwstr>
  </property>
  <property fmtid="{D5CDD505-2E9C-101B-9397-08002B2CF9AE}" pid="3" name="KSOProductBuildVer">
    <vt:lpwstr>1049-12.2.0.13201</vt:lpwstr>
  </property>
</Properties>
</file>