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5" r:id="rId2"/>
    <p:sldId id="256" r:id="rId3"/>
    <p:sldId id="257" r:id="rId4"/>
    <p:sldId id="267" r:id="rId5"/>
    <p:sldId id="259" r:id="rId6"/>
    <p:sldId id="258" r:id="rId7"/>
    <p:sldId id="261" r:id="rId8"/>
    <p:sldId id="260" r:id="rId9"/>
    <p:sldId id="262" r:id="rId10"/>
    <p:sldId id="263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6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0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20.09.2023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20.09.2023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20.09.2023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20.09.2023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20.09.2023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20.09.2023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20.09.2023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konspiekt-uroka-po-tiemie-snova-v-shkolu-spotlight-5-s-illiustratsiiami_1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324544" y="-459432"/>
            <a:ext cx="9649072" cy="7029399"/>
          </a:xfrm>
          <a:prstGeom prst="rect">
            <a:avLst/>
          </a:prstGeom>
        </p:spPr>
      </p:pic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979712" y="1052736"/>
          <a:ext cx="6096000" cy="741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219200"/>
                <a:gridCol w="1219200"/>
                <a:gridCol w="1219200"/>
                <a:gridCol w="1219200"/>
                <a:gridCol w="1219200"/>
              </a:tblGrid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1115616" y="1052736"/>
          <a:ext cx="7128790" cy="304011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25758"/>
                <a:gridCol w="1425758"/>
                <a:gridCol w="1425758"/>
                <a:gridCol w="1425758"/>
                <a:gridCol w="1425758"/>
              </a:tblGrid>
              <a:tr h="1013371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>
                          <a:solidFill>
                            <a:schemeClr val="bg1"/>
                          </a:solidFill>
                        </a:rPr>
                        <a:t>500</a:t>
                      </a:r>
                      <a:endParaRPr lang="ru-RU" sz="44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>
                          <a:solidFill>
                            <a:schemeClr val="bg1"/>
                          </a:solidFill>
                        </a:rPr>
                        <a:t>600</a:t>
                      </a:r>
                      <a:endParaRPr lang="ru-RU" sz="44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>
                          <a:solidFill>
                            <a:schemeClr val="bg1"/>
                          </a:solidFill>
                        </a:rPr>
                        <a:t>240</a:t>
                      </a:r>
                      <a:endParaRPr lang="ru-RU" sz="44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>
                          <a:solidFill>
                            <a:schemeClr val="bg1"/>
                          </a:solidFill>
                        </a:rPr>
                        <a:t>540</a:t>
                      </a:r>
                      <a:endParaRPr lang="ru-RU" sz="44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</a:tr>
              <a:tr h="1013371"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>
                          <a:solidFill>
                            <a:schemeClr val="bg1"/>
                          </a:solidFill>
                        </a:rPr>
                        <a:t>в</a:t>
                      </a:r>
                      <a:endParaRPr lang="ru-RU" sz="44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>
                          <a:solidFill>
                            <a:schemeClr val="bg1"/>
                          </a:solidFill>
                        </a:rPr>
                        <a:t>50</a:t>
                      </a:r>
                      <a:endParaRPr lang="ru-RU" sz="44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>
                          <a:solidFill>
                            <a:schemeClr val="bg1"/>
                          </a:solidFill>
                        </a:rPr>
                        <a:t>6</a:t>
                      </a:r>
                      <a:endParaRPr lang="ru-RU" sz="44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>
                          <a:solidFill>
                            <a:schemeClr val="bg1"/>
                          </a:solidFill>
                        </a:rPr>
                        <a:t>40</a:t>
                      </a:r>
                      <a:endParaRPr lang="ru-RU" sz="44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>
                          <a:solidFill>
                            <a:schemeClr val="bg1"/>
                          </a:solidFill>
                        </a:rPr>
                        <a:t>60</a:t>
                      </a:r>
                      <a:endParaRPr lang="ru-RU" sz="44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</a:tr>
              <a:tr h="1013371"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>
                          <a:solidFill>
                            <a:schemeClr val="bg1"/>
                          </a:solidFill>
                        </a:rPr>
                        <a:t>а</a:t>
                      </a:r>
                      <a:r>
                        <a:rPr lang="ru-RU" sz="4400" baseline="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ru-RU" sz="4400" dirty="0" smtClean="0">
                          <a:solidFill>
                            <a:schemeClr val="bg1"/>
                          </a:solidFill>
                        </a:rPr>
                        <a:t>:  </a:t>
                      </a:r>
                      <a:r>
                        <a:rPr lang="ru-RU" sz="4400" dirty="0" smtClean="0">
                          <a:solidFill>
                            <a:schemeClr val="bg1"/>
                          </a:solidFill>
                        </a:rPr>
                        <a:t>в</a:t>
                      </a:r>
                      <a:endParaRPr lang="ru-RU" sz="44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1403648" y="1268760"/>
            <a:ext cx="81561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 smtClean="0">
                <a:solidFill>
                  <a:schemeClr val="bg1"/>
                </a:solidFill>
              </a:rPr>
              <a:t>а</a:t>
            </a:r>
            <a:endParaRPr lang="ru-RU" sz="4400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843808" y="3212976"/>
            <a:ext cx="122413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C00000"/>
                </a:solidFill>
              </a:rPr>
              <a:t>10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427984" y="3212976"/>
            <a:ext cx="118738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C00000"/>
                </a:solidFill>
              </a:rPr>
              <a:t>100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796136" y="3212976"/>
            <a:ext cx="118738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C00000"/>
                </a:solidFill>
              </a:rPr>
              <a:t>6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092280" y="3284984"/>
            <a:ext cx="125669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C00000"/>
                </a:solidFill>
              </a:rPr>
              <a:t>9</a:t>
            </a:r>
            <a:endParaRPr lang="ru-RU" sz="44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 descr="no-translate-detected_318-32528.jpg"/>
          <p:cNvPicPr>
            <a:picLocks noGrp="1" noChangeAspect="1"/>
          </p:cNvPicPr>
          <p:nvPr>
            <p:ph idx="1"/>
          </p:nvPr>
        </p:nvPicPr>
        <p:blipFill>
          <a:blip r:embed="rId2" cstate="print">
            <a:duotone>
              <a:prstClr val="black"/>
              <a:srgbClr val="C00000">
                <a:tint val="45000"/>
                <a:satMod val="400000"/>
              </a:srgbClr>
            </a:duotone>
          </a:blip>
          <a:stretch>
            <a:fillRect/>
          </a:stretch>
        </p:blipFill>
        <p:spPr>
          <a:xfrm>
            <a:off x="683568" y="5301208"/>
            <a:ext cx="824955" cy="824955"/>
          </a:xfrm>
        </p:spPr>
      </p:pic>
      <p:sp>
        <p:nvSpPr>
          <p:cNvPr id="5" name="TextBox 4"/>
          <p:cNvSpPr txBox="1"/>
          <p:nvPr/>
        </p:nvSpPr>
        <p:spPr>
          <a:xfrm>
            <a:off x="467544" y="6093296"/>
            <a:ext cx="1800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Масштаб</a:t>
            </a:r>
            <a:endParaRPr lang="ru-RU" sz="28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467544" y="4509120"/>
            <a:ext cx="21314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002060"/>
                </a:solidFill>
              </a:rPr>
              <a:t>5 мин.</a:t>
            </a:r>
            <a:endParaRPr lang="ru-RU" sz="4000" b="1" dirty="0">
              <a:solidFill>
                <a:srgbClr val="002060"/>
              </a:solidFill>
            </a:endParaRPr>
          </a:p>
        </p:txBody>
      </p:sp>
      <p:pic>
        <p:nvPicPr>
          <p:cNvPr id="7" name="Содержимое 3" descr="no-translate-detected_318-32528.jpg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rgbClr val="C00000">
                <a:tint val="45000"/>
                <a:satMod val="400000"/>
              </a:srgbClr>
            </a:duotone>
          </a:blip>
          <a:stretch>
            <a:fillRect/>
          </a:stretch>
        </p:blipFill>
        <p:spPr>
          <a:xfrm>
            <a:off x="2483768" y="5805264"/>
            <a:ext cx="824955" cy="824955"/>
          </a:xfrm>
          <a:prstGeom prst="rect">
            <a:avLst/>
          </a:prstGeom>
        </p:spPr>
      </p:pic>
      <p:pic>
        <p:nvPicPr>
          <p:cNvPr id="10" name="Содержимое 3" descr="no-translate-detected_318-32528.jpg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rgbClr val="7030A0">
                <a:tint val="45000"/>
                <a:satMod val="400000"/>
              </a:srgbClr>
            </a:duotone>
          </a:blip>
          <a:stretch>
            <a:fillRect/>
          </a:stretch>
        </p:blipFill>
        <p:spPr>
          <a:xfrm>
            <a:off x="4355976" y="5805264"/>
            <a:ext cx="824955" cy="824955"/>
          </a:xfrm>
          <a:prstGeom prst="rect">
            <a:avLst/>
          </a:prstGeom>
        </p:spPr>
      </p:pic>
      <p:pic>
        <p:nvPicPr>
          <p:cNvPr id="14" name="Содержимое 3" descr="no-translate-detected_318-32528.jpg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rgbClr val="00B050">
                <a:tint val="45000"/>
                <a:satMod val="400000"/>
              </a:srgbClr>
            </a:duotone>
          </a:blip>
          <a:stretch>
            <a:fillRect/>
          </a:stretch>
        </p:blipFill>
        <p:spPr>
          <a:xfrm>
            <a:off x="6516216" y="5805264"/>
            <a:ext cx="792088" cy="792088"/>
          </a:xfrm>
          <a:prstGeom prst="rect">
            <a:avLst/>
          </a:prstGeom>
        </p:spPr>
      </p:pic>
      <p:pic>
        <p:nvPicPr>
          <p:cNvPr id="16" name="Рисунок 15" descr="rya4.jpg"/>
          <p:cNvPicPr>
            <a:picLocks noChangeAspect="1"/>
          </p:cNvPicPr>
          <p:nvPr/>
        </p:nvPicPr>
        <p:blipFill>
          <a:blip r:embed="rId4" cstate="print"/>
          <a:srcRect t="2087" r="50787"/>
          <a:stretch>
            <a:fillRect/>
          </a:stretch>
        </p:blipFill>
        <p:spPr>
          <a:xfrm>
            <a:off x="2123728" y="404664"/>
            <a:ext cx="1035968" cy="1355073"/>
          </a:xfrm>
          <a:prstGeom prst="rect">
            <a:avLst/>
          </a:prstGeom>
        </p:spPr>
      </p:pic>
      <p:pic>
        <p:nvPicPr>
          <p:cNvPr id="17" name="Рисунок 16" descr="8a18f41822a9c4dbc0b1393a9b238db4_h-29.jpg"/>
          <p:cNvPicPr>
            <a:picLocks noChangeAspect="1"/>
          </p:cNvPicPr>
          <p:nvPr/>
        </p:nvPicPr>
        <p:blipFill>
          <a:blip r:embed="rId5" cstate="print"/>
          <a:srcRect l="4570" t="4851" r="4569" b="2751"/>
          <a:stretch>
            <a:fillRect/>
          </a:stretch>
        </p:blipFill>
        <p:spPr>
          <a:xfrm>
            <a:off x="4211960" y="0"/>
            <a:ext cx="936104" cy="1248139"/>
          </a:xfrm>
          <a:prstGeom prst="rect">
            <a:avLst/>
          </a:prstGeom>
        </p:spPr>
      </p:pic>
      <p:pic>
        <p:nvPicPr>
          <p:cNvPr id="18" name="Рисунок 17" descr="59cbe1ec9e94ba7802448bd2.jpg"/>
          <p:cNvPicPr>
            <a:picLocks noChangeAspect="1"/>
          </p:cNvPicPr>
          <p:nvPr/>
        </p:nvPicPr>
        <p:blipFill>
          <a:blip r:embed="rId6" cstate="print"/>
          <a:srcRect l="8001" r="6951"/>
          <a:stretch>
            <a:fillRect/>
          </a:stretch>
        </p:blipFill>
        <p:spPr>
          <a:xfrm>
            <a:off x="6271248" y="908720"/>
            <a:ext cx="1195193" cy="1405302"/>
          </a:xfrm>
          <a:prstGeom prst="rect">
            <a:avLst/>
          </a:prstGeom>
        </p:spPr>
      </p:pic>
      <p:pic>
        <p:nvPicPr>
          <p:cNvPr id="21" name="Содержимое 3" descr="no-translate-detected_318-32528.jpg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rgbClr val="C00000">
                <a:tint val="45000"/>
                <a:satMod val="400000"/>
              </a:srgbClr>
            </a:duotone>
          </a:blip>
          <a:stretch>
            <a:fillRect/>
          </a:stretch>
        </p:blipFill>
        <p:spPr>
          <a:xfrm>
            <a:off x="2483768" y="5013176"/>
            <a:ext cx="824955" cy="824955"/>
          </a:xfrm>
          <a:prstGeom prst="rect">
            <a:avLst/>
          </a:prstGeom>
        </p:spPr>
      </p:pic>
      <p:pic>
        <p:nvPicPr>
          <p:cNvPr id="22" name="Содержимое 3" descr="no-translate-detected_318-32528.jpg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rgbClr val="C00000">
                <a:tint val="45000"/>
                <a:satMod val="400000"/>
              </a:srgbClr>
            </a:duotone>
          </a:blip>
          <a:stretch>
            <a:fillRect/>
          </a:stretch>
        </p:blipFill>
        <p:spPr>
          <a:xfrm>
            <a:off x="2483768" y="4221088"/>
            <a:ext cx="824955" cy="824955"/>
          </a:xfrm>
          <a:prstGeom prst="rect">
            <a:avLst/>
          </a:prstGeom>
        </p:spPr>
      </p:pic>
      <p:pic>
        <p:nvPicPr>
          <p:cNvPr id="23" name="Содержимое 3" descr="no-translate-detected_318-32528.jpg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rgbClr val="C00000">
                <a:tint val="45000"/>
                <a:satMod val="400000"/>
              </a:srgbClr>
            </a:duotone>
          </a:blip>
          <a:stretch>
            <a:fillRect/>
          </a:stretch>
        </p:blipFill>
        <p:spPr>
          <a:xfrm>
            <a:off x="2483768" y="3429000"/>
            <a:ext cx="824955" cy="824955"/>
          </a:xfrm>
          <a:prstGeom prst="rect">
            <a:avLst/>
          </a:prstGeom>
        </p:spPr>
      </p:pic>
      <p:pic>
        <p:nvPicPr>
          <p:cNvPr id="24" name="Содержимое 3" descr="no-translate-detected_318-32528.jpg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rgbClr val="C00000">
                <a:tint val="45000"/>
                <a:satMod val="400000"/>
              </a:srgbClr>
            </a:duotone>
          </a:blip>
          <a:stretch>
            <a:fillRect/>
          </a:stretch>
        </p:blipFill>
        <p:spPr>
          <a:xfrm>
            <a:off x="2483768" y="2636912"/>
            <a:ext cx="824955" cy="824955"/>
          </a:xfrm>
          <a:prstGeom prst="rect">
            <a:avLst/>
          </a:prstGeom>
        </p:spPr>
      </p:pic>
      <p:pic>
        <p:nvPicPr>
          <p:cNvPr id="25" name="Содержимое 3" descr="no-translate-detected_318-32528.jpg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rgbClr val="7030A0">
                <a:tint val="45000"/>
                <a:satMod val="400000"/>
              </a:srgbClr>
            </a:duotone>
          </a:blip>
          <a:stretch>
            <a:fillRect/>
          </a:stretch>
        </p:blipFill>
        <p:spPr>
          <a:xfrm>
            <a:off x="4355976" y="5013176"/>
            <a:ext cx="824955" cy="824955"/>
          </a:xfrm>
          <a:prstGeom prst="rect">
            <a:avLst/>
          </a:prstGeom>
        </p:spPr>
      </p:pic>
      <p:pic>
        <p:nvPicPr>
          <p:cNvPr id="26" name="Содержимое 3" descr="no-translate-detected_318-32528.jpg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rgbClr val="7030A0">
                <a:tint val="45000"/>
                <a:satMod val="400000"/>
              </a:srgbClr>
            </a:duotone>
          </a:blip>
          <a:stretch>
            <a:fillRect/>
          </a:stretch>
        </p:blipFill>
        <p:spPr>
          <a:xfrm>
            <a:off x="4355976" y="4221088"/>
            <a:ext cx="824955" cy="824955"/>
          </a:xfrm>
          <a:prstGeom prst="rect">
            <a:avLst/>
          </a:prstGeom>
        </p:spPr>
      </p:pic>
      <p:pic>
        <p:nvPicPr>
          <p:cNvPr id="27" name="Содержимое 3" descr="no-translate-detected_318-32528.jpg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rgbClr val="7030A0">
                <a:tint val="45000"/>
                <a:satMod val="400000"/>
              </a:srgbClr>
            </a:duotone>
          </a:blip>
          <a:stretch>
            <a:fillRect/>
          </a:stretch>
        </p:blipFill>
        <p:spPr>
          <a:xfrm>
            <a:off x="4355976" y="3429000"/>
            <a:ext cx="824955" cy="824955"/>
          </a:xfrm>
          <a:prstGeom prst="rect">
            <a:avLst/>
          </a:prstGeom>
        </p:spPr>
      </p:pic>
      <p:pic>
        <p:nvPicPr>
          <p:cNvPr id="28" name="Содержимое 3" descr="no-translate-detected_318-32528.jpg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rgbClr val="7030A0">
                <a:tint val="45000"/>
                <a:satMod val="400000"/>
              </a:srgbClr>
            </a:duotone>
          </a:blip>
          <a:stretch>
            <a:fillRect/>
          </a:stretch>
        </p:blipFill>
        <p:spPr>
          <a:xfrm>
            <a:off x="4355976" y="2636912"/>
            <a:ext cx="824955" cy="824955"/>
          </a:xfrm>
          <a:prstGeom prst="rect">
            <a:avLst/>
          </a:prstGeom>
        </p:spPr>
      </p:pic>
      <p:pic>
        <p:nvPicPr>
          <p:cNvPr id="29" name="Содержимое 3" descr="no-translate-detected_318-32528.jpg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rgbClr val="7030A0">
                <a:tint val="45000"/>
                <a:satMod val="400000"/>
              </a:srgbClr>
            </a:duotone>
          </a:blip>
          <a:stretch>
            <a:fillRect/>
          </a:stretch>
        </p:blipFill>
        <p:spPr>
          <a:xfrm>
            <a:off x="4355976" y="1844824"/>
            <a:ext cx="824955" cy="824955"/>
          </a:xfrm>
          <a:prstGeom prst="rect">
            <a:avLst/>
          </a:prstGeom>
        </p:spPr>
      </p:pic>
      <p:pic>
        <p:nvPicPr>
          <p:cNvPr id="30" name="Содержимое 3" descr="no-translate-detected_318-32528.jpg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rgbClr val="00B050">
                <a:tint val="45000"/>
                <a:satMod val="400000"/>
              </a:srgbClr>
            </a:duotone>
          </a:blip>
          <a:stretch>
            <a:fillRect/>
          </a:stretch>
        </p:blipFill>
        <p:spPr>
          <a:xfrm>
            <a:off x="6516216" y="5085184"/>
            <a:ext cx="792088" cy="792088"/>
          </a:xfrm>
          <a:prstGeom prst="rect">
            <a:avLst/>
          </a:prstGeom>
        </p:spPr>
      </p:pic>
      <p:pic>
        <p:nvPicPr>
          <p:cNvPr id="31" name="Содержимое 3" descr="no-translate-detected_318-32528.jpg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rgbClr val="00B050">
                <a:tint val="45000"/>
                <a:satMod val="400000"/>
              </a:srgbClr>
            </a:duotone>
          </a:blip>
          <a:stretch>
            <a:fillRect/>
          </a:stretch>
        </p:blipFill>
        <p:spPr>
          <a:xfrm>
            <a:off x="6516216" y="4293096"/>
            <a:ext cx="792088" cy="792088"/>
          </a:xfrm>
          <a:prstGeom prst="rect">
            <a:avLst/>
          </a:prstGeom>
        </p:spPr>
      </p:pic>
      <p:pic>
        <p:nvPicPr>
          <p:cNvPr id="32" name="Содержимое 3" descr="no-translate-detected_318-32528.jpg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rgbClr val="00B050">
                <a:tint val="45000"/>
                <a:satMod val="400000"/>
              </a:srgbClr>
            </a:duotone>
          </a:blip>
          <a:stretch>
            <a:fillRect/>
          </a:stretch>
        </p:blipFill>
        <p:spPr>
          <a:xfrm>
            <a:off x="6516216" y="3501008"/>
            <a:ext cx="792088" cy="792088"/>
          </a:xfrm>
          <a:prstGeom prst="rect">
            <a:avLst/>
          </a:prstGeom>
        </p:spPr>
      </p:pic>
      <p:sp>
        <p:nvSpPr>
          <p:cNvPr id="33" name="TextBox 32"/>
          <p:cNvSpPr txBox="1"/>
          <p:nvPr/>
        </p:nvSpPr>
        <p:spPr>
          <a:xfrm>
            <a:off x="6156176" y="2708920"/>
            <a:ext cx="24708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</a:rPr>
              <a:t>20 мин</a:t>
            </a:r>
            <a:endParaRPr lang="ru-RU" sz="4000" b="1" dirty="0">
              <a:solidFill>
                <a:srgbClr val="C00000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835696" y="1988840"/>
            <a:ext cx="289516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/>
              <a:t>25 мин.</a:t>
            </a:r>
            <a:endParaRPr lang="ru-RU" sz="4000" b="1" dirty="0"/>
          </a:p>
        </p:txBody>
      </p:sp>
      <p:sp>
        <p:nvSpPr>
          <p:cNvPr id="35" name="TextBox 34"/>
          <p:cNvSpPr txBox="1"/>
          <p:nvPr/>
        </p:nvSpPr>
        <p:spPr>
          <a:xfrm>
            <a:off x="3851920" y="1196752"/>
            <a:ext cx="26071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/>
              <a:t>30 мин.</a:t>
            </a:r>
            <a:endParaRPr lang="ru-RU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4" grpId="0"/>
      <p:bldP spid="3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915816" y="260648"/>
            <a:ext cx="1872208" cy="792089"/>
          </a:xfrm>
        </p:spPr>
        <p:txBody>
          <a:bodyPr>
            <a:normAutofit/>
          </a:bodyPr>
          <a:lstStyle/>
          <a:p>
            <a:r>
              <a:rPr lang="ru-RU" sz="4000" b="1" dirty="0" smtClean="0"/>
              <a:t>600</a:t>
            </a:r>
            <a:endParaRPr lang="ru-RU" sz="40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 flipV="1">
            <a:off x="1371600" y="5638799"/>
            <a:ext cx="6400800" cy="45719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179512" y="260648"/>
            <a:ext cx="3600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/>
              <a:t> 499 +808 : </a:t>
            </a:r>
            <a:r>
              <a:rPr lang="ru-RU" sz="4000" b="1" dirty="0" smtClean="0"/>
              <a:t>8  </a:t>
            </a:r>
            <a:r>
              <a:rPr lang="ru-RU" sz="4000" b="1" dirty="0" smtClean="0"/>
              <a:t>=  </a:t>
            </a:r>
            <a:endParaRPr lang="ru-RU" sz="40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779912" y="260648"/>
            <a:ext cx="187220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</a:t>
            </a:r>
            <a:endParaRPr lang="ru-RU" sz="4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67544" y="980728"/>
            <a:ext cx="73373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/>
              <a:t>3</a:t>
            </a:r>
            <a:endParaRPr lang="ru-RU" sz="40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827584" y="692696"/>
            <a:ext cx="72008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 smtClean="0"/>
              <a:t>.</a:t>
            </a:r>
            <a:endParaRPr lang="ru-RU" sz="5400" dirty="0"/>
          </a:p>
        </p:txBody>
      </p:sp>
      <p:sp>
        <p:nvSpPr>
          <p:cNvPr id="8" name="TextBox 7"/>
          <p:cNvSpPr txBox="1"/>
          <p:nvPr/>
        </p:nvSpPr>
        <p:spPr>
          <a:xfrm>
            <a:off x="1187625" y="980728"/>
            <a:ext cx="25202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/>
              <a:t>26 – 18 =</a:t>
            </a:r>
            <a:endParaRPr lang="ru-RU" sz="40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3275857" y="980728"/>
            <a:ext cx="7920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/>
              <a:t>60</a:t>
            </a:r>
            <a:endParaRPr lang="ru-RU" sz="4000" b="1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3851920" y="908721"/>
            <a:ext cx="937447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</a:t>
            </a:r>
            <a:endParaRPr lang="ru-RU" sz="4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67544" y="1700808"/>
            <a:ext cx="24482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/>
              <a:t>4 + 90 : 2 =</a:t>
            </a:r>
            <a:endParaRPr lang="ru-RU" sz="40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2843809" y="1700808"/>
            <a:ext cx="10081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/>
              <a:t>49</a:t>
            </a:r>
            <a:endParaRPr lang="ru-RU" sz="4000" b="1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3419872" y="1628801"/>
            <a:ext cx="93610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</a:t>
            </a:r>
            <a:endParaRPr lang="ru-RU" sz="4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67544" y="2420888"/>
            <a:ext cx="209615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/>
              <a:t>48 : 16</a:t>
            </a:r>
            <a:endParaRPr lang="ru-RU" sz="4000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1979712" y="2204864"/>
            <a:ext cx="5760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/>
              <a:t>.</a:t>
            </a:r>
            <a:endParaRPr lang="ru-RU" sz="4800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2195737" y="2420888"/>
            <a:ext cx="11521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/>
              <a:t>11 =</a:t>
            </a:r>
            <a:endParaRPr lang="ru-RU" sz="4000" b="1" dirty="0"/>
          </a:p>
        </p:txBody>
      </p:sp>
      <p:sp>
        <p:nvSpPr>
          <p:cNvPr id="18" name="TextBox 17"/>
          <p:cNvSpPr txBox="1"/>
          <p:nvPr/>
        </p:nvSpPr>
        <p:spPr>
          <a:xfrm>
            <a:off x="3203849" y="2420888"/>
            <a:ext cx="7920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/>
              <a:t>33</a:t>
            </a:r>
            <a:endParaRPr lang="ru-RU" sz="4000" b="1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3779913" y="2348881"/>
            <a:ext cx="79208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</a:t>
            </a:r>
            <a:endParaRPr lang="ru-RU" sz="4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39552" y="2996952"/>
            <a:ext cx="27363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/>
              <a:t>260 + 70 =</a:t>
            </a:r>
            <a:endParaRPr lang="ru-RU" sz="4000" b="1" dirty="0"/>
          </a:p>
        </p:txBody>
      </p:sp>
      <p:sp>
        <p:nvSpPr>
          <p:cNvPr id="21" name="TextBox 20"/>
          <p:cNvSpPr txBox="1"/>
          <p:nvPr/>
        </p:nvSpPr>
        <p:spPr>
          <a:xfrm>
            <a:off x="2771801" y="2996952"/>
            <a:ext cx="11521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/>
              <a:t>330</a:t>
            </a:r>
            <a:endParaRPr lang="ru-RU" sz="4000" b="1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3707904" y="2924945"/>
            <a:ext cx="86409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</a:t>
            </a:r>
            <a:endParaRPr lang="ru-RU" sz="4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11560" y="3573016"/>
            <a:ext cx="27363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/>
              <a:t>482 – 60 =</a:t>
            </a:r>
            <a:endParaRPr lang="ru-RU" sz="4000" b="1" dirty="0"/>
          </a:p>
        </p:txBody>
      </p:sp>
      <p:sp>
        <p:nvSpPr>
          <p:cNvPr id="24" name="TextBox 23"/>
          <p:cNvSpPr txBox="1"/>
          <p:nvPr/>
        </p:nvSpPr>
        <p:spPr>
          <a:xfrm>
            <a:off x="2987825" y="3573016"/>
            <a:ext cx="12241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/>
              <a:t>422</a:t>
            </a:r>
            <a:endParaRPr lang="ru-RU" sz="4000" b="1" dirty="0"/>
          </a:p>
        </p:txBody>
      </p:sp>
      <p:sp>
        <p:nvSpPr>
          <p:cNvPr id="25" name="Прямоугольник 24"/>
          <p:cNvSpPr/>
          <p:nvPr/>
        </p:nvSpPr>
        <p:spPr>
          <a:xfrm>
            <a:off x="3995936" y="3501008"/>
            <a:ext cx="87278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</a:t>
            </a:r>
            <a:endParaRPr lang="ru-RU" sz="4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83568" y="4077072"/>
            <a:ext cx="1800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/>
              <a:t>560 : 7</a:t>
            </a:r>
            <a:endParaRPr lang="ru-RU" sz="4000" b="1" dirty="0"/>
          </a:p>
        </p:txBody>
      </p:sp>
      <p:sp>
        <p:nvSpPr>
          <p:cNvPr id="27" name="TextBox 26"/>
          <p:cNvSpPr txBox="1"/>
          <p:nvPr/>
        </p:nvSpPr>
        <p:spPr>
          <a:xfrm>
            <a:off x="2123728" y="3789040"/>
            <a:ext cx="64807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 smtClean="0"/>
              <a:t>.</a:t>
            </a:r>
            <a:endParaRPr lang="ru-RU" sz="5400" dirty="0"/>
          </a:p>
        </p:txBody>
      </p:sp>
      <p:sp>
        <p:nvSpPr>
          <p:cNvPr id="28" name="TextBox 27"/>
          <p:cNvSpPr txBox="1"/>
          <p:nvPr/>
        </p:nvSpPr>
        <p:spPr>
          <a:xfrm>
            <a:off x="2483768" y="4077072"/>
            <a:ext cx="8640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/>
              <a:t>4 =</a:t>
            </a:r>
            <a:endParaRPr lang="ru-RU" sz="4000" b="1" dirty="0"/>
          </a:p>
        </p:txBody>
      </p:sp>
      <p:sp>
        <p:nvSpPr>
          <p:cNvPr id="29" name="TextBox 28"/>
          <p:cNvSpPr txBox="1"/>
          <p:nvPr/>
        </p:nvSpPr>
        <p:spPr>
          <a:xfrm>
            <a:off x="3275857" y="4077072"/>
            <a:ext cx="10801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/>
              <a:t>320</a:t>
            </a:r>
            <a:endParaRPr lang="ru-RU" sz="4000" b="1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4305741" y="4005064"/>
            <a:ext cx="53251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</a:t>
            </a:r>
            <a:endParaRPr lang="ru-RU" sz="4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755576" y="4581128"/>
            <a:ext cx="34686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/>
              <a:t>8</a:t>
            </a:r>
            <a:endParaRPr lang="ru-RU" sz="4000" b="1" dirty="0"/>
          </a:p>
        </p:txBody>
      </p:sp>
      <p:sp>
        <p:nvSpPr>
          <p:cNvPr id="32" name="TextBox 31"/>
          <p:cNvSpPr txBox="1"/>
          <p:nvPr/>
        </p:nvSpPr>
        <p:spPr>
          <a:xfrm>
            <a:off x="1115616" y="4293096"/>
            <a:ext cx="7920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 smtClean="0"/>
              <a:t>.</a:t>
            </a:r>
            <a:endParaRPr lang="ru-RU" sz="5400" dirty="0"/>
          </a:p>
        </p:txBody>
      </p:sp>
      <p:sp>
        <p:nvSpPr>
          <p:cNvPr id="33" name="TextBox 32"/>
          <p:cNvSpPr txBox="1"/>
          <p:nvPr/>
        </p:nvSpPr>
        <p:spPr>
          <a:xfrm>
            <a:off x="1403648" y="4581128"/>
            <a:ext cx="230425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/>
              <a:t>8 – 14 =</a:t>
            </a:r>
            <a:endParaRPr lang="ru-RU" sz="4000" b="1" dirty="0"/>
          </a:p>
        </p:txBody>
      </p:sp>
      <p:sp>
        <p:nvSpPr>
          <p:cNvPr id="34" name="TextBox 33"/>
          <p:cNvSpPr txBox="1"/>
          <p:nvPr/>
        </p:nvSpPr>
        <p:spPr>
          <a:xfrm>
            <a:off x="3203849" y="4581128"/>
            <a:ext cx="100811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/>
              <a:t>50</a:t>
            </a:r>
            <a:endParaRPr lang="ru-RU" sz="4000" b="1" dirty="0"/>
          </a:p>
        </p:txBody>
      </p:sp>
      <p:sp>
        <p:nvSpPr>
          <p:cNvPr id="35" name="Прямоугольник 34"/>
          <p:cNvSpPr/>
          <p:nvPr/>
        </p:nvSpPr>
        <p:spPr>
          <a:xfrm>
            <a:off x="3851920" y="4509120"/>
            <a:ext cx="937447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</a:t>
            </a:r>
            <a:endParaRPr lang="ru-RU" sz="4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683568" y="5157192"/>
            <a:ext cx="29523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/>
              <a:t>210 : 7 : 6 =</a:t>
            </a:r>
            <a:endParaRPr lang="ru-RU" sz="4000" b="1" dirty="0"/>
          </a:p>
        </p:txBody>
      </p:sp>
      <p:sp>
        <p:nvSpPr>
          <p:cNvPr id="37" name="TextBox 36"/>
          <p:cNvSpPr txBox="1"/>
          <p:nvPr/>
        </p:nvSpPr>
        <p:spPr>
          <a:xfrm>
            <a:off x="3203848" y="5157192"/>
            <a:ext cx="7920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/>
              <a:t>5</a:t>
            </a:r>
            <a:endParaRPr lang="ru-RU" sz="4000" b="1" dirty="0"/>
          </a:p>
        </p:txBody>
      </p:sp>
      <p:sp>
        <p:nvSpPr>
          <p:cNvPr id="38" name="Прямоугольник 37"/>
          <p:cNvSpPr/>
          <p:nvPr/>
        </p:nvSpPr>
        <p:spPr>
          <a:xfrm>
            <a:off x="3635897" y="5013176"/>
            <a:ext cx="122159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</a:t>
            </a:r>
            <a:endParaRPr lang="ru-RU" sz="4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4355976" y="1484784"/>
            <a:ext cx="122413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0" name="Прямоугольник 39"/>
          <p:cNvSpPr/>
          <p:nvPr/>
        </p:nvSpPr>
        <p:spPr>
          <a:xfrm flipV="1">
            <a:off x="5076057" y="1556792"/>
            <a:ext cx="64807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5508105" y="1484784"/>
            <a:ext cx="792088" cy="936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6012160" y="1484784"/>
            <a:ext cx="64807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3" name="Прямоугольник 42"/>
          <p:cNvSpPr/>
          <p:nvPr/>
        </p:nvSpPr>
        <p:spPr>
          <a:xfrm rot="10800000" flipV="1">
            <a:off x="6228184" y="1484784"/>
            <a:ext cx="93610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6732240" y="1484784"/>
            <a:ext cx="79208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5" name="Прямоугольник 44"/>
          <p:cNvSpPr/>
          <p:nvPr/>
        </p:nvSpPr>
        <p:spPr>
          <a:xfrm rot="10800000" flipV="1">
            <a:off x="7308302" y="1484784"/>
            <a:ext cx="64807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48" name="Рисунок 47" descr="depositphotos_40810727-stock-illustration-wise-owl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59016" y="2636912"/>
            <a:ext cx="3284984" cy="3284984"/>
          </a:xfrm>
          <a:prstGeom prst="rect">
            <a:avLst/>
          </a:prstGeom>
        </p:spPr>
      </p:pic>
      <p:sp>
        <p:nvSpPr>
          <p:cNvPr id="49" name="Прямоугольник 48"/>
          <p:cNvSpPr/>
          <p:nvPr/>
        </p:nvSpPr>
        <p:spPr>
          <a:xfrm rot="10800000" flipV="1">
            <a:off x="7884368" y="1484784"/>
            <a:ext cx="64807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1" name="Прямоугольник 50"/>
          <p:cNvSpPr/>
          <p:nvPr/>
        </p:nvSpPr>
        <p:spPr>
          <a:xfrm>
            <a:off x="8316416" y="1484784"/>
            <a:ext cx="82758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2" name="TextBox 51"/>
          <p:cNvSpPr txBox="1"/>
          <p:nvPr/>
        </p:nvSpPr>
        <p:spPr>
          <a:xfrm rot="10800000" flipV="1">
            <a:off x="1259632" y="5744290"/>
            <a:ext cx="68407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Чтобы узнать тему урока решим примеры и расположим буквы в порядке увеличения чисел, рядом с которыми они стоят.</a:t>
            </a:r>
          </a:p>
          <a:p>
            <a:r>
              <a:rPr lang="ru-RU" dirty="0" smtClean="0"/>
              <a:t> </a:t>
            </a:r>
            <a:r>
              <a:rPr lang="ru-RU" dirty="0" smtClean="0"/>
              <a:t>(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10" grpId="0"/>
      <p:bldP spid="13" grpId="0"/>
      <p:bldP spid="14" grpId="0"/>
      <p:bldP spid="18" grpId="0"/>
      <p:bldP spid="19" grpId="0"/>
      <p:bldP spid="22" grpId="0"/>
      <p:bldP spid="24" grpId="0"/>
      <p:bldP spid="25" grpId="0"/>
      <p:bldP spid="29" grpId="0"/>
      <p:bldP spid="30" grpId="0"/>
      <p:bldP spid="35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  <p:bldP spid="49" grpId="0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01cf5d5e468e026ddcc540bf4f5f1360 (1)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27744" y="260648"/>
            <a:ext cx="8920224" cy="6986347"/>
          </a:xfrm>
        </p:spPr>
      </p:pic>
      <p:sp>
        <p:nvSpPr>
          <p:cNvPr id="5" name="TextBox 4"/>
          <p:cNvSpPr txBox="1"/>
          <p:nvPr/>
        </p:nvSpPr>
        <p:spPr>
          <a:xfrm>
            <a:off x="3419872" y="764704"/>
            <a:ext cx="480403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solidFill>
                  <a:schemeClr val="bg1"/>
                </a:solidFill>
              </a:rPr>
              <a:t>Выясним, что такое </a:t>
            </a:r>
            <a:r>
              <a:rPr lang="ru-RU" sz="4400" dirty="0" smtClean="0">
                <a:solidFill>
                  <a:srgbClr val="C00000"/>
                </a:solidFill>
              </a:rPr>
              <a:t>диаграммы</a:t>
            </a:r>
            <a:endParaRPr lang="ru-RU" sz="4400" dirty="0">
              <a:solidFill>
                <a:srgbClr val="C0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275856" y="3717032"/>
            <a:ext cx="718481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solidFill>
                  <a:schemeClr val="bg1"/>
                </a:solidFill>
              </a:rPr>
              <a:t>и научимся их читать.</a:t>
            </a:r>
            <a:endParaRPr lang="ru-RU" sz="4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37110115ccede623ea19ed6771c5611b-800x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83568" y="0"/>
            <a:ext cx="7776864" cy="5832648"/>
          </a:xfrm>
        </p:spPr>
      </p:pic>
      <p:sp>
        <p:nvSpPr>
          <p:cNvPr id="5" name="TextBox 4"/>
          <p:cNvSpPr txBox="1"/>
          <p:nvPr/>
        </p:nvSpPr>
        <p:spPr>
          <a:xfrm>
            <a:off x="1043608" y="6381328"/>
            <a:ext cx="67512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Диаграммы позволяют наглядно показать  </a:t>
            </a:r>
            <a:r>
              <a:rPr lang="ru-RU" smtClean="0"/>
              <a:t>числовую информацию.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274638"/>
            <a:ext cx="7139136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Диаграмма числа девочек и мальчиков </a:t>
            </a:r>
            <a:r>
              <a:rPr lang="ru-RU" b="1" dirty="0" smtClean="0"/>
              <a:t> </a:t>
            </a:r>
            <a:r>
              <a:rPr lang="ru-RU" b="1" dirty="0" smtClean="0"/>
              <a:t>класса</a:t>
            </a:r>
            <a:endParaRPr lang="ru-RU" b="1" dirty="0"/>
          </a:p>
        </p:txBody>
      </p:sp>
      <p:pic>
        <p:nvPicPr>
          <p:cNvPr id="7" name="Рисунок 6" descr="295d21eceeaaa242c8f1d4998ad12d8d.png"/>
          <p:cNvPicPr>
            <a:picLocks noChangeAspect="1"/>
          </p:cNvPicPr>
          <p:nvPr/>
        </p:nvPicPr>
        <p:blipFill>
          <a:blip r:embed="rId2" cstate="print"/>
          <a:srcRect l="22116" t="25577" r="22117" b="62211"/>
          <a:stretch>
            <a:fillRect/>
          </a:stretch>
        </p:blipFill>
        <p:spPr>
          <a:xfrm rot="5400000">
            <a:off x="2298604" y="4478260"/>
            <a:ext cx="2962616" cy="576064"/>
          </a:xfrm>
          <a:prstGeom prst="rect">
            <a:avLst/>
          </a:prstGeom>
        </p:spPr>
      </p:pic>
      <p:pic>
        <p:nvPicPr>
          <p:cNvPr id="10" name="Содержимое 9" descr="0_f5ebd_3ff36069_XL.pn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4572000" y="2420888"/>
            <a:ext cx="1314652" cy="2172978"/>
          </a:xfrm>
        </p:spPr>
      </p:pic>
      <p:pic>
        <p:nvPicPr>
          <p:cNvPr id="11" name="Рисунок 10" descr="4316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31640" y="1988840"/>
            <a:ext cx="2207015" cy="2863602"/>
          </a:xfrm>
          <a:prstGeom prst="rect">
            <a:avLst/>
          </a:prstGeom>
        </p:spPr>
      </p:pic>
      <p:pic>
        <p:nvPicPr>
          <p:cNvPr id="12" name="Рисунок 11" descr="295d21eceeaaa242c8f1d4998ad12d8d.png"/>
          <p:cNvPicPr>
            <a:picLocks noChangeAspect="1"/>
          </p:cNvPicPr>
          <p:nvPr/>
        </p:nvPicPr>
        <p:blipFill>
          <a:blip r:embed="rId2" cstate="print"/>
          <a:srcRect l="66575" t="25577" r="22117" b="62211"/>
          <a:stretch>
            <a:fillRect/>
          </a:stretch>
        </p:blipFill>
        <p:spPr>
          <a:xfrm rot="5400000">
            <a:off x="740146" y="3444430"/>
            <a:ext cx="750940" cy="72008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79512" y="4581128"/>
            <a:ext cx="19442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</a:rPr>
              <a:t>Масштаб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39552" y="2780928"/>
            <a:ext cx="14401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002060"/>
                </a:solidFill>
              </a:rPr>
              <a:t>2</a:t>
            </a:r>
            <a:r>
              <a:rPr lang="ru-RU" sz="4400" b="1" dirty="0" smtClean="0">
                <a:solidFill>
                  <a:srgbClr val="002060"/>
                </a:solidFill>
              </a:rPr>
              <a:t> </a:t>
            </a:r>
            <a:r>
              <a:rPr lang="ru-RU" sz="4400" b="1" dirty="0" err="1" smtClean="0">
                <a:solidFill>
                  <a:srgbClr val="002060"/>
                </a:solidFill>
              </a:rPr>
              <a:t>уч</a:t>
            </a:r>
            <a:r>
              <a:rPr lang="ru-RU" sz="4400" b="1" dirty="0" smtClean="0">
                <a:solidFill>
                  <a:srgbClr val="002060"/>
                </a:solidFill>
              </a:rPr>
              <a:t>.</a:t>
            </a:r>
            <a:endParaRPr lang="ru-RU" sz="4400" b="1" dirty="0">
              <a:solidFill>
                <a:srgbClr val="002060"/>
              </a:solidFill>
            </a:endParaRPr>
          </a:p>
        </p:txBody>
      </p:sp>
      <p:pic>
        <p:nvPicPr>
          <p:cNvPr id="15" name="Рисунок 14" descr="295d21eceeaaa242c8f1d4998ad12d8d.png"/>
          <p:cNvPicPr>
            <a:picLocks noChangeAspect="1"/>
          </p:cNvPicPr>
          <p:nvPr/>
        </p:nvPicPr>
        <p:blipFill>
          <a:blip r:embed="rId2" cstate="print"/>
          <a:srcRect l="43803" t="25577" r="22117" b="62211"/>
          <a:stretch>
            <a:fillRect/>
          </a:stretch>
        </p:blipFill>
        <p:spPr>
          <a:xfrm rot="5400000">
            <a:off x="2874667" y="2174005"/>
            <a:ext cx="1810490" cy="576065"/>
          </a:xfrm>
          <a:prstGeom prst="rect">
            <a:avLst/>
          </a:prstGeom>
        </p:spPr>
      </p:pic>
      <p:pic>
        <p:nvPicPr>
          <p:cNvPr id="16" name="Рисунок 15" descr="295d21eceeaaa242c8f1d4998ad12d8d.png"/>
          <p:cNvPicPr>
            <a:picLocks noChangeAspect="1"/>
          </p:cNvPicPr>
          <p:nvPr/>
        </p:nvPicPr>
        <p:blipFill>
          <a:blip r:embed="rId2" cstate="print"/>
          <a:srcRect l="22116" t="25577" r="33154" b="62211"/>
          <a:stretch>
            <a:fillRect/>
          </a:stretch>
        </p:blipFill>
        <p:spPr>
          <a:xfrm rot="5400000">
            <a:off x="5688124" y="4113076"/>
            <a:ext cx="2376264" cy="576064"/>
          </a:xfrm>
          <a:prstGeom prst="rect">
            <a:avLst/>
          </a:prstGeom>
        </p:spPr>
      </p:pic>
      <p:pic>
        <p:nvPicPr>
          <p:cNvPr id="17" name="Рисунок 16" descr="295d21eceeaaa242c8f1d4998ad12d8d.png"/>
          <p:cNvPicPr>
            <a:picLocks noChangeAspect="1"/>
          </p:cNvPicPr>
          <p:nvPr/>
        </p:nvPicPr>
        <p:blipFill>
          <a:blip r:embed="rId2" cstate="print"/>
          <a:srcRect l="43803" t="25577" r="22117" b="62211"/>
          <a:stretch>
            <a:fillRect/>
          </a:stretch>
        </p:blipFill>
        <p:spPr>
          <a:xfrm rot="5400000">
            <a:off x="5971011" y="2101997"/>
            <a:ext cx="1810490" cy="576065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0" y="6309320"/>
            <a:ext cx="63001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На диаграмме задают масштаб, используя который и строят диаграммы</a:t>
            </a:r>
            <a:endParaRPr lang="ru-RU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2" name="Содержимое 11" descr="img3 (2)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t="16542" r="38562"/>
          <a:stretch>
            <a:fillRect/>
          </a:stretch>
        </p:blipFill>
        <p:spPr>
          <a:xfrm>
            <a:off x="179512" y="1052736"/>
            <a:ext cx="5256584" cy="5328590"/>
          </a:xfrm>
        </p:spPr>
      </p:pic>
      <p:pic>
        <p:nvPicPr>
          <p:cNvPr id="13" name="Содержимое 11" descr="img3 (2).jpg"/>
          <p:cNvPicPr>
            <a:picLocks noChangeAspect="1"/>
          </p:cNvPicPr>
          <p:nvPr/>
        </p:nvPicPr>
        <p:blipFill>
          <a:blip r:embed="rId2" cstate="print"/>
          <a:srcRect l="60276" t="25592" r="17606"/>
          <a:stretch>
            <a:fillRect/>
          </a:stretch>
        </p:blipFill>
        <p:spPr>
          <a:xfrm>
            <a:off x="5364088" y="1196752"/>
            <a:ext cx="1944216" cy="5328592"/>
          </a:xfrm>
          <a:prstGeom prst="rect">
            <a:avLst/>
          </a:prstGeom>
        </p:spPr>
      </p:pic>
      <p:pic>
        <p:nvPicPr>
          <p:cNvPr id="14" name="Содержимое 11" descr="img3 (2).jpg"/>
          <p:cNvPicPr>
            <a:picLocks noChangeAspect="1"/>
          </p:cNvPicPr>
          <p:nvPr/>
        </p:nvPicPr>
        <p:blipFill>
          <a:blip r:embed="rId2" cstate="print"/>
          <a:srcRect l="82394" t="34642"/>
          <a:stretch>
            <a:fillRect/>
          </a:stretch>
        </p:blipFill>
        <p:spPr>
          <a:xfrm>
            <a:off x="7164288" y="1844824"/>
            <a:ext cx="1547664" cy="46805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cartoon-chair-6.gif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779912" y="2698632"/>
            <a:ext cx="2592288" cy="3332943"/>
          </a:xfrm>
        </p:spPr>
      </p:pic>
      <p:pic>
        <p:nvPicPr>
          <p:cNvPr id="6" name="Рисунок 5" descr="girl-going-to-school-royalty-free-stock-photos-image-26112458-RLstxg-clipart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15176"/>
          <a:stretch>
            <a:fillRect/>
          </a:stretch>
        </p:blipFill>
        <p:spPr>
          <a:xfrm>
            <a:off x="4317134" y="2276872"/>
            <a:ext cx="1932161" cy="3140968"/>
          </a:xfrm>
          <a:prstGeom prst="rect">
            <a:avLst/>
          </a:prstGeom>
        </p:spPr>
      </p:pic>
      <p:pic>
        <p:nvPicPr>
          <p:cNvPr id="7" name="Рисунок 6" descr="depositphotos_2260346-stock-illustration-school-table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99792" y="3861048"/>
            <a:ext cx="5180329" cy="3266190"/>
          </a:xfrm>
          <a:prstGeom prst="rect">
            <a:avLst/>
          </a:prstGeom>
        </p:spPr>
      </p:pic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457200" y="-41766"/>
            <a:ext cx="8229600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just"/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Прочитав диаграммы, предположите какие оценки получит Алёнка за домашнее задание</a:t>
            </a:r>
            <a:r>
              <a:rPr lang="en-US" sz="4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?</a:t>
            </a:r>
            <a:endParaRPr lang="ru-RU" sz="4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 descr="no-translate-detected_318-32528.jpg"/>
          <p:cNvPicPr>
            <a:picLocks noGrp="1" noChangeAspect="1"/>
          </p:cNvPicPr>
          <p:nvPr>
            <p:ph idx="1"/>
          </p:nvPr>
        </p:nvPicPr>
        <p:blipFill>
          <a:blip r:embed="rId2" cstate="print">
            <a:duotone>
              <a:prstClr val="black"/>
              <a:srgbClr val="C00000">
                <a:tint val="45000"/>
                <a:satMod val="400000"/>
              </a:srgbClr>
            </a:duotone>
          </a:blip>
          <a:stretch>
            <a:fillRect/>
          </a:stretch>
        </p:blipFill>
        <p:spPr>
          <a:xfrm>
            <a:off x="827584" y="5157192"/>
            <a:ext cx="968971" cy="968971"/>
          </a:xfrm>
        </p:spPr>
      </p:pic>
      <p:sp>
        <p:nvSpPr>
          <p:cNvPr id="5" name="TextBox 4"/>
          <p:cNvSpPr txBox="1"/>
          <p:nvPr/>
        </p:nvSpPr>
        <p:spPr>
          <a:xfrm>
            <a:off x="467544" y="6093296"/>
            <a:ext cx="1800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Масштаб</a:t>
            </a:r>
            <a:endParaRPr lang="ru-RU" sz="28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467544" y="4509120"/>
            <a:ext cx="21314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/>
              <a:t>3 мин.</a:t>
            </a:r>
            <a:endParaRPr lang="ru-RU" sz="4000" b="1" dirty="0"/>
          </a:p>
        </p:txBody>
      </p:sp>
      <p:pic>
        <p:nvPicPr>
          <p:cNvPr id="7" name="Содержимое 3" descr="no-translate-detected_318-32528.jpg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rgbClr val="C00000">
                <a:tint val="45000"/>
                <a:satMod val="400000"/>
              </a:srgbClr>
            </a:duotone>
          </a:blip>
          <a:stretch>
            <a:fillRect/>
          </a:stretch>
        </p:blipFill>
        <p:spPr>
          <a:xfrm>
            <a:off x="2483768" y="5157192"/>
            <a:ext cx="968971" cy="968971"/>
          </a:xfrm>
          <a:prstGeom prst="rect">
            <a:avLst/>
          </a:prstGeom>
        </p:spPr>
      </p:pic>
      <p:pic>
        <p:nvPicPr>
          <p:cNvPr id="8" name="Содержимое 3" descr="no-translate-detected_318-32528.jpg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rgbClr val="C00000">
                <a:tint val="45000"/>
                <a:satMod val="400000"/>
              </a:srgbClr>
            </a:duotone>
          </a:blip>
          <a:stretch>
            <a:fillRect/>
          </a:stretch>
        </p:blipFill>
        <p:spPr>
          <a:xfrm>
            <a:off x="2483768" y="4221088"/>
            <a:ext cx="968971" cy="968971"/>
          </a:xfrm>
          <a:prstGeom prst="rect">
            <a:avLst/>
          </a:prstGeom>
        </p:spPr>
      </p:pic>
      <p:pic>
        <p:nvPicPr>
          <p:cNvPr id="9" name="Содержимое 3" descr="no-translate-detected_318-32528.jpg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rgbClr val="C00000">
                <a:tint val="45000"/>
                <a:satMod val="400000"/>
              </a:srgbClr>
            </a:duotone>
          </a:blip>
          <a:stretch>
            <a:fillRect/>
          </a:stretch>
        </p:blipFill>
        <p:spPr>
          <a:xfrm>
            <a:off x="2483768" y="3284984"/>
            <a:ext cx="968971" cy="968971"/>
          </a:xfrm>
          <a:prstGeom prst="rect">
            <a:avLst/>
          </a:prstGeom>
        </p:spPr>
      </p:pic>
      <p:pic>
        <p:nvPicPr>
          <p:cNvPr id="10" name="Содержимое 3" descr="no-translate-detected_318-32528.jpg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rgbClr val="7030A0">
                <a:tint val="45000"/>
                <a:satMod val="400000"/>
              </a:srgbClr>
            </a:duotone>
          </a:blip>
          <a:stretch>
            <a:fillRect/>
          </a:stretch>
        </p:blipFill>
        <p:spPr>
          <a:xfrm>
            <a:off x="4355976" y="5229200"/>
            <a:ext cx="968971" cy="968971"/>
          </a:xfrm>
          <a:prstGeom prst="rect">
            <a:avLst/>
          </a:prstGeom>
        </p:spPr>
      </p:pic>
      <p:pic>
        <p:nvPicPr>
          <p:cNvPr id="11" name="Содержимое 3" descr="no-translate-detected_318-32528.jpg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rgbClr val="7030A0">
                <a:tint val="45000"/>
                <a:satMod val="400000"/>
              </a:srgbClr>
            </a:duotone>
          </a:blip>
          <a:stretch>
            <a:fillRect/>
          </a:stretch>
        </p:blipFill>
        <p:spPr>
          <a:xfrm>
            <a:off x="4355976" y="4293096"/>
            <a:ext cx="968971" cy="968971"/>
          </a:xfrm>
          <a:prstGeom prst="rect">
            <a:avLst/>
          </a:prstGeom>
        </p:spPr>
      </p:pic>
      <p:pic>
        <p:nvPicPr>
          <p:cNvPr id="12" name="Содержимое 3" descr="no-translate-detected_318-32528.jpg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rgbClr val="7030A0">
                <a:tint val="45000"/>
                <a:satMod val="400000"/>
              </a:srgbClr>
            </a:duotone>
          </a:blip>
          <a:stretch>
            <a:fillRect/>
          </a:stretch>
        </p:blipFill>
        <p:spPr>
          <a:xfrm>
            <a:off x="4355976" y="3356992"/>
            <a:ext cx="968971" cy="968971"/>
          </a:xfrm>
          <a:prstGeom prst="rect">
            <a:avLst/>
          </a:prstGeom>
        </p:spPr>
      </p:pic>
      <p:pic>
        <p:nvPicPr>
          <p:cNvPr id="13" name="Содержимое 3" descr="no-translate-detected_318-32528.jpg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rgbClr val="7030A0">
                <a:tint val="45000"/>
                <a:satMod val="400000"/>
              </a:srgbClr>
            </a:duotone>
          </a:blip>
          <a:stretch>
            <a:fillRect/>
          </a:stretch>
        </p:blipFill>
        <p:spPr>
          <a:xfrm>
            <a:off x="4355976" y="2420888"/>
            <a:ext cx="968971" cy="968971"/>
          </a:xfrm>
          <a:prstGeom prst="rect">
            <a:avLst/>
          </a:prstGeom>
        </p:spPr>
      </p:pic>
      <p:pic>
        <p:nvPicPr>
          <p:cNvPr id="14" name="Содержимое 3" descr="no-translate-detected_318-32528.jpg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rgbClr val="00B050">
                <a:tint val="45000"/>
                <a:satMod val="400000"/>
              </a:srgbClr>
            </a:duotone>
          </a:blip>
          <a:stretch>
            <a:fillRect/>
          </a:stretch>
        </p:blipFill>
        <p:spPr>
          <a:xfrm>
            <a:off x="6516216" y="5229200"/>
            <a:ext cx="968971" cy="968971"/>
          </a:xfrm>
          <a:prstGeom prst="rect">
            <a:avLst/>
          </a:prstGeom>
        </p:spPr>
      </p:pic>
      <p:pic>
        <p:nvPicPr>
          <p:cNvPr id="15" name="Содержимое 3" descr="no-translate-detected_318-32528.jpg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rgbClr val="00B050">
                <a:tint val="45000"/>
                <a:satMod val="400000"/>
              </a:srgbClr>
            </a:duotone>
          </a:blip>
          <a:stretch>
            <a:fillRect/>
          </a:stretch>
        </p:blipFill>
        <p:spPr>
          <a:xfrm>
            <a:off x="6516216" y="4293096"/>
            <a:ext cx="968971" cy="968971"/>
          </a:xfrm>
          <a:prstGeom prst="rect">
            <a:avLst/>
          </a:prstGeom>
        </p:spPr>
      </p:pic>
      <p:pic>
        <p:nvPicPr>
          <p:cNvPr id="16" name="Рисунок 15" descr="rya4.jpg"/>
          <p:cNvPicPr>
            <a:picLocks noChangeAspect="1"/>
          </p:cNvPicPr>
          <p:nvPr/>
        </p:nvPicPr>
        <p:blipFill>
          <a:blip r:embed="rId3" cstate="print"/>
          <a:srcRect t="2087" r="50787"/>
          <a:stretch>
            <a:fillRect/>
          </a:stretch>
        </p:blipFill>
        <p:spPr>
          <a:xfrm>
            <a:off x="1907704" y="332656"/>
            <a:ext cx="1417144" cy="1853662"/>
          </a:xfrm>
          <a:prstGeom prst="rect">
            <a:avLst/>
          </a:prstGeom>
        </p:spPr>
      </p:pic>
      <p:pic>
        <p:nvPicPr>
          <p:cNvPr id="17" name="Рисунок 16" descr="8a18f41822a9c4dbc0b1393a9b238db4_h-29.jpg"/>
          <p:cNvPicPr>
            <a:picLocks noChangeAspect="1"/>
          </p:cNvPicPr>
          <p:nvPr/>
        </p:nvPicPr>
        <p:blipFill>
          <a:blip r:embed="rId4" cstate="print"/>
          <a:srcRect l="4570" t="4851" r="4569" b="2751"/>
          <a:stretch>
            <a:fillRect/>
          </a:stretch>
        </p:blipFill>
        <p:spPr>
          <a:xfrm>
            <a:off x="4067944" y="0"/>
            <a:ext cx="1368152" cy="1824203"/>
          </a:xfrm>
          <a:prstGeom prst="rect">
            <a:avLst/>
          </a:prstGeom>
        </p:spPr>
      </p:pic>
      <p:pic>
        <p:nvPicPr>
          <p:cNvPr id="18" name="Рисунок 17" descr="59cbe1ec9e94ba7802448bd2.jpg"/>
          <p:cNvPicPr>
            <a:picLocks noChangeAspect="1"/>
          </p:cNvPicPr>
          <p:nvPr/>
        </p:nvPicPr>
        <p:blipFill>
          <a:blip r:embed="rId5" cstate="print"/>
          <a:srcRect l="8001" r="6951"/>
          <a:stretch>
            <a:fillRect/>
          </a:stretch>
        </p:blipFill>
        <p:spPr>
          <a:xfrm>
            <a:off x="6516216" y="1124744"/>
            <a:ext cx="1440160" cy="1693334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2051720" y="2636912"/>
            <a:ext cx="17523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/>
              <a:t>9 мин.</a:t>
            </a:r>
            <a:endParaRPr lang="ru-RU" sz="4000" b="1" dirty="0"/>
          </a:p>
        </p:txBody>
      </p:sp>
      <p:sp>
        <p:nvSpPr>
          <p:cNvPr id="20" name="TextBox 19"/>
          <p:cNvSpPr txBox="1"/>
          <p:nvPr/>
        </p:nvSpPr>
        <p:spPr>
          <a:xfrm>
            <a:off x="3923928" y="1772816"/>
            <a:ext cx="267914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/>
              <a:t>12 мин.</a:t>
            </a:r>
            <a:endParaRPr lang="ru-RU" sz="4000" b="1" dirty="0"/>
          </a:p>
        </p:txBody>
      </p:sp>
      <p:sp>
        <p:nvSpPr>
          <p:cNvPr id="21" name="TextBox 20"/>
          <p:cNvSpPr txBox="1"/>
          <p:nvPr/>
        </p:nvSpPr>
        <p:spPr>
          <a:xfrm>
            <a:off x="6300192" y="3356992"/>
            <a:ext cx="21314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/>
              <a:t>6 мин.</a:t>
            </a:r>
            <a:endParaRPr lang="ru-RU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cartoon-chair-6.gif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691680" y="2636912"/>
            <a:ext cx="2592288" cy="3332943"/>
          </a:xfrm>
        </p:spPr>
      </p:pic>
      <p:pic>
        <p:nvPicPr>
          <p:cNvPr id="7" name="Рисунок 6" descr="depositphotos_2260346-stock-illustration-school-table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3568" y="3591810"/>
            <a:ext cx="5180329" cy="3266190"/>
          </a:xfrm>
          <a:prstGeom prst="rect">
            <a:avLst/>
          </a:prstGeom>
        </p:spPr>
      </p:pic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457200" y="-41766"/>
            <a:ext cx="8229600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just"/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Прочитав диаграммы, предположите какие оценки получит Любаша за домашнее задание</a:t>
            </a:r>
            <a:r>
              <a:rPr lang="en-US" sz="4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?</a:t>
            </a:r>
            <a:endParaRPr lang="ru-RU" sz="4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9" name="Содержимое 3" descr="depositphotos_50929625-stock-illustration-pupils-with-book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5040"/>
          <a:stretch>
            <a:fillRect/>
          </a:stretch>
        </p:blipFill>
        <p:spPr>
          <a:xfrm>
            <a:off x="5652120" y="1772816"/>
            <a:ext cx="2376264" cy="52852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222</TotalTime>
  <Words>203</Words>
  <Application>Microsoft Office PowerPoint</Application>
  <PresentationFormat>Экран (4:3)</PresentationFormat>
  <Paragraphs>80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Слайд 1</vt:lpstr>
      <vt:lpstr>600</vt:lpstr>
      <vt:lpstr>Слайд 3</vt:lpstr>
      <vt:lpstr>Слайд 4</vt:lpstr>
      <vt:lpstr>Диаграмма числа девочек и мальчиков  класса</vt:lpstr>
      <vt:lpstr>Слайд 6</vt:lpstr>
      <vt:lpstr>Прочитав диаграммы, предположите какие оценки получит Алёнка за домашнее задание?</vt:lpstr>
      <vt:lpstr>Слайд 8</vt:lpstr>
      <vt:lpstr>Прочитав диаграммы, предположите какие оценки получит Любаша за домашнее задание?</vt:lpstr>
      <vt:lpstr>Слайд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600</dc:title>
  <dc:creator>123</dc:creator>
  <cp:lastModifiedBy>123</cp:lastModifiedBy>
  <cp:revision>27</cp:revision>
  <dcterms:created xsi:type="dcterms:W3CDTF">2018-09-19T13:59:04Z</dcterms:created>
  <dcterms:modified xsi:type="dcterms:W3CDTF">2023-09-20T13:41:48Z</dcterms:modified>
</cp:coreProperties>
</file>