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7" r:id="rId2"/>
    <p:sldId id="283" r:id="rId3"/>
    <p:sldId id="278" r:id="rId4"/>
    <p:sldId id="279" r:id="rId5"/>
    <p:sldId id="280" r:id="rId6"/>
    <p:sldId id="281" r:id="rId7"/>
    <p:sldId id="282" r:id="rId8"/>
    <p:sldId id="265" r:id="rId9"/>
    <p:sldId id="272" r:id="rId10"/>
    <p:sldId id="263" r:id="rId11"/>
  </p:sldIdLst>
  <p:sldSz cx="9145588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BAB"/>
    <a:srgbClr val="FFF1C5"/>
    <a:srgbClr val="FFE89F"/>
    <a:srgbClr val="FFD85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654" y="-96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8BF24-AA57-4AFB-94A2-71EEEB34E3BD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F059C-7D02-4742-92BC-42BA055490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6126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199" y="1122363"/>
            <a:ext cx="6859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199" y="3602038"/>
            <a:ext cx="6859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09216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4268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4812" y="365125"/>
            <a:ext cx="1972017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759" y="365125"/>
            <a:ext cx="5801732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61621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4279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996" y="1709739"/>
            <a:ext cx="78880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996" y="4589464"/>
            <a:ext cx="78880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5447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759" y="1825625"/>
            <a:ext cx="3886875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954" y="1825625"/>
            <a:ext cx="3886875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13182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0" y="365126"/>
            <a:ext cx="788807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951" y="1681163"/>
            <a:ext cx="3869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51" y="2505075"/>
            <a:ext cx="386901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954" y="1681163"/>
            <a:ext cx="388806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954" y="2505075"/>
            <a:ext cx="388806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44621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75285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48552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1" y="457200"/>
            <a:ext cx="294969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8066" y="987426"/>
            <a:ext cx="462995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951" y="2057400"/>
            <a:ext cx="294969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2097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1" y="457200"/>
            <a:ext cx="294969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8066" y="987426"/>
            <a:ext cx="462995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951" y="2057400"/>
            <a:ext cx="294969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0780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759" y="365126"/>
            <a:ext cx="78880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759" y="1825625"/>
            <a:ext cx="78880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759" y="6356351"/>
            <a:ext cx="20577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E2BBE-10D4-418B-9D99-7EA86641ED2F}" type="datetimeFigureOut">
              <a:rPr lang="ru-RU" smtClean="0"/>
              <a:pPr/>
              <a:t>04.09.2023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9476" y="6356351"/>
            <a:ext cx="30866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9072" y="6356351"/>
            <a:ext cx="20577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6EE3B92E-E4E9-40AF-9900-E126E6C8D6EA}"/>
              </a:ext>
            </a:extLst>
          </p:cNvPr>
          <p:cNvSpPr/>
          <p:nvPr userDrawn="1"/>
        </p:nvSpPr>
        <p:spPr>
          <a:xfrm>
            <a:off x="0" y="0"/>
            <a:ext cx="9145588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="" xmlns:a16="http://schemas.microsoft.com/office/drawing/2014/main" id="{1DA028C8-1325-4FC8-B28D-8987480C588C}"/>
              </a:ext>
            </a:extLst>
          </p:cNvPr>
          <p:cNvSpPr/>
          <p:nvPr userDrawn="1"/>
        </p:nvSpPr>
        <p:spPr>
          <a:xfrm>
            <a:off x="0" y="0"/>
            <a:ext cx="9145588" cy="6858000"/>
          </a:xfrm>
          <a:prstGeom prst="frame">
            <a:avLst>
              <a:gd name="adj1" fmla="val 2173"/>
            </a:avLst>
          </a:prstGeom>
          <a:pattFill prst="pct80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259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35627" y="6091084"/>
            <a:ext cx="7079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Сегодня на урок к нам пришел </a:t>
            </a:r>
            <a:r>
              <a:rPr lang="ru-RU" dirty="0" err="1" smtClean="0"/>
              <a:t>Матроскин</a:t>
            </a:r>
            <a:r>
              <a:rPr lang="ru-RU" dirty="0" smtClean="0"/>
              <a:t>, который приготовил для  вас задания.  Сначала он проверит как вы считаете устно.</a:t>
            </a:r>
            <a:endParaRPr lang="ru-RU" dirty="0"/>
          </a:p>
        </p:txBody>
      </p:sp>
      <p:pic>
        <p:nvPicPr>
          <p:cNvPr id="11" name="Содержимое 10" descr="1587974530_27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0273" y="483521"/>
            <a:ext cx="4652603" cy="4652603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334327" y="415637"/>
            <a:ext cx="3243453" cy="720436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Самооценка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ECD7112-AEEA-4264-ACC4-36907A008C6B}"/>
              </a:ext>
            </a:extLst>
          </p:cNvPr>
          <p:cNvSpPr/>
          <p:nvPr/>
        </p:nvSpPr>
        <p:spPr>
          <a:xfrm>
            <a:off x="2658022" y="1784555"/>
            <a:ext cx="4804661" cy="78407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Подходите! Научу!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1D3798C-49E3-4501-BE4C-0D482CDC4A06}"/>
              </a:ext>
            </a:extLst>
          </p:cNvPr>
          <p:cNvSpPr/>
          <p:nvPr/>
        </p:nvSpPr>
        <p:spPr>
          <a:xfrm>
            <a:off x="2658022" y="3068782"/>
            <a:ext cx="4789913" cy="7204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Всё ясно!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E4B94556-8668-4162-B00A-177416B74CC7}"/>
              </a:ext>
            </a:extLst>
          </p:cNvPr>
          <p:cNvSpPr/>
          <p:nvPr/>
        </p:nvSpPr>
        <p:spPr>
          <a:xfrm>
            <a:off x="2658022" y="4069081"/>
            <a:ext cx="4612933" cy="720436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Нужна помощь!</a:t>
            </a:r>
          </a:p>
        </p:txBody>
      </p:sp>
      <p:pic>
        <p:nvPicPr>
          <p:cNvPr id="8" name="Содержимое 10" descr="1587974530_2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723" y="1651820"/>
            <a:ext cx="3277827" cy="32778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345072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OrangeDwn_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707" y="692696"/>
            <a:ext cx="1413021" cy="1412776"/>
          </a:xfrm>
          <a:prstGeom prst="rect">
            <a:avLst/>
          </a:prstGeom>
        </p:spPr>
      </p:pic>
      <p:pic>
        <p:nvPicPr>
          <p:cNvPr id="5" name="Рисунок 4" descr="page_310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1187831" y="1988840"/>
            <a:ext cx="1427425" cy="1268760"/>
          </a:xfrm>
          <a:prstGeom prst="rect">
            <a:avLst/>
          </a:prstGeom>
        </p:spPr>
      </p:pic>
      <p:pic>
        <p:nvPicPr>
          <p:cNvPr id="6" name="Рисунок 5" descr="kru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830" y="2348881"/>
            <a:ext cx="3171607" cy="1274085"/>
          </a:xfrm>
          <a:prstGeom prst="rect">
            <a:avLst/>
          </a:prstGeom>
        </p:spPr>
      </p:pic>
      <p:pic>
        <p:nvPicPr>
          <p:cNvPr id="7" name="Рисунок 6" descr="page_310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2340159" y="3501008"/>
            <a:ext cx="1427425" cy="1268760"/>
          </a:xfrm>
          <a:prstGeom prst="rect">
            <a:avLst/>
          </a:prstGeom>
        </p:spPr>
      </p:pic>
      <p:pic>
        <p:nvPicPr>
          <p:cNvPr id="8" name="Рисунок 7" descr="kru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0158" y="3861049"/>
            <a:ext cx="3171607" cy="1274085"/>
          </a:xfrm>
          <a:prstGeom prst="rect">
            <a:avLst/>
          </a:prstGeom>
        </p:spPr>
      </p:pic>
      <p:pic>
        <p:nvPicPr>
          <p:cNvPr id="9" name="Рисунок 8" descr="page_310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3564507" y="5013176"/>
            <a:ext cx="1427425" cy="1268760"/>
          </a:xfrm>
          <a:prstGeom prst="rect">
            <a:avLst/>
          </a:prstGeom>
        </p:spPr>
      </p:pic>
      <p:pic>
        <p:nvPicPr>
          <p:cNvPr id="10" name="Рисунок 9" descr="kru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4507" y="5373217"/>
            <a:ext cx="3171607" cy="127408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99749" y="764705"/>
            <a:ext cx="115232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84</a:t>
            </a:r>
            <a:endParaRPr lang="ru-RU" sz="4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707" y="2060848"/>
            <a:ext cx="2448697" cy="16004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: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4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24098" y="2564906"/>
            <a:ext cx="13683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28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28240" y="3356993"/>
            <a:ext cx="5761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48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56220" y="3573017"/>
            <a:ext cx="122434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4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48447" y="4005065"/>
            <a:ext cx="12243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56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80570" y="5085185"/>
            <a:ext cx="10082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+4</a:t>
            </a:r>
            <a:endParaRPr lang="ru-RU" sz="4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8753" y="5661250"/>
            <a:ext cx="151243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60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" name="Рисунок 18" descr="page_310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5292999" y="5085184"/>
            <a:ext cx="1427425" cy="126876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65019" y="5013177"/>
            <a:ext cx="93626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48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25122" y="5157193"/>
            <a:ext cx="7922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4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" name="Рисунок 21" descr="kru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3101" y="4149081"/>
            <a:ext cx="3171607" cy="1274085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6373306" y="4437113"/>
            <a:ext cx="16564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180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" name="Рисунок 23" descr="page_3104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6013205" y="3140968"/>
            <a:ext cx="1427425" cy="126876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6157245" y="3140969"/>
            <a:ext cx="122434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ru-RU" sz="4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90</a:t>
            </a:r>
            <a:endParaRPr lang="ru-RU" sz="4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9" name="Рисунок 28" descr="kru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999" y="1988841"/>
            <a:ext cx="3171607" cy="1274085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5869164" y="2420889"/>
            <a:ext cx="201657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90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1" name="Рисунок 30" descr="67ce85198bcb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0569" y="1844825"/>
            <a:ext cx="2315349" cy="2314947"/>
          </a:xfrm>
          <a:prstGeom prst="rect">
            <a:avLst/>
          </a:prstGeom>
        </p:spPr>
      </p:pic>
      <p:pic>
        <p:nvPicPr>
          <p:cNvPr id="33" name="Содержимое 10" descr="1587974530_27.jpg"/>
          <p:cNvPicPr>
            <a:picLocks noGrp="1" noChangeAspect="1"/>
          </p:cNvPicPr>
          <p:nvPr>
            <p:ph idx="1"/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554361"/>
            <a:ext cx="2938614" cy="2938614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8" grpId="0"/>
      <p:bldP spid="23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1587974530_27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740310"/>
            <a:ext cx="3528549" cy="3528549"/>
          </a:xfrm>
        </p:spPr>
      </p:pic>
      <p:sp>
        <p:nvSpPr>
          <p:cNvPr id="6" name="Прямоугольник 5"/>
          <p:cNvSpPr/>
          <p:nvPr/>
        </p:nvSpPr>
        <p:spPr>
          <a:xfrm>
            <a:off x="1327355" y="5176684"/>
            <a:ext cx="6533535" cy="13421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Летом моя корова Мурка давала много молока.  За день я получил полный бидон с молоком, который весит  34 кг и наполовину заполненный бидон,  который весит 18 кг. Сколько весит пустой бидон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two-large-aluminum-cans-for-milk-and-other-liquids-vector-1019847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55" b="8602"/>
          <a:stretch>
            <a:fillRect/>
          </a:stretch>
        </p:blipFill>
        <p:spPr>
          <a:xfrm>
            <a:off x="3288889" y="2310796"/>
            <a:ext cx="1892685" cy="26004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80620" y="1843548"/>
            <a:ext cx="1132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34 </a:t>
            </a:r>
            <a:r>
              <a:rPr lang="ru-RU" sz="3600" dirty="0" smtClean="0"/>
              <a:t>кг</a:t>
            </a:r>
            <a:endParaRPr lang="ru-RU" sz="3600" dirty="0"/>
          </a:p>
        </p:txBody>
      </p:sp>
      <p:pic>
        <p:nvPicPr>
          <p:cNvPr id="9" name="Рисунок 8" descr="two-large-aluminum-cans-for-milk-and-other-liquids-vector-1019847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55" b="8602"/>
          <a:stretch>
            <a:fillRect/>
          </a:stretch>
        </p:blipFill>
        <p:spPr>
          <a:xfrm>
            <a:off x="5309418" y="2281299"/>
            <a:ext cx="1892685" cy="2600417"/>
          </a:xfrm>
          <a:prstGeom prst="rect">
            <a:avLst/>
          </a:prstGeom>
        </p:spPr>
      </p:pic>
      <p:pic>
        <p:nvPicPr>
          <p:cNvPr id="10" name="Рисунок 9" descr="red_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8916" y="969454"/>
            <a:ext cx="1312607" cy="609896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486400" y="1710813"/>
            <a:ext cx="1132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18</a:t>
            </a:r>
            <a:r>
              <a:rPr lang="en-US" sz="3600" dirty="0" smtClean="0"/>
              <a:t> </a:t>
            </a:r>
            <a:r>
              <a:rPr lang="ru-RU" sz="3600" dirty="0" smtClean="0"/>
              <a:t>кг</a:t>
            </a:r>
            <a:endParaRPr lang="ru-RU" sz="3600" dirty="0"/>
          </a:p>
        </p:txBody>
      </p:sp>
      <p:sp>
        <p:nvSpPr>
          <p:cNvPr id="13" name="Заголовок 12">
            <a:extLst>
              <a:ext uri="{FF2B5EF4-FFF2-40B4-BE49-F238E27FC236}">
                <a16:creationId xmlns="" xmlns:a16="http://schemas.microsoft.com/office/drawing/2014/main" id="{EECD7112-AEEA-4264-ACC4-36907A008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004" y="276637"/>
            <a:ext cx="8087538" cy="7557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34 – 18 = 16(кг) – половина молока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15897" y="3746090"/>
            <a:ext cx="1132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16</a:t>
            </a:r>
            <a:r>
              <a:rPr lang="en-US" sz="3600" dirty="0" smtClean="0"/>
              <a:t> </a:t>
            </a:r>
            <a:r>
              <a:rPr lang="ru-RU" sz="3600" dirty="0" smtClean="0"/>
              <a:t>кг</a:t>
            </a:r>
            <a:endParaRPr lang="ru-RU" sz="3600" dirty="0"/>
          </a:p>
        </p:txBody>
      </p:sp>
      <p:sp>
        <p:nvSpPr>
          <p:cNvPr id="15" name="Заголовок 12">
            <a:extLst>
              <a:ext uri="{FF2B5EF4-FFF2-40B4-BE49-F238E27FC236}">
                <a16:creationId xmlns="" xmlns:a16="http://schemas.microsoft.com/office/drawing/2014/main" id="{EECD7112-AEEA-4264-ACC4-36907A008C6B}"/>
              </a:ext>
            </a:extLst>
          </p:cNvPr>
          <p:cNvSpPr txBox="1">
            <a:spLocks/>
          </p:cNvSpPr>
          <p:nvPr/>
        </p:nvSpPr>
        <p:spPr>
          <a:xfrm>
            <a:off x="687752" y="1161540"/>
            <a:ext cx="8087538" cy="7557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- 16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2(кг) – пустой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бидон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 animBg="1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ocr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183" r="5667"/>
          <a:stretch>
            <a:fillRect/>
          </a:stretch>
        </p:blipFill>
        <p:spPr>
          <a:xfrm flipH="1">
            <a:off x="1912096" y="2359742"/>
            <a:ext cx="3869272" cy="1840501"/>
          </a:xfrm>
        </p:spPr>
      </p:pic>
      <p:pic>
        <p:nvPicPr>
          <p:cNvPr id="7" name="Содержимое 5" descr="ocr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183" r="31743"/>
          <a:stretch>
            <a:fillRect/>
          </a:stretch>
        </p:blipFill>
        <p:spPr>
          <a:xfrm flipH="1">
            <a:off x="5766620" y="2344994"/>
            <a:ext cx="2610465" cy="1840501"/>
          </a:xfrm>
          <a:prstGeom prst="rect">
            <a:avLst/>
          </a:prstGeom>
        </p:spPr>
      </p:pic>
      <p:pic>
        <p:nvPicPr>
          <p:cNvPr id="8" name="Содержимое 10" descr="1587974530_27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93174"/>
            <a:ext cx="2584653" cy="258465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27355" y="5176684"/>
            <a:ext cx="6533535" cy="13421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Матроскин</a:t>
            </a:r>
            <a:r>
              <a:rPr lang="ru-RU" dirty="0" smtClean="0">
                <a:solidFill>
                  <a:schemeClr val="tx1"/>
                </a:solidFill>
              </a:rPr>
              <a:t> поехал на поезде продавать молоко. В поезде было 6 одинаковых вагонов, в которых всего 240 мест. Сколько мест в одном вагоне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авая фигурная скобка 9"/>
          <p:cNvSpPr/>
          <p:nvPr/>
        </p:nvSpPr>
        <p:spPr>
          <a:xfrm rot="16200000">
            <a:off x="5548786" y="235973"/>
            <a:ext cx="627397" cy="4999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235678" y="1755058"/>
            <a:ext cx="1420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240 </a:t>
            </a:r>
            <a:r>
              <a:rPr lang="ru-RU" sz="3600" dirty="0" smtClean="0"/>
              <a:t>м.</a:t>
            </a:r>
            <a:endParaRPr lang="ru-RU" sz="3600" dirty="0"/>
          </a:p>
        </p:txBody>
      </p:sp>
      <p:sp>
        <p:nvSpPr>
          <p:cNvPr id="12" name="Заголовок 12">
            <a:extLst>
              <a:ext uri="{FF2B5EF4-FFF2-40B4-BE49-F238E27FC236}">
                <a16:creationId xmlns="" xmlns:a16="http://schemas.microsoft.com/office/drawing/2014/main" id="{EECD7112-AEEA-4264-ACC4-36907A008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7729" y="379876"/>
            <a:ext cx="4380271" cy="10802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240 : 6 = 40 (м.)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16950" y="2875935"/>
            <a:ext cx="5116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46746" y="5560142"/>
            <a:ext cx="7888070" cy="95603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За три литра я получил 180 рублей. Сколько денег я получу за 7 литров молока</a:t>
            </a:r>
            <a:r>
              <a:rPr lang="en-US" sz="1400" dirty="0" smtClean="0">
                <a:solidFill>
                  <a:schemeClr val="tx1"/>
                </a:solidFill>
              </a:rPr>
              <a:t>?</a:t>
            </a:r>
            <a:r>
              <a:rPr lang="ru-RU" sz="1400" dirty="0" smtClean="0">
                <a:solidFill>
                  <a:schemeClr val="tx1"/>
                </a:solidFill>
              </a:rPr>
              <a:t> Решите задачу выражением. 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2861" y="2389239"/>
            <a:ext cx="4192612" cy="23583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8736" y="1696064"/>
            <a:ext cx="1350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180 р.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3869" y="896068"/>
            <a:ext cx="1598247" cy="1325563"/>
          </a:xfrm>
        </p:spPr>
        <p:txBody>
          <a:bodyPr/>
          <a:lstStyle/>
          <a:p>
            <a:r>
              <a:rPr lang="en-US" dirty="0" smtClean="0"/>
              <a:t>?</a:t>
            </a:r>
            <a:r>
              <a:rPr lang="ru-RU" dirty="0" smtClean="0"/>
              <a:t>, 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46746" y="5560142"/>
            <a:ext cx="7888070" cy="95603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За три литра я получил 180 рублей. Сколько денег я получу за 7 литров молока</a:t>
            </a:r>
            <a:r>
              <a:rPr lang="en-US" sz="1400" dirty="0" smtClean="0">
                <a:solidFill>
                  <a:schemeClr val="tx1"/>
                </a:solidFill>
              </a:rPr>
              <a:t>?</a:t>
            </a:r>
            <a:r>
              <a:rPr lang="ru-RU" sz="1400" dirty="0" smtClean="0">
                <a:solidFill>
                  <a:schemeClr val="tx1"/>
                </a:solidFill>
              </a:rPr>
              <a:t> Решите задачу выражением. 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4874" y="2374491"/>
            <a:ext cx="4192612" cy="23583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8736" y="1696064"/>
            <a:ext cx="1350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180 р.</a:t>
            </a:r>
            <a:endParaRPr lang="ru-RU" sz="3600" dirty="0"/>
          </a:p>
        </p:txBody>
      </p:sp>
      <p:pic>
        <p:nvPicPr>
          <p:cNvPr id="7" name="Рисунок 6" descr="8b60df98953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6077" y="2212258"/>
            <a:ext cx="1547966" cy="1547966"/>
          </a:xfrm>
          <a:prstGeom prst="rect">
            <a:avLst/>
          </a:prstGeom>
        </p:spPr>
      </p:pic>
      <p:pic>
        <p:nvPicPr>
          <p:cNvPr id="8" name="Рисунок 7" descr="8b60df98953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7019" y="2256503"/>
            <a:ext cx="1547966" cy="1547966"/>
          </a:xfrm>
          <a:prstGeom prst="rect">
            <a:avLst/>
          </a:prstGeom>
        </p:spPr>
      </p:pic>
      <p:pic>
        <p:nvPicPr>
          <p:cNvPr id="9" name="Рисунок 8" descr="8b60df98953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7961" y="2256503"/>
            <a:ext cx="1547966" cy="1547966"/>
          </a:xfrm>
          <a:prstGeom prst="rect">
            <a:avLst/>
          </a:prstGeom>
        </p:spPr>
      </p:pic>
      <p:pic>
        <p:nvPicPr>
          <p:cNvPr id="10" name="Рисунок 9" descr="8b60df98953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7393" y="2286000"/>
            <a:ext cx="1547966" cy="1547966"/>
          </a:xfrm>
          <a:prstGeom prst="rect">
            <a:avLst/>
          </a:prstGeom>
        </p:spPr>
      </p:pic>
      <p:pic>
        <p:nvPicPr>
          <p:cNvPr id="11" name="Рисунок 10" descr="8b60df98953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6296" y="3288890"/>
            <a:ext cx="1547966" cy="1547966"/>
          </a:xfrm>
          <a:prstGeom prst="rect">
            <a:avLst/>
          </a:prstGeom>
        </p:spPr>
      </p:pic>
      <p:pic>
        <p:nvPicPr>
          <p:cNvPr id="12" name="Рисунок 11" descr="8b60df98953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8244" y="3303638"/>
            <a:ext cx="1547966" cy="1547966"/>
          </a:xfrm>
          <a:prstGeom prst="rect">
            <a:avLst/>
          </a:prstGeom>
        </p:spPr>
      </p:pic>
      <p:pic>
        <p:nvPicPr>
          <p:cNvPr id="13" name="Рисунок 12" descr="8b60df98953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9186" y="3303638"/>
            <a:ext cx="1547966" cy="1547966"/>
          </a:xfrm>
          <a:prstGeom prst="rect">
            <a:avLst/>
          </a:prstGeom>
        </p:spPr>
      </p:pic>
      <p:sp>
        <p:nvSpPr>
          <p:cNvPr id="14" name="Правая фигурная скобка 13"/>
          <p:cNvSpPr/>
          <p:nvPr/>
        </p:nvSpPr>
        <p:spPr>
          <a:xfrm rot="16200000">
            <a:off x="6706536" y="951271"/>
            <a:ext cx="627397" cy="23892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2">
            <a:extLst>
              <a:ext uri="{FF2B5EF4-FFF2-40B4-BE49-F238E27FC236}">
                <a16:creationId xmlns="" xmlns:a16="http://schemas.microsoft.com/office/drawing/2014/main" id="{EECD7112-AEEA-4264-ACC4-36907A008C6B}"/>
              </a:ext>
            </a:extLst>
          </p:cNvPr>
          <p:cNvSpPr txBox="1">
            <a:spLocks/>
          </p:cNvSpPr>
          <p:nvPr/>
        </p:nvSpPr>
        <p:spPr>
          <a:xfrm>
            <a:off x="1091381" y="365127"/>
            <a:ext cx="4380271" cy="10802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180 : 3 ∙ 7 =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03638" y="560438"/>
            <a:ext cx="1651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420 (р.)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2">
            <a:extLst>
              <a:ext uri="{FF2B5EF4-FFF2-40B4-BE49-F238E27FC236}">
                <a16:creationId xmlns="" xmlns:a16="http://schemas.microsoft.com/office/drawing/2014/main" id="{EECD7112-AEEA-4264-ACC4-36907A008C6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843908" y="468774"/>
            <a:ext cx="2512647" cy="9618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180 : 3 ∙ 7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Содержимое 10" descr="1587974530_2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8362" y="1401097"/>
            <a:ext cx="3277827" cy="32778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64774" y="5707625"/>
            <a:ext cx="535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Сколько действий  в данном числовом выражении</a:t>
            </a:r>
            <a:r>
              <a:rPr lang="en-US" dirty="0" smtClean="0"/>
              <a:t>?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063723" y="344784"/>
            <a:ext cx="4649684" cy="701386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BAEA297-268A-8A93-A398-977CC998B220}"/>
              </a:ext>
            </a:extLst>
          </p:cNvPr>
          <p:cNvSpPr/>
          <p:nvPr/>
        </p:nvSpPr>
        <p:spPr>
          <a:xfrm>
            <a:off x="1795202" y="1377967"/>
            <a:ext cx="6301664" cy="139238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Порядок выполнения </a:t>
            </a:r>
            <a:r>
              <a:rPr lang="ru-RU" sz="4000" b="1" dirty="0" smtClean="0">
                <a:solidFill>
                  <a:schemeClr val="tx1"/>
                </a:solidFill>
              </a:rPr>
              <a:t>действий в  выражениях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1846551" y="2011889"/>
            <a:ext cx="605858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…………………………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8" name="Содержимое 10" descr="1587974530_2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3420" y="2787446"/>
            <a:ext cx="3277827" cy="32778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41897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C8543E44-8389-E0F5-771A-099F50F08967}"/>
              </a:ext>
            </a:extLst>
          </p:cNvPr>
          <p:cNvSpPr/>
          <p:nvPr/>
        </p:nvSpPr>
        <p:spPr>
          <a:xfrm>
            <a:off x="2937630" y="420751"/>
            <a:ext cx="4908511" cy="720436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действий</a:t>
            </a:r>
          </a:p>
        </p:txBody>
      </p:sp>
      <p:sp>
        <p:nvSpPr>
          <p:cNvPr id="6" name="Двойные круглые скобки 5">
            <a:extLst>
              <a:ext uri="{FF2B5EF4-FFF2-40B4-BE49-F238E27FC236}">
                <a16:creationId xmlns="" xmlns:a16="http://schemas.microsoft.com/office/drawing/2014/main" id="{9ACAC3A4-4DE0-C9D1-5AA1-FF626D779939}"/>
              </a:ext>
            </a:extLst>
          </p:cNvPr>
          <p:cNvSpPr/>
          <p:nvPr/>
        </p:nvSpPr>
        <p:spPr>
          <a:xfrm>
            <a:off x="3585486" y="1485812"/>
            <a:ext cx="1847305" cy="1371600"/>
          </a:xfrm>
          <a:prstGeom prst="bracketPair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9CC57FC3-1F37-F1D6-54CA-6A7AC7AE5F80}"/>
              </a:ext>
            </a:extLst>
          </p:cNvPr>
          <p:cNvSpPr/>
          <p:nvPr/>
        </p:nvSpPr>
        <p:spPr>
          <a:xfrm>
            <a:off x="4882022" y="3014262"/>
            <a:ext cx="311781" cy="393218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="" xmlns:a16="http://schemas.microsoft.com/office/drawing/2014/main" id="{510DF5A0-55CB-02C3-90EE-CBE765BB362A}"/>
              </a:ext>
            </a:extLst>
          </p:cNvPr>
          <p:cNvSpPr/>
          <p:nvPr/>
        </p:nvSpPr>
        <p:spPr>
          <a:xfrm>
            <a:off x="4882022" y="3607370"/>
            <a:ext cx="311781" cy="393218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="" xmlns:a16="http://schemas.microsoft.com/office/drawing/2014/main" id="{380DB3FD-09F1-3618-B90D-150E94575F52}"/>
              </a:ext>
            </a:extLst>
          </p:cNvPr>
          <p:cNvCxnSpPr/>
          <p:nvPr/>
        </p:nvCxnSpPr>
        <p:spPr>
          <a:xfrm>
            <a:off x="3640047" y="4239491"/>
            <a:ext cx="1714798" cy="0"/>
          </a:xfrm>
          <a:prstGeom prst="straightConnector1">
            <a:avLst/>
          </a:prstGeom>
          <a:ln w="5715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нак ''плюс'' 11">
            <a:extLst>
              <a:ext uri="{FF2B5EF4-FFF2-40B4-BE49-F238E27FC236}">
                <a16:creationId xmlns="" xmlns:a16="http://schemas.microsoft.com/office/drawing/2014/main" id="{D04DCC41-664F-2097-6CDE-FC81BECC606E}"/>
              </a:ext>
            </a:extLst>
          </p:cNvPr>
          <p:cNvSpPr/>
          <p:nvPr/>
        </p:nvSpPr>
        <p:spPr>
          <a:xfrm>
            <a:off x="3499746" y="4720985"/>
            <a:ext cx="795043" cy="987136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нак ''минус'' 12">
            <a:extLst>
              <a:ext uri="{FF2B5EF4-FFF2-40B4-BE49-F238E27FC236}">
                <a16:creationId xmlns="" xmlns:a16="http://schemas.microsoft.com/office/drawing/2014/main" id="{26A39AFE-A281-2EAE-FCCD-4A862E22696C}"/>
              </a:ext>
            </a:extLst>
          </p:cNvPr>
          <p:cNvSpPr/>
          <p:nvPr/>
        </p:nvSpPr>
        <p:spPr>
          <a:xfrm>
            <a:off x="4516933" y="4811079"/>
            <a:ext cx="1017187" cy="794904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="" xmlns:a16="http://schemas.microsoft.com/office/drawing/2014/main" id="{99D9B37B-22D0-4E04-4992-2C351640C3DB}"/>
              </a:ext>
            </a:extLst>
          </p:cNvPr>
          <p:cNvCxnSpPr/>
          <p:nvPr/>
        </p:nvCxnSpPr>
        <p:spPr>
          <a:xfrm>
            <a:off x="3585486" y="6002482"/>
            <a:ext cx="1714798" cy="0"/>
          </a:xfrm>
          <a:prstGeom prst="straightConnector1">
            <a:avLst/>
          </a:prstGeom>
          <a:ln w="5715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B01CAAD5-E01B-F440-C8BC-B7DBE15383E6}"/>
              </a:ext>
            </a:extLst>
          </p:cNvPr>
          <p:cNvSpPr/>
          <p:nvPr/>
        </p:nvSpPr>
        <p:spPr>
          <a:xfrm>
            <a:off x="3897267" y="3249489"/>
            <a:ext cx="311781" cy="393218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Содержимое 10" descr="1587974530_2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723" y="1651820"/>
            <a:ext cx="3277827" cy="32778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698295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2" grpId="0" animBg="1"/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231</Words>
  <Application>Microsoft Office PowerPoint</Application>
  <PresentationFormat>Произвольный</PresentationFormat>
  <Paragraphs>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34 – 18 = 16(кг) – половина молока</vt:lpstr>
      <vt:lpstr>240 : 6 = 40 (м.)</vt:lpstr>
      <vt:lpstr>Слайд 5</vt:lpstr>
      <vt:lpstr>?, л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123</cp:lastModifiedBy>
  <cp:revision>114</cp:revision>
  <dcterms:created xsi:type="dcterms:W3CDTF">2019-11-21T05:15:03Z</dcterms:created>
  <dcterms:modified xsi:type="dcterms:W3CDTF">2023-09-04T12:00:22Z</dcterms:modified>
</cp:coreProperties>
</file>