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TT Milks Casual 700 One" panose="020B0604020202020204" charset="-52"/>
      <p:regular r:id="rId19"/>
    </p:embeddedFont>
    <p:embeddedFont>
      <p:font typeface="TT Milks Casual 900 One" panose="020B0604020202020204" charset="-52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03" d="100"/>
          <a:sy n="103" d="100"/>
        </p:scale>
        <p:origin x="534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22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5164" y="207729"/>
            <a:ext cx="17872557" cy="9871542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0E67A3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812800" cy="927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14659961" y="3811061"/>
            <a:ext cx="2360058" cy="1338796"/>
          </a:xfrm>
          <a:custGeom>
            <a:avLst/>
            <a:gdLst/>
            <a:ahLst/>
            <a:cxnLst/>
            <a:rect l="l" t="t" r="r" b="b"/>
            <a:pathLst>
              <a:path w="2360058" h="1338796">
                <a:moveTo>
                  <a:pt x="0" y="0"/>
                </a:moveTo>
                <a:lnTo>
                  <a:pt x="2360057" y="0"/>
                </a:lnTo>
                <a:lnTo>
                  <a:pt x="2360057" y="1338796"/>
                </a:lnTo>
                <a:lnTo>
                  <a:pt x="0" y="13387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627111" y="2428829"/>
            <a:ext cx="11236278" cy="3998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6"/>
              </a:lnSpc>
            </a:pPr>
            <a:r>
              <a:rPr lang="en-US" sz="5704">
                <a:solidFill>
                  <a:srgbClr val="2B3244"/>
                </a:solidFill>
                <a:latin typeface="TT Milks Casual 700 One"/>
              </a:rPr>
              <a:t>ГРАФИЧЕСКОЕ ПРЕДСТАВЛЕНИЕ ДАННЫХ В ВИДЕ КРУГОВЫХ, СТОЛБИКОВЫХ (СТОЛБЧАТЫХ) ДИАГРАММ</a:t>
            </a:r>
          </a:p>
        </p:txBody>
      </p:sp>
      <p:sp>
        <p:nvSpPr>
          <p:cNvPr id="7" name="Freeform 7"/>
          <p:cNvSpPr/>
          <p:nvPr/>
        </p:nvSpPr>
        <p:spPr>
          <a:xfrm rot="-332062">
            <a:off x="1094588" y="2423970"/>
            <a:ext cx="2178333" cy="2219385"/>
          </a:xfrm>
          <a:custGeom>
            <a:avLst/>
            <a:gdLst/>
            <a:ahLst/>
            <a:cxnLst/>
            <a:rect l="l" t="t" r="r" b="b"/>
            <a:pathLst>
              <a:path w="2178333" h="2219385">
                <a:moveTo>
                  <a:pt x="0" y="0"/>
                </a:moveTo>
                <a:lnTo>
                  <a:pt x="2178332" y="0"/>
                </a:lnTo>
                <a:lnTo>
                  <a:pt x="2178332" y="2219385"/>
                </a:lnTo>
                <a:lnTo>
                  <a:pt x="0" y="2219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525861" y="6375560"/>
            <a:ext cx="2904842" cy="3227602"/>
          </a:xfrm>
          <a:custGeom>
            <a:avLst/>
            <a:gdLst/>
            <a:ahLst/>
            <a:cxnLst/>
            <a:rect l="l" t="t" r="r" b="b"/>
            <a:pathLst>
              <a:path w="2904842" h="3227602">
                <a:moveTo>
                  <a:pt x="0" y="0"/>
                </a:moveTo>
                <a:lnTo>
                  <a:pt x="2904842" y="0"/>
                </a:lnTo>
                <a:lnTo>
                  <a:pt x="2904842" y="3227602"/>
                </a:lnTo>
                <a:lnTo>
                  <a:pt x="0" y="32276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40495" y="6790492"/>
            <a:ext cx="2907836" cy="2812670"/>
          </a:xfrm>
          <a:custGeom>
            <a:avLst/>
            <a:gdLst/>
            <a:ahLst/>
            <a:cxnLst/>
            <a:rect l="l" t="t" r="r" b="b"/>
            <a:pathLst>
              <a:path w="2907836" h="2812670">
                <a:moveTo>
                  <a:pt x="0" y="0"/>
                </a:moveTo>
                <a:lnTo>
                  <a:pt x="2907836" y="0"/>
                </a:lnTo>
                <a:lnTo>
                  <a:pt x="2907836" y="2812670"/>
                </a:lnTo>
                <a:lnTo>
                  <a:pt x="0" y="28126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51257" y="76122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32605" y="1072438"/>
            <a:ext cx="2342923" cy="2266245"/>
          </a:xfrm>
          <a:custGeom>
            <a:avLst/>
            <a:gdLst/>
            <a:ahLst/>
            <a:cxnLst/>
            <a:rect l="l" t="t" r="r" b="b"/>
            <a:pathLst>
              <a:path w="2342923" h="2266245">
                <a:moveTo>
                  <a:pt x="0" y="0"/>
                </a:moveTo>
                <a:lnTo>
                  <a:pt x="2342922" y="0"/>
                </a:lnTo>
                <a:lnTo>
                  <a:pt x="2342922" y="2266246"/>
                </a:lnTo>
                <a:lnTo>
                  <a:pt x="0" y="22662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747113" y="4285498"/>
            <a:ext cx="8910481" cy="3640161"/>
          </a:xfrm>
          <a:custGeom>
            <a:avLst/>
            <a:gdLst/>
            <a:ahLst/>
            <a:cxnLst/>
            <a:rect l="l" t="t" r="r" b="b"/>
            <a:pathLst>
              <a:path w="8910481" h="3640161">
                <a:moveTo>
                  <a:pt x="0" y="0"/>
                </a:moveTo>
                <a:lnTo>
                  <a:pt x="8910482" y="0"/>
                </a:lnTo>
                <a:lnTo>
                  <a:pt x="8910482" y="3640161"/>
                </a:lnTo>
                <a:lnTo>
                  <a:pt x="0" y="36401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127368" y="2522738"/>
            <a:ext cx="12621367" cy="1362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TT Milks Casual 700 One"/>
              </a:rPr>
              <a:t>На диаграмме представлена информация о покупках, сделанных в интернет-магазинах некоторого города в выходные дни. Всего за выходные было совершено 80 000 покупок.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31119" y="1113324"/>
            <a:ext cx="9226663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КРУГОВЫЕ ДИАГРАММЫ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32605" y="5482882"/>
            <a:ext cx="6289852" cy="1207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ОПРЕДЕЛИТЕ ПО ДИАГРАММЕ, СКОЛЬКО ПРИМЕРНО ПОКУПОК ОТНОСИТСЯ К КАТЕГОРИИ «ЭЛЕКТРОНИКА»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747113" y="9094401"/>
            <a:ext cx="12621367" cy="4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Ответ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любое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натуральное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число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от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6500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до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9500.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51257" y="76122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32605" y="1072438"/>
            <a:ext cx="2342923" cy="2266245"/>
          </a:xfrm>
          <a:custGeom>
            <a:avLst/>
            <a:gdLst/>
            <a:ahLst/>
            <a:cxnLst/>
            <a:rect l="l" t="t" r="r" b="b"/>
            <a:pathLst>
              <a:path w="2342923" h="2266245">
                <a:moveTo>
                  <a:pt x="0" y="0"/>
                </a:moveTo>
                <a:lnTo>
                  <a:pt x="2342922" y="0"/>
                </a:lnTo>
                <a:lnTo>
                  <a:pt x="2342922" y="2266246"/>
                </a:lnTo>
                <a:lnTo>
                  <a:pt x="0" y="22662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085774" y="4285498"/>
            <a:ext cx="8662961" cy="4406811"/>
          </a:xfrm>
          <a:custGeom>
            <a:avLst/>
            <a:gdLst/>
            <a:ahLst/>
            <a:cxnLst/>
            <a:rect l="l" t="t" r="r" b="b"/>
            <a:pathLst>
              <a:path w="8662961" h="4406811">
                <a:moveTo>
                  <a:pt x="0" y="0"/>
                </a:moveTo>
                <a:lnTo>
                  <a:pt x="8662961" y="0"/>
                </a:lnTo>
                <a:lnTo>
                  <a:pt x="8662961" y="4406811"/>
                </a:lnTo>
                <a:lnTo>
                  <a:pt x="0" y="44068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127368" y="2522738"/>
            <a:ext cx="12621367" cy="1362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TT Milks Casual 700 One"/>
              </a:rPr>
              <a:t>На диаграмме представлено распределение количества зарегистрированных пользователей некоторого сайта по странам мира. Всего на сайте зарегистрировано 100 тысяч пользователей.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31119" y="1113324"/>
            <a:ext cx="9226663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КРУГОВЫЕ ДИАГРАММЫ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32605" y="5482882"/>
            <a:ext cx="6289852" cy="1207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ОПРЕДЕЛИТЕ ПО ДИАГРАММЕ, СКОЛЬКО ПРИМЕРНО ЖИТЕЛЕЙ МЕКСИКИ ЗАРЕГИСТРИРОВАНО НА ЭТОМ САЙТЕ.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747113" y="9094401"/>
            <a:ext cx="12621367" cy="4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Ответ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любое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натуральное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число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от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15 000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до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25 000.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32605" y="1072438"/>
            <a:ext cx="2342923" cy="2266245"/>
          </a:xfrm>
          <a:custGeom>
            <a:avLst/>
            <a:gdLst/>
            <a:ahLst/>
            <a:cxnLst/>
            <a:rect l="l" t="t" r="r" b="b"/>
            <a:pathLst>
              <a:path w="2342923" h="2266245">
                <a:moveTo>
                  <a:pt x="0" y="0"/>
                </a:moveTo>
                <a:lnTo>
                  <a:pt x="2342922" y="0"/>
                </a:lnTo>
                <a:lnTo>
                  <a:pt x="2342922" y="2266246"/>
                </a:lnTo>
                <a:lnTo>
                  <a:pt x="0" y="22662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704194" y="3163225"/>
            <a:ext cx="5924977" cy="6402235"/>
          </a:xfrm>
          <a:custGeom>
            <a:avLst/>
            <a:gdLst/>
            <a:ahLst/>
            <a:cxnLst/>
            <a:rect l="l" t="t" r="r" b="b"/>
            <a:pathLst>
              <a:path w="5924977" h="6402235">
                <a:moveTo>
                  <a:pt x="0" y="0"/>
                </a:moveTo>
                <a:lnTo>
                  <a:pt x="5924977" y="0"/>
                </a:lnTo>
                <a:lnTo>
                  <a:pt x="5924977" y="6402235"/>
                </a:lnTo>
                <a:lnTo>
                  <a:pt x="0" y="64022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064904" y="1135938"/>
            <a:ext cx="116320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КРУГОВЫЕ ДИГРАММЫ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064904" y="2799878"/>
            <a:ext cx="12729229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TT Milks Casual 700 One"/>
              </a:rPr>
              <a:t>как Построить круговую диаграмму: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8700" y="3786213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01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935313" y="4659510"/>
            <a:ext cx="7494205" cy="438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найти сумму всех частей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56012" y="4566701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79428" y="3919129"/>
            <a:ext cx="7494205" cy="438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нарисовать круг.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56012" y="5641004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935313" y="5328139"/>
            <a:ext cx="7199287" cy="18288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найти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угол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сектора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,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соответствующий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каждому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участнику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условия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по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схеме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: 360° :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на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сумму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всех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частей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•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долю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участника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56010" y="7157038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 dirty="0">
                <a:solidFill>
                  <a:srgbClr val="0E67A3"/>
                </a:solidFill>
                <a:latin typeface="TT Milks Casual 900 One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935312" y="7263978"/>
            <a:ext cx="7462977" cy="438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провести</a:t>
            </a:r>
            <a:r>
              <a:rPr lang="en-US" sz="2538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радиус</a:t>
            </a:r>
            <a:endParaRPr lang="en-US" sz="2538" dirty="0">
              <a:solidFill>
                <a:srgbClr val="000000"/>
              </a:solidFill>
              <a:latin typeface="TT Milks Casual 700 One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56010" y="7880376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 dirty="0">
                <a:solidFill>
                  <a:srgbClr val="0E67A3"/>
                </a:solidFill>
                <a:latin typeface="TT Milks Casual 900 One"/>
              </a:rPr>
              <a:t>05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935311" y="7964409"/>
            <a:ext cx="7462977" cy="438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построить углы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56009" y="8579163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 dirty="0">
                <a:solidFill>
                  <a:srgbClr val="0E67A3"/>
                </a:solidFill>
                <a:latin typeface="TT Milks Casual 900 One"/>
              </a:rPr>
              <a:t>06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935310" y="8673072"/>
            <a:ext cx="7462977" cy="438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 dirty="0" err="1">
                <a:solidFill>
                  <a:srgbClr val="000000"/>
                </a:solidFill>
                <a:latin typeface="TT Milks Casual 700 One"/>
              </a:rPr>
              <a:t>закрасить</a:t>
            </a:r>
            <a:endParaRPr lang="en-US" sz="2538" dirty="0">
              <a:solidFill>
                <a:srgbClr val="000000"/>
              </a:solidFill>
              <a:latin typeface="TT Milks Casual 700 On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064904" y="1135938"/>
            <a:ext cx="116320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КРУГОВЫЕ ДИГРАММЫ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064904" y="2799878"/>
            <a:ext cx="12729229" cy="331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TT Milks Casual 700 One"/>
              </a:rPr>
              <a:t>Боксеру Николаю для снижения веса перед соревнованиями рекомендуется диета, в которой определенное соотношение питательных веществ (белков, жиров и углеводов). Белки должны составлять около половины, а жиры — больше четверти от общего количества питательных веществ. Николай подсчитал, сколько каких питательных веществ содержал его рацион за прошедшую неделю: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14" name="Freeform 14"/>
          <p:cNvSpPr/>
          <p:nvPr/>
        </p:nvSpPr>
        <p:spPr>
          <a:xfrm>
            <a:off x="1132605" y="1072438"/>
            <a:ext cx="2342923" cy="2266245"/>
          </a:xfrm>
          <a:custGeom>
            <a:avLst/>
            <a:gdLst/>
            <a:ahLst/>
            <a:cxnLst/>
            <a:rect l="l" t="t" r="r" b="b"/>
            <a:pathLst>
              <a:path w="2342923" h="2266245">
                <a:moveTo>
                  <a:pt x="0" y="0"/>
                </a:moveTo>
                <a:lnTo>
                  <a:pt x="2342922" y="0"/>
                </a:lnTo>
                <a:lnTo>
                  <a:pt x="2342922" y="2266246"/>
                </a:lnTo>
                <a:lnTo>
                  <a:pt x="0" y="22662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829928" y="9008474"/>
            <a:ext cx="12964204" cy="797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ПОСТРОЙТЕ ПО ЭТИМ ДАННЫМ КРУГОВУЮ ДИАГРАММУ И ОТВЕТЬТЕ НА ВОПРОС: </a:t>
            </a:r>
          </a:p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–  УДОВЛЕТВОРЯЕТ ЛИ ПИТАНИЕ НИКОЛАЯ РЕКОМЕНДОВАННОЙ ДИЕТЕ?</a:t>
            </a:r>
          </a:p>
        </p:txBody>
      </p:sp>
      <p:graphicFrame>
        <p:nvGraphicFramePr>
          <p:cNvPr id="16" name="Таблица 16">
            <a:extLst>
              <a:ext uri="{FF2B5EF4-FFF2-40B4-BE49-F238E27FC236}">
                <a16:creationId xmlns:a16="http://schemas.microsoft.com/office/drawing/2014/main" id="{B2E914ED-855E-408C-B461-6557D6697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24372"/>
              </p:ext>
            </p:extLst>
          </p:nvPr>
        </p:nvGraphicFramePr>
        <p:xfrm>
          <a:off x="3835168" y="6475052"/>
          <a:ext cx="12877800" cy="1805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9450">
                  <a:extLst>
                    <a:ext uri="{9D8B030D-6E8A-4147-A177-3AD203B41FA5}">
                      <a16:colId xmlns:a16="http://schemas.microsoft.com/office/drawing/2014/main" val="2045345477"/>
                    </a:ext>
                  </a:extLst>
                </a:gridCol>
                <a:gridCol w="3219450">
                  <a:extLst>
                    <a:ext uri="{9D8B030D-6E8A-4147-A177-3AD203B41FA5}">
                      <a16:colId xmlns:a16="http://schemas.microsoft.com/office/drawing/2014/main" val="1706581135"/>
                    </a:ext>
                  </a:extLst>
                </a:gridCol>
                <a:gridCol w="3219450">
                  <a:extLst>
                    <a:ext uri="{9D8B030D-6E8A-4147-A177-3AD203B41FA5}">
                      <a16:colId xmlns:a16="http://schemas.microsoft.com/office/drawing/2014/main" val="521056457"/>
                    </a:ext>
                  </a:extLst>
                </a:gridCol>
                <a:gridCol w="3219450">
                  <a:extLst>
                    <a:ext uri="{9D8B030D-6E8A-4147-A177-3AD203B41FA5}">
                      <a16:colId xmlns:a16="http://schemas.microsoft.com/office/drawing/2014/main" val="2482986168"/>
                    </a:ext>
                  </a:extLst>
                </a:gridCol>
              </a:tblGrid>
              <a:tr h="902599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Питательные вещества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Белки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Жиры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Углеводы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489900"/>
                  </a:ext>
                </a:extLst>
              </a:tr>
              <a:tr h="902599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Масса (г)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1628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811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971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991547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5664" y="238650"/>
            <a:ext cx="17872557" cy="9871542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0E67A3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812800" cy="927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3981B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981B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708567" y="6221940"/>
            <a:ext cx="15085566" cy="3235813"/>
            <a:chOff x="0" y="0"/>
            <a:chExt cx="4088884" cy="87705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88885" cy="877055"/>
            </a:xfrm>
            <a:custGeom>
              <a:avLst/>
              <a:gdLst/>
              <a:ahLst/>
              <a:cxnLst/>
              <a:rect l="l" t="t" r="r" b="b"/>
              <a:pathLst>
                <a:path w="4088885" h="877055">
                  <a:moveTo>
                    <a:pt x="0" y="0"/>
                  </a:moveTo>
                  <a:lnTo>
                    <a:pt x="4088885" y="0"/>
                  </a:lnTo>
                  <a:lnTo>
                    <a:pt x="4088885" y="877055"/>
                  </a:lnTo>
                  <a:lnTo>
                    <a:pt x="0" y="877055"/>
                  </a:lnTo>
                  <a:close/>
                </a:path>
              </a:pathLst>
            </a:custGeom>
            <a:solidFill>
              <a:srgbClr val="BED4E6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165463" y="5805412"/>
            <a:ext cx="1690855" cy="1690855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ED4E6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356342" y="5999783"/>
            <a:ext cx="1309097" cy="1309097"/>
            <a:chOff x="0" y="0"/>
            <a:chExt cx="1745463" cy="1745463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81"/>
                  </a:lnSpc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25" name="Freeform 25"/>
          <p:cNvSpPr/>
          <p:nvPr/>
        </p:nvSpPr>
        <p:spPr>
          <a:xfrm flipH="1">
            <a:off x="1340218" y="1163415"/>
            <a:ext cx="1688157" cy="1688157"/>
          </a:xfrm>
          <a:custGeom>
            <a:avLst/>
            <a:gdLst/>
            <a:ahLst/>
            <a:cxnLst/>
            <a:rect l="l" t="t" r="r" b="b"/>
            <a:pathLst>
              <a:path w="1688157" h="1688157">
                <a:moveTo>
                  <a:pt x="1688157" y="0"/>
                </a:moveTo>
                <a:lnTo>
                  <a:pt x="0" y="0"/>
                </a:lnTo>
                <a:lnTo>
                  <a:pt x="0" y="1688157"/>
                </a:lnTo>
                <a:lnTo>
                  <a:pt x="1688157" y="1688157"/>
                </a:lnTo>
                <a:lnTo>
                  <a:pt x="168815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3028375" y="7054612"/>
            <a:ext cx="10671313" cy="208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 algn="just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TT Milks Casual 700 One"/>
              </a:rPr>
              <a:t>ознакомить учащихся с представлением информации на столбиковых и круговых диаграммах;</a:t>
            </a:r>
          </a:p>
          <a:p>
            <a:pPr marL="518160" lvl="1" indent="-259080" algn="just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TT Milks Casual 700 One"/>
              </a:rPr>
              <a:t>развить умение строить столбиковые и круговые диаграммы по имеющимся данным, а также научить извлекать из диаграмм информацию.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055522" y="6351917"/>
            <a:ext cx="9201255" cy="531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18"/>
              </a:lnSpc>
              <a:spcBef>
                <a:spcPct val="0"/>
              </a:spcBef>
            </a:pPr>
            <a:r>
              <a:rPr lang="en-US" sz="3084">
                <a:solidFill>
                  <a:srgbClr val="000000"/>
                </a:solidFill>
                <a:latin typeface="TT Milks Casual 700 One"/>
              </a:rPr>
              <a:t>ЦЕЛЬ УРОКА:</a:t>
            </a:r>
          </a:p>
        </p:txBody>
      </p:sp>
      <p:sp>
        <p:nvSpPr>
          <p:cNvPr id="28" name="Freeform 28"/>
          <p:cNvSpPr/>
          <p:nvPr/>
        </p:nvSpPr>
        <p:spPr>
          <a:xfrm>
            <a:off x="13699688" y="4506392"/>
            <a:ext cx="4279771" cy="4295880"/>
          </a:xfrm>
          <a:custGeom>
            <a:avLst/>
            <a:gdLst/>
            <a:ahLst/>
            <a:cxnLst/>
            <a:rect l="l" t="t" r="r" b="b"/>
            <a:pathLst>
              <a:path w="4279771" h="4295880">
                <a:moveTo>
                  <a:pt x="0" y="0"/>
                </a:moveTo>
                <a:lnTo>
                  <a:pt x="4279770" y="0"/>
                </a:lnTo>
                <a:lnTo>
                  <a:pt x="4279770" y="4295880"/>
                </a:lnTo>
                <a:lnTo>
                  <a:pt x="0" y="42958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147099" y="1159878"/>
            <a:ext cx="4644661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ВВЕДЕНИЕ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3959096" y="2418039"/>
            <a:ext cx="10305693" cy="3583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059"/>
              </a:lnSpc>
              <a:spcBef>
                <a:spcPct val="0"/>
              </a:spcBef>
            </a:pPr>
            <a:r>
              <a:rPr lang="en-US" sz="2899">
                <a:solidFill>
                  <a:srgbClr val="000000"/>
                </a:solidFill>
                <a:latin typeface="TT Milks Casual 700 One"/>
              </a:rPr>
              <a:t>Таблицы удобны для упорядочивания и поиска данных. Однако не дают наглядного представления о соотношении величин. Для этого используют диаграммы. Диаграммы часто встречаются в Интернете, в газетах, журналах и книгах, они иллюстрируют соотношении и изменение разных величин.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5664" y="238650"/>
            <a:ext cx="17872557" cy="9871542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C998B7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812800" cy="927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08567" y="841635"/>
            <a:ext cx="15085566" cy="1422110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431C4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31C4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708567" y="6711040"/>
            <a:ext cx="15085566" cy="3246553"/>
            <a:chOff x="0" y="0"/>
            <a:chExt cx="4088884" cy="87996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088885" cy="879966"/>
            </a:xfrm>
            <a:custGeom>
              <a:avLst/>
              <a:gdLst/>
              <a:ahLst/>
              <a:cxnLst/>
              <a:rect l="l" t="t" r="r" b="b"/>
              <a:pathLst>
                <a:path w="4088885" h="879966">
                  <a:moveTo>
                    <a:pt x="0" y="0"/>
                  </a:moveTo>
                  <a:lnTo>
                    <a:pt x="4088885" y="0"/>
                  </a:lnTo>
                  <a:lnTo>
                    <a:pt x="4088885" y="879966"/>
                  </a:lnTo>
                  <a:lnTo>
                    <a:pt x="0" y="879966"/>
                  </a:lnTo>
                  <a:close/>
                </a:path>
              </a:pathLst>
            </a:custGeom>
            <a:solidFill>
              <a:srgbClr val="E0D5E4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64253" y="6292232"/>
            <a:ext cx="1690855" cy="1690855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0D5E4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455132" y="6486603"/>
            <a:ext cx="1309097" cy="1309097"/>
            <a:chOff x="0" y="0"/>
            <a:chExt cx="1745463" cy="1745463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1745463" cy="1745463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-38100"/>
                <a:ext cx="660400" cy="7747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281"/>
                  </a:lnSpc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197195" y="0"/>
              <a:ext cx="1351072" cy="1546291"/>
            </a:xfrm>
            <a:custGeom>
              <a:avLst/>
              <a:gdLst/>
              <a:ahLst/>
              <a:cxnLst/>
              <a:rect l="l" t="t" r="r" b="b"/>
              <a:pathLst>
                <a:path w="1351072" h="1546291">
                  <a:moveTo>
                    <a:pt x="0" y="0"/>
                  </a:moveTo>
                  <a:lnTo>
                    <a:pt x="1351073" y="0"/>
                  </a:lnTo>
                  <a:lnTo>
                    <a:pt x="1351073" y="1546291"/>
                  </a:lnTo>
                  <a:lnTo>
                    <a:pt x="0" y="1546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25" name="Freeform 25"/>
          <p:cNvSpPr/>
          <p:nvPr/>
        </p:nvSpPr>
        <p:spPr>
          <a:xfrm>
            <a:off x="1375288" y="1232577"/>
            <a:ext cx="1677044" cy="1863382"/>
          </a:xfrm>
          <a:custGeom>
            <a:avLst/>
            <a:gdLst/>
            <a:ahLst/>
            <a:cxnLst/>
            <a:rect l="l" t="t" r="r" b="b"/>
            <a:pathLst>
              <a:path w="1677044" h="1863382">
                <a:moveTo>
                  <a:pt x="0" y="0"/>
                </a:moveTo>
                <a:lnTo>
                  <a:pt x="1677043" y="0"/>
                </a:lnTo>
                <a:lnTo>
                  <a:pt x="1677043" y="1863382"/>
                </a:lnTo>
                <a:lnTo>
                  <a:pt x="0" y="18633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1501108" y="5590651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2955109" y="7623286"/>
            <a:ext cx="7295319" cy="2082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TT Milks Casual 700 One"/>
              </a:rPr>
              <a:t>слово “диаграмма” переводится с греческого языка как “чертёж”. И правда, диаграмма - это рисунок или чертёж, на котором изображены данные в виде отрезков, столбцов, частей круга, точек.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983396" y="2731026"/>
            <a:ext cx="12765340" cy="319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TT Milks Casual 700 One"/>
              </a:rPr>
              <a:t>Диаграммы используются для наглядного изображения и быстрого сопоставления данных. Одна из задач статистики — поиск способа наилучшим образом представить данные. Если важны точные значения, то лучше использовать таблицы. Если нужно наглядно сопоставить данные, то удобны диаграммы. Представление данных подходящим и правильным образом иногда позволяет заметить закономерности, которые не видны с первого взгляда.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044146" y="1127802"/>
            <a:ext cx="71602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ДИАГРАММЫ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225137" y="6977740"/>
            <a:ext cx="6476012" cy="531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18"/>
              </a:lnSpc>
              <a:spcBef>
                <a:spcPct val="0"/>
              </a:spcBef>
            </a:pPr>
            <a:r>
              <a:rPr lang="en-US" sz="3084">
                <a:solidFill>
                  <a:srgbClr val="000000"/>
                </a:solidFill>
                <a:latin typeface="TT Milks Casual 700 One"/>
              </a:rPr>
              <a:t>ДИАГРАММА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375288" y="1232577"/>
            <a:ext cx="1677044" cy="1863382"/>
          </a:xfrm>
          <a:custGeom>
            <a:avLst/>
            <a:gdLst/>
            <a:ahLst/>
            <a:cxnLst/>
            <a:rect l="l" t="t" r="r" b="b"/>
            <a:pathLst>
              <a:path w="1677044" h="1863382">
                <a:moveTo>
                  <a:pt x="0" y="0"/>
                </a:moveTo>
                <a:lnTo>
                  <a:pt x="1677043" y="0"/>
                </a:lnTo>
                <a:lnTo>
                  <a:pt x="1677043" y="1863382"/>
                </a:lnTo>
                <a:lnTo>
                  <a:pt x="0" y="1863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846621" y="4560098"/>
            <a:ext cx="5902114" cy="4349735"/>
          </a:xfrm>
          <a:custGeom>
            <a:avLst/>
            <a:gdLst/>
            <a:ahLst/>
            <a:cxnLst/>
            <a:rect l="l" t="t" r="r" b="b"/>
            <a:pathLst>
              <a:path w="5902114" h="4349735">
                <a:moveTo>
                  <a:pt x="0" y="0"/>
                </a:moveTo>
                <a:lnTo>
                  <a:pt x="5902114" y="0"/>
                </a:lnTo>
                <a:lnTo>
                  <a:pt x="5902114" y="4349735"/>
                </a:lnTo>
                <a:lnTo>
                  <a:pt x="0" y="43497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064904" y="1135938"/>
            <a:ext cx="116320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СТОЛБИКОВЫЕ ДИГРАММЫ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064904" y="2799878"/>
            <a:ext cx="12729229" cy="931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TT Milks Casual 700 One"/>
              </a:rPr>
              <a:t>На столбиковой диаграмме  представлены данные о доле городского населения в некоторых странах мира в 2005 году.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46969" y="4259548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01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995042" y="5281510"/>
            <a:ext cx="7494205" cy="1330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Во сколько раз доля городского населения США превышает аналогичный показатель в Китае?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46969" y="5594375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95042" y="4169573"/>
            <a:ext cx="7494205" cy="88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В какой стране наибольшая (наименьшая) доля городского населения?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46969" y="6984499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010656" y="6788891"/>
            <a:ext cx="7462977" cy="1330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В какой стране городское население составляет около половины всех граждан?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15741" y="8612749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026270" y="8299884"/>
            <a:ext cx="7462977" cy="1330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Можно ли сказать, что в Египте и Китае численность городского населения одинакова?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375288" y="1232577"/>
            <a:ext cx="1677044" cy="1863382"/>
          </a:xfrm>
          <a:custGeom>
            <a:avLst/>
            <a:gdLst/>
            <a:ahLst/>
            <a:cxnLst/>
            <a:rect l="l" t="t" r="r" b="b"/>
            <a:pathLst>
              <a:path w="1677044" h="1863382">
                <a:moveTo>
                  <a:pt x="0" y="0"/>
                </a:moveTo>
                <a:lnTo>
                  <a:pt x="1677043" y="0"/>
                </a:lnTo>
                <a:lnTo>
                  <a:pt x="1677043" y="1863382"/>
                </a:lnTo>
                <a:lnTo>
                  <a:pt x="0" y="1863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1181688" y="8462852"/>
            <a:ext cx="15803124" cy="1698972"/>
            <a:chOff x="0" y="0"/>
            <a:chExt cx="4162140" cy="44746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162140" cy="447466"/>
            </a:xfrm>
            <a:custGeom>
              <a:avLst/>
              <a:gdLst/>
              <a:ahLst/>
              <a:cxnLst/>
              <a:rect l="l" t="t" r="r" b="b"/>
              <a:pathLst>
                <a:path w="4162140" h="447466">
                  <a:moveTo>
                    <a:pt x="8328" y="0"/>
                  </a:moveTo>
                  <a:lnTo>
                    <a:pt x="4153812" y="0"/>
                  </a:lnTo>
                  <a:cubicBezTo>
                    <a:pt x="4158411" y="0"/>
                    <a:pt x="4162140" y="3729"/>
                    <a:pt x="4162140" y="8328"/>
                  </a:cubicBezTo>
                  <a:lnTo>
                    <a:pt x="4162140" y="439138"/>
                  </a:lnTo>
                  <a:cubicBezTo>
                    <a:pt x="4162140" y="443737"/>
                    <a:pt x="4158411" y="447466"/>
                    <a:pt x="4153812" y="447466"/>
                  </a:cubicBezTo>
                  <a:lnTo>
                    <a:pt x="8328" y="447466"/>
                  </a:lnTo>
                  <a:cubicBezTo>
                    <a:pt x="3729" y="447466"/>
                    <a:pt x="0" y="443737"/>
                    <a:pt x="0" y="439138"/>
                  </a:cubicBezTo>
                  <a:lnTo>
                    <a:pt x="0" y="8328"/>
                  </a:lnTo>
                  <a:cubicBezTo>
                    <a:pt x="0" y="3729"/>
                    <a:pt x="3729" y="0"/>
                    <a:pt x="8328" y="0"/>
                  </a:cubicBezTo>
                  <a:close/>
                </a:path>
              </a:pathLst>
            </a:custGeom>
            <a:solidFill>
              <a:srgbClr val="FFFFFF"/>
            </a:solidFill>
            <a:ln w="66675" cap="sq">
              <a:solidFill>
                <a:srgbClr val="0E67A3"/>
              </a:solidFill>
              <a:prstDash val="dash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114300"/>
              <a:ext cx="812800" cy="927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7259300" y="8349578"/>
            <a:ext cx="788506" cy="1762024"/>
          </a:xfrm>
          <a:custGeom>
            <a:avLst/>
            <a:gdLst/>
            <a:ahLst/>
            <a:cxnLst/>
            <a:rect l="l" t="t" r="r" b="b"/>
            <a:pathLst>
              <a:path w="788506" h="1762024">
                <a:moveTo>
                  <a:pt x="0" y="0"/>
                </a:moveTo>
                <a:lnTo>
                  <a:pt x="788506" y="0"/>
                </a:lnTo>
                <a:lnTo>
                  <a:pt x="788506" y="1762025"/>
                </a:lnTo>
                <a:lnTo>
                  <a:pt x="0" y="17620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449450" y="2764234"/>
            <a:ext cx="5809850" cy="5376752"/>
          </a:xfrm>
          <a:custGeom>
            <a:avLst/>
            <a:gdLst/>
            <a:ahLst/>
            <a:cxnLst/>
            <a:rect l="l" t="t" r="r" b="b"/>
            <a:pathLst>
              <a:path w="5809850" h="5376752">
                <a:moveTo>
                  <a:pt x="0" y="0"/>
                </a:moveTo>
                <a:lnTo>
                  <a:pt x="5809850" y="0"/>
                </a:lnTo>
                <a:lnTo>
                  <a:pt x="5809850" y="5376752"/>
                </a:lnTo>
                <a:lnTo>
                  <a:pt x="0" y="53767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4064904" y="1135938"/>
            <a:ext cx="116320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СТОЛБИКОВЫЕ ДИГРАММЫ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064904" y="2799878"/>
            <a:ext cx="12729229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TT Milks Casual 700 One"/>
              </a:rPr>
              <a:t>как Построить столбчатую диаграмму: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73030" y="3786213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935313" y="4659510"/>
            <a:ext cx="7494205" cy="1330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затем на его горизонтальной оси отметить объекты построения (дома, дни недели, имена людей и т.д.)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31355" y="4957226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979428" y="3919129"/>
            <a:ext cx="7494205" cy="438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построить прямой угол.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15741" y="6384302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03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935313" y="6294328"/>
            <a:ext cx="7462977" cy="88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а на вертикальной стороне отметить шкалу измерений.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31355" y="7626240"/>
            <a:ext cx="1979301" cy="723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8"/>
              </a:lnSpc>
            </a:pPr>
            <a:r>
              <a:rPr lang="en-US" sz="4510">
                <a:solidFill>
                  <a:srgbClr val="0E67A3"/>
                </a:solidFill>
                <a:latin typeface="TT Milks Casual 900 One"/>
              </a:rPr>
              <a:t>04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935313" y="7483365"/>
            <a:ext cx="7462977" cy="884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в соответствие с условием задачи построить диаграмму.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75288" y="8643827"/>
            <a:ext cx="15373448" cy="1330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553"/>
              </a:lnSpc>
            </a:pPr>
            <a:r>
              <a:rPr lang="en-US" sz="2538">
                <a:solidFill>
                  <a:srgbClr val="000000"/>
                </a:solidFill>
                <a:latin typeface="TT Milks Casual 700 One"/>
              </a:rPr>
              <a:t>при построении столбчатых диаграмм можно выбрать любую ширину столбика и любое расстояние между столбиками. однако все столбики должны быть одинаковой ширины и расположены на равном расстоянии один от другого.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7721" y="207729"/>
            <a:ext cx="17872557" cy="9871542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6FAAD1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812800" cy="927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375288" y="1232577"/>
            <a:ext cx="1677044" cy="1863382"/>
          </a:xfrm>
          <a:custGeom>
            <a:avLst/>
            <a:gdLst/>
            <a:ahLst/>
            <a:cxnLst/>
            <a:rect l="l" t="t" r="r" b="b"/>
            <a:pathLst>
              <a:path w="1677044" h="1863382">
                <a:moveTo>
                  <a:pt x="0" y="0"/>
                </a:moveTo>
                <a:lnTo>
                  <a:pt x="1677043" y="0"/>
                </a:lnTo>
                <a:lnTo>
                  <a:pt x="1677043" y="1863382"/>
                </a:lnTo>
                <a:lnTo>
                  <a:pt x="0" y="1863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4064904" y="1135938"/>
            <a:ext cx="116320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СТОЛБИКОВЫЕ ДИГРАММЫ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064904" y="2799878"/>
            <a:ext cx="12729229" cy="1884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В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таблице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приведены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данные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о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выработке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электроэнергии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в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России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с 1998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по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2006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год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в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миллиардах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киловатт-часов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.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Постройте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столбиковую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диаграмму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по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данным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таблицы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и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ответьте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на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вопросы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.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endParaRPr lang="en-US" sz="2700" dirty="0">
              <a:solidFill>
                <a:srgbClr val="000000"/>
              </a:solidFill>
              <a:latin typeface="TT Milks Casual 700 One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105247" y="6451781"/>
            <a:ext cx="15794005" cy="3388164"/>
            <a:chOff x="0" y="0"/>
            <a:chExt cx="21058674" cy="4517552"/>
          </a:xfrm>
        </p:grpSpPr>
        <p:sp>
          <p:nvSpPr>
            <p:cNvPr id="19" name="TextBox 19"/>
            <p:cNvSpPr txBox="1"/>
            <p:nvPr/>
          </p:nvSpPr>
          <p:spPr>
            <a:xfrm>
              <a:off x="41638" y="-38100"/>
              <a:ext cx="2639068" cy="951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28"/>
                </a:lnSpc>
              </a:pPr>
              <a:r>
                <a:rPr lang="en-US" sz="4510">
                  <a:solidFill>
                    <a:srgbClr val="0E67A3"/>
                  </a:solidFill>
                  <a:latin typeface="TT Milks Casual 900 One"/>
                </a:rPr>
                <a:t>01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720416" y="1059122"/>
              <a:ext cx="18338258" cy="565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53"/>
                </a:lnSpc>
              </a:pPr>
              <a:r>
                <a:rPr lang="en-US" sz="2538">
                  <a:solidFill>
                    <a:srgbClr val="000000"/>
                  </a:solidFill>
                  <a:latin typeface="TT Milks Casual 700 One"/>
                </a:rPr>
                <a:t>В каком году выработка электроэнергии была самой низкой?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41638" y="875551"/>
              <a:ext cx="2639068" cy="951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28"/>
                </a:lnSpc>
              </a:pPr>
              <a:r>
                <a:rPr lang="en-US" sz="4510">
                  <a:solidFill>
                    <a:srgbClr val="0E67A3"/>
                  </a:solidFill>
                  <a:latin typeface="TT Milks Casual 900 One"/>
                </a:rPr>
                <a:t>02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2720416" y="169714"/>
              <a:ext cx="18338258" cy="565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53"/>
                </a:lnSpc>
              </a:pPr>
              <a:r>
                <a:rPr lang="en-US" sz="2538">
                  <a:solidFill>
                    <a:srgbClr val="000000"/>
                  </a:solidFill>
                  <a:latin typeface="TT Milks Casual 700 One"/>
                </a:rPr>
                <a:t>Сильно ли изменяется выработка электроэнергии за год?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1764959"/>
              <a:ext cx="2639068" cy="951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28"/>
                </a:lnSpc>
              </a:pPr>
              <a:r>
                <a:rPr lang="en-US" sz="4510">
                  <a:solidFill>
                    <a:srgbClr val="0E67A3"/>
                  </a:solidFill>
                  <a:latin typeface="TT Milks Casual 900 One"/>
                </a:rPr>
                <a:t>03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2720416" y="1948531"/>
              <a:ext cx="18317439" cy="565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53"/>
                </a:lnSpc>
              </a:pPr>
              <a:r>
                <a:rPr lang="en-US" sz="2538">
                  <a:solidFill>
                    <a:srgbClr val="000000"/>
                  </a:solidFill>
                  <a:latin typeface="TT Milks Casual 700 One"/>
                </a:rPr>
                <a:t>В каком году выработка электроэнергии была самой высокой?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2652150"/>
              <a:ext cx="2639068" cy="951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28"/>
                </a:lnSpc>
              </a:pPr>
              <a:r>
                <a:rPr lang="en-US" sz="4510">
                  <a:solidFill>
                    <a:srgbClr val="0E67A3"/>
                  </a:solidFill>
                  <a:latin typeface="TT Milks Casual 900 One"/>
                </a:rPr>
                <a:t>04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715453" y="2835721"/>
              <a:ext cx="18317439" cy="565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53"/>
                </a:lnSpc>
              </a:pPr>
              <a:r>
                <a:rPr lang="en-US" sz="2538">
                  <a:solidFill>
                    <a:srgbClr val="000000"/>
                  </a:solidFill>
                  <a:latin typeface="TT Milks Casual 700 One"/>
                </a:rPr>
                <a:t>В каком году прирост выработки электроэнергии был самым низким?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41638" y="3565801"/>
              <a:ext cx="2639068" cy="951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28"/>
                </a:lnSpc>
              </a:pPr>
              <a:r>
                <a:rPr lang="en-US" sz="4510">
                  <a:solidFill>
                    <a:srgbClr val="0E67A3"/>
                  </a:solidFill>
                  <a:latin typeface="TT Milks Casual 900 One"/>
                </a:rPr>
                <a:t>05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2730826" y="3725129"/>
              <a:ext cx="18317439" cy="5655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53"/>
                </a:lnSpc>
              </a:pPr>
              <a:r>
                <a:rPr lang="en-US" sz="2538">
                  <a:solidFill>
                    <a:srgbClr val="000000"/>
                  </a:solidFill>
                  <a:latin typeface="TT Milks Casual 700 One"/>
                </a:rPr>
                <a:t>Какую тенденцию можно заметить в этих данных в начале 2000-х годов?</a:t>
              </a:r>
            </a:p>
          </p:txBody>
        </p:sp>
      </p:grpSp>
      <p:graphicFrame>
        <p:nvGraphicFramePr>
          <p:cNvPr id="29" name="Таблица 29">
            <a:extLst>
              <a:ext uri="{FF2B5EF4-FFF2-40B4-BE49-F238E27FC236}">
                <a16:creationId xmlns:a16="http://schemas.microsoft.com/office/drawing/2014/main" id="{4F4DEE89-9F9E-434D-A90A-793C7FAA4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182690"/>
              </p:ext>
            </p:extLst>
          </p:nvPr>
        </p:nvGraphicFramePr>
        <p:xfrm>
          <a:off x="762000" y="4586520"/>
          <a:ext cx="15620998" cy="1732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0567">
                  <a:extLst>
                    <a:ext uri="{9D8B030D-6E8A-4147-A177-3AD203B41FA5}">
                      <a16:colId xmlns:a16="http://schemas.microsoft.com/office/drawing/2014/main" val="3725279982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121242301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2682291185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3732212654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1385980662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1325024836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1055190693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2897356100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4245870461"/>
                    </a:ext>
                  </a:extLst>
                </a:gridCol>
                <a:gridCol w="1411159">
                  <a:extLst>
                    <a:ext uri="{9D8B030D-6E8A-4147-A177-3AD203B41FA5}">
                      <a16:colId xmlns:a16="http://schemas.microsoft.com/office/drawing/2014/main" val="3531680135"/>
                    </a:ext>
                  </a:extLst>
                </a:gridCol>
              </a:tblGrid>
              <a:tr h="866028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1998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1999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chemeClr val="tx1"/>
                          </a:solidFill>
                          <a:latin typeface="TT Milks Casual 700 One" panose="020B0604020202020204" charset="-52"/>
                        </a:rPr>
                        <a:t>2006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549514"/>
                  </a:ext>
                </a:extLst>
              </a:tr>
              <a:tr h="866028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T Milks Casual 700 One" panose="020B0604020202020204" charset="-52"/>
                        </a:rPr>
                        <a:t>Электроэнергия (млрд </a:t>
                      </a:r>
                      <a:r>
                        <a:rPr lang="ru-RU" sz="2400" dirty="0" err="1">
                          <a:latin typeface="TT Milks Casual 700 One" panose="020B0604020202020204" charset="-52"/>
                        </a:rPr>
                        <a:t>кВт•ч</a:t>
                      </a:r>
                      <a:r>
                        <a:rPr lang="ru-RU" sz="2400" dirty="0">
                          <a:latin typeface="TT Milks Casual 700 One" panose="020B0604020202020204" charset="-52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827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846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878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891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891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915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931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953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latin typeface="TT Milks Casual 700 One" panose="020B0604020202020204" charset="-52"/>
                        </a:rPr>
                        <a:t>991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581801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7721" y="207729"/>
            <a:ext cx="17872557" cy="9871542"/>
            <a:chOff x="0" y="0"/>
            <a:chExt cx="4707176" cy="25999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07175" cy="2599912"/>
            </a:xfrm>
            <a:custGeom>
              <a:avLst/>
              <a:gdLst/>
              <a:ahLst/>
              <a:cxnLst/>
              <a:rect l="l" t="t" r="r" b="b"/>
              <a:pathLst>
                <a:path w="4707175" h="2599912">
                  <a:moveTo>
                    <a:pt x="22092" y="0"/>
                  </a:moveTo>
                  <a:lnTo>
                    <a:pt x="4685084" y="0"/>
                  </a:lnTo>
                  <a:cubicBezTo>
                    <a:pt x="4697285" y="0"/>
                    <a:pt x="4707175" y="9891"/>
                    <a:pt x="4707175" y="22092"/>
                  </a:cubicBezTo>
                  <a:lnTo>
                    <a:pt x="4707175" y="2577820"/>
                  </a:lnTo>
                  <a:cubicBezTo>
                    <a:pt x="4707175" y="2583680"/>
                    <a:pt x="4704848" y="2589299"/>
                    <a:pt x="4700705" y="2593442"/>
                  </a:cubicBezTo>
                  <a:cubicBezTo>
                    <a:pt x="4696562" y="2597585"/>
                    <a:pt x="4690943" y="2599912"/>
                    <a:pt x="4685084" y="2599912"/>
                  </a:cubicBezTo>
                  <a:lnTo>
                    <a:pt x="22092" y="2599912"/>
                  </a:lnTo>
                  <a:cubicBezTo>
                    <a:pt x="16233" y="2599912"/>
                    <a:pt x="10614" y="2597585"/>
                    <a:pt x="6471" y="2593442"/>
                  </a:cubicBezTo>
                  <a:cubicBezTo>
                    <a:pt x="2328" y="2589299"/>
                    <a:pt x="0" y="2583680"/>
                    <a:pt x="0" y="2577820"/>
                  </a:cubicBezTo>
                  <a:lnTo>
                    <a:pt x="0" y="22092"/>
                  </a:lnTo>
                  <a:cubicBezTo>
                    <a:pt x="0" y="16233"/>
                    <a:pt x="2328" y="10614"/>
                    <a:pt x="6471" y="6471"/>
                  </a:cubicBezTo>
                  <a:cubicBezTo>
                    <a:pt x="10614" y="2328"/>
                    <a:pt x="16233" y="0"/>
                    <a:pt x="22092" y="0"/>
                  </a:cubicBezTo>
                  <a:close/>
                </a:path>
              </a:pathLst>
            </a:custGeom>
            <a:solidFill>
              <a:srgbClr val="6FAAD1">
                <a:alpha val="10980"/>
              </a:srgbClr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812800" cy="927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08567" y="837299"/>
            <a:ext cx="15085566" cy="1422110"/>
            <a:chOff x="0" y="0"/>
            <a:chExt cx="4088884" cy="3854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FAAD1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375288" y="1232577"/>
            <a:ext cx="1677044" cy="1863382"/>
          </a:xfrm>
          <a:custGeom>
            <a:avLst/>
            <a:gdLst/>
            <a:ahLst/>
            <a:cxnLst/>
            <a:rect l="l" t="t" r="r" b="b"/>
            <a:pathLst>
              <a:path w="1677044" h="1863382">
                <a:moveTo>
                  <a:pt x="0" y="0"/>
                </a:moveTo>
                <a:lnTo>
                  <a:pt x="1677043" y="0"/>
                </a:lnTo>
                <a:lnTo>
                  <a:pt x="1677043" y="1863382"/>
                </a:lnTo>
                <a:lnTo>
                  <a:pt x="0" y="1863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8529635" y="4507257"/>
            <a:ext cx="8138574" cy="5061176"/>
          </a:xfrm>
          <a:custGeom>
            <a:avLst/>
            <a:gdLst/>
            <a:ahLst/>
            <a:cxnLst/>
            <a:rect l="l" t="t" r="r" b="b"/>
            <a:pathLst>
              <a:path w="8138574" h="5061176">
                <a:moveTo>
                  <a:pt x="0" y="0"/>
                </a:moveTo>
                <a:lnTo>
                  <a:pt x="8138575" y="0"/>
                </a:lnTo>
                <a:lnTo>
                  <a:pt x="8138575" y="5061176"/>
                </a:lnTo>
                <a:lnTo>
                  <a:pt x="0" y="50611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4064904" y="1135938"/>
            <a:ext cx="11632070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ТОЧЕЧНЫЕ ДИГРАММЫ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64904" y="2799878"/>
            <a:ext cx="12514529" cy="19312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</a:pP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На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диаграмме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жирными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точками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показан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расход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электроэнергии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в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трёхкомнатной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квартире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в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период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с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января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по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декабрь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2018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года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в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кВт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⋅ ч .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Для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наглядности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точки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соединены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T Milks Casual 700 One"/>
              </a:rPr>
              <a:t>линией</a:t>
            </a:r>
            <a:r>
              <a:rPr lang="en-US" sz="2700" dirty="0">
                <a:solidFill>
                  <a:srgbClr val="000000"/>
                </a:solidFill>
                <a:latin typeface="TT Milks Casual 700 One"/>
              </a:rPr>
              <a:t>.</a:t>
            </a:r>
          </a:p>
          <a:p>
            <a:pPr algn="just">
              <a:lnSpc>
                <a:spcPts val="3779"/>
              </a:lnSpc>
              <a:spcBef>
                <a:spcPct val="0"/>
              </a:spcBef>
            </a:pPr>
            <a:endParaRPr lang="en-US" sz="2700" dirty="0">
              <a:solidFill>
                <a:srgbClr val="000000"/>
              </a:solidFill>
              <a:latin typeface="TT Milks Casual 700 One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15741" y="4895008"/>
            <a:ext cx="6866843" cy="426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TT Milks Casual 700 One"/>
              </a:rPr>
              <a:t>На сколько примерно киловатт-часов меньше было израсходовано в июне, чем в мае? Чем, по вашему мнению, можно объяснить снижение расхода электроэнергии в летний период? сформулируйте несколько предложений, в которых обоснуйте своё мнение по этому вопросу.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51257" y="76122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32605" y="1072438"/>
            <a:ext cx="2342923" cy="2266245"/>
          </a:xfrm>
          <a:custGeom>
            <a:avLst/>
            <a:gdLst/>
            <a:ahLst/>
            <a:cxnLst/>
            <a:rect l="l" t="t" r="r" b="b"/>
            <a:pathLst>
              <a:path w="2342923" h="2266245">
                <a:moveTo>
                  <a:pt x="0" y="0"/>
                </a:moveTo>
                <a:lnTo>
                  <a:pt x="2342922" y="0"/>
                </a:lnTo>
                <a:lnTo>
                  <a:pt x="2342922" y="2266246"/>
                </a:lnTo>
                <a:lnTo>
                  <a:pt x="0" y="22662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438052" y="4890468"/>
            <a:ext cx="4745661" cy="3392731"/>
          </a:xfrm>
          <a:custGeom>
            <a:avLst/>
            <a:gdLst/>
            <a:ahLst/>
            <a:cxnLst/>
            <a:rect l="l" t="t" r="r" b="b"/>
            <a:pathLst>
              <a:path w="4745661" h="3392731">
                <a:moveTo>
                  <a:pt x="0" y="0"/>
                </a:moveTo>
                <a:lnTo>
                  <a:pt x="4745661" y="0"/>
                </a:lnTo>
                <a:lnTo>
                  <a:pt x="4745661" y="3392731"/>
                </a:lnTo>
                <a:lnTo>
                  <a:pt x="0" y="33927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127368" y="2522738"/>
            <a:ext cx="12621367" cy="2277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TT Milks Casual 700 One"/>
              </a:rPr>
              <a:t>Круговые диаграммы используются, когда нужно наглядно сопоставить доли целого. Главный принцип: углы секторов круга пропорциональны долям единого целого. Из пропорциональности углов следует пропорциональность площадей и длин дуг секторов, что позволяет легко визуально сопоставлять данные.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31119" y="1113324"/>
            <a:ext cx="9226663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КРУГОВЫЕ ДИАГРАММЫ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32605" y="5437606"/>
            <a:ext cx="6289852" cy="284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ЧЕТЫРЕ ДРУГА РЕШИЛИ СКИНУТЬСЯ НА ПИЦЦУ, КОТОРАЯ СТОИТ 360 РУБЛЕЙ. ВАНЯ ВНЕС 50 РУБЛЕЙ, ПЕТЯ  — 80, КОЛЯ  — 100, САША  — 130 РУБЛЕЙ. ПОСТРОЙТЕ КРУГОВУЮ ДИАГРАММУ, ПОКАЗЫВАЮЩУЮ ДОЛЮ КАЖДОГО В ОПЛАТЕ ПИЦЦЫ (КОТОРУЮ ОНИ, КОНЕЧНО, ПОДЕЛЯТ ПОРОВНУ).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676053" y="8376725"/>
            <a:ext cx="9072682" cy="1207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КРУГОВУЮ ДИАГРАММУ (ПО ЭТИМ ДАННЫМ ПОСТРОИТЬ ПРОСТО: ПИЦЦА СТОИТ 360 РУБЛЕЙ, ПОЭТОМУ КАЖДОМУ РУБЛЮ СООТВЕТСТВУЕТ СЕКТОР В 1°)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51257" y="761229"/>
            <a:ext cx="15085566" cy="1422110"/>
            <a:chOff x="0" y="0"/>
            <a:chExt cx="4088884" cy="3854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88885" cy="385457"/>
            </a:xfrm>
            <a:custGeom>
              <a:avLst/>
              <a:gdLst/>
              <a:ahLst/>
              <a:cxnLst/>
              <a:rect l="l" t="t" r="r" b="b"/>
              <a:pathLst>
                <a:path w="4088885" h="385457">
                  <a:moveTo>
                    <a:pt x="0" y="0"/>
                  </a:moveTo>
                  <a:lnTo>
                    <a:pt x="4088885" y="0"/>
                  </a:lnTo>
                  <a:lnTo>
                    <a:pt x="4088885" y="385457"/>
                  </a:lnTo>
                  <a:lnTo>
                    <a:pt x="0" y="385457"/>
                  </a:ln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27432" tIns="27432" rIns="27432" bIns="27432" rtlCol="0" anchor="t"/>
            <a:lstStyle/>
            <a:p>
              <a:pPr algn="ctr">
                <a:lnSpc>
                  <a:spcPts val="119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78204" y="679699"/>
            <a:ext cx="3051724" cy="305172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FA4A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15741" y="917236"/>
            <a:ext cx="2576650" cy="25766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38100"/>
              <a:ext cx="660400" cy="774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81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132605" y="1072438"/>
            <a:ext cx="2342923" cy="2266245"/>
          </a:xfrm>
          <a:custGeom>
            <a:avLst/>
            <a:gdLst/>
            <a:ahLst/>
            <a:cxnLst/>
            <a:rect l="l" t="t" r="r" b="b"/>
            <a:pathLst>
              <a:path w="2342923" h="2266245">
                <a:moveTo>
                  <a:pt x="0" y="0"/>
                </a:moveTo>
                <a:lnTo>
                  <a:pt x="2342922" y="0"/>
                </a:lnTo>
                <a:lnTo>
                  <a:pt x="2342922" y="2266246"/>
                </a:lnTo>
                <a:lnTo>
                  <a:pt x="0" y="22662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442103" y="3828298"/>
            <a:ext cx="10223303" cy="4130214"/>
          </a:xfrm>
          <a:custGeom>
            <a:avLst/>
            <a:gdLst/>
            <a:ahLst/>
            <a:cxnLst/>
            <a:rect l="l" t="t" r="r" b="b"/>
            <a:pathLst>
              <a:path w="10223303" h="4130214">
                <a:moveTo>
                  <a:pt x="0" y="0"/>
                </a:moveTo>
                <a:lnTo>
                  <a:pt x="10223303" y="0"/>
                </a:lnTo>
                <a:lnTo>
                  <a:pt x="10223303" y="4130215"/>
                </a:lnTo>
                <a:lnTo>
                  <a:pt x="0" y="41302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4127368" y="2522738"/>
            <a:ext cx="12621367" cy="905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TT Milks Casual 700 One"/>
              </a:rPr>
              <a:t>На диаграмме показано содержание питательных веществ в пирожках с мясом.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31119" y="1113324"/>
            <a:ext cx="9226663" cy="887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58"/>
              </a:lnSpc>
            </a:pPr>
            <a:r>
              <a:rPr lang="en-US" sz="5184">
                <a:solidFill>
                  <a:srgbClr val="FFFFFF"/>
                </a:solidFill>
                <a:latin typeface="TT Milks Casual 700 One"/>
              </a:rPr>
              <a:t>КРУГОВЫЕ ДИАГРАММЫ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384823" y="344628"/>
            <a:ext cx="7363912" cy="388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7 класс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32605" y="5381632"/>
            <a:ext cx="6289852" cy="1616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1"/>
              </a:lnSpc>
              <a:spcBef>
                <a:spcPct val="0"/>
              </a:spcBef>
            </a:pPr>
            <a:r>
              <a:rPr lang="en-US" sz="2343">
                <a:solidFill>
                  <a:srgbClr val="000000"/>
                </a:solidFill>
                <a:latin typeface="TT Milks Casual 700 One"/>
              </a:rPr>
              <a:t>ОПРЕДЕЛИТЕ ПО ДИАГРАММЕ, СКОЛЬКО ПРИМЕРНО ГРАММОВ БЕЛКОВ СОДЕРЖИТСЯ В ОДНОМ ПИРОЖКЕ С МЯСОМ, МАССА КОТОРОГО 100 Г.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747113" y="9094401"/>
            <a:ext cx="12621367" cy="448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  <a:spcBef>
                <a:spcPct val="0"/>
              </a:spcBef>
            </a:pP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Ответ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любое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значение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от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10 </a:t>
            </a:r>
            <a:r>
              <a:rPr lang="en-US" sz="2600" dirty="0" err="1">
                <a:solidFill>
                  <a:srgbClr val="000000"/>
                </a:solidFill>
                <a:latin typeface="TT Milks Casual 700 One"/>
              </a:rPr>
              <a:t>до</a:t>
            </a:r>
            <a:r>
              <a:rPr lang="en-US" sz="2600" dirty="0">
                <a:solidFill>
                  <a:srgbClr val="000000"/>
                </a:solidFill>
                <a:latin typeface="TT Milks Casual 700 One"/>
              </a:rPr>
              <a:t> 14.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937</Words>
  <Application>Microsoft Office PowerPoint</Application>
  <PresentationFormat>Произвольный</PresentationFormat>
  <Paragraphs>120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TT Milks Casual 700 One</vt:lpstr>
      <vt:lpstr>TT Milks Casual 900 One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графическое представление данных</dc:title>
  <dc:creator>Professional</dc:creator>
  <cp:lastModifiedBy>Professional</cp:lastModifiedBy>
  <cp:revision>3</cp:revision>
  <dcterms:created xsi:type="dcterms:W3CDTF">2006-08-16T00:00:00Z</dcterms:created>
  <dcterms:modified xsi:type="dcterms:W3CDTF">2023-10-01T08:51:13Z</dcterms:modified>
  <dc:identifier>DAFv_lzczAE</dc:identifier>
</cp:coreProperties>
</file>