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4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3794E-12BA-4700-AA9B-708C7151B360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5A749-83E8-41F5-AD19-64DDCAE8F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756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3794E-12BA-4700-AA9B-708C7151B360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5A749-83E8-41F5-AD19-64DDCAE8F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252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3794E-12BA-4700-AA9B-708C7151B360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5A749-83E8-41F5-AD19-64DDCAE8F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0526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10" descr="http://weclipart.com/gimg/DF1A8003A13C640F/school-borders-clipart-DJI_BacktoSchool_pencilborder_ar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 rot="10800000" flipV="1">
            <a:off x="6858016" y="6350003"/>
            <a:ext cx="2285984" cy="507997"/>
          </a:xfrm>
          <a:prstGeom prst="rect">
            <a:avLst/>
          </a:prstGeom>
          <a:noFill/>
        </p:spPr>
      </p:pic>
      <p:pic>
        <p:nvPicPr>
          <p:cNvPr id="26" name="Picture 10" descr="http://weclipart.com/gimg/DF1A8003A13C640F/school-borders-clipart-DJI_BacktoSchool_pencilborder_ar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 rot="10800000" flipV="1">
            <a:off x="0" y="6350003"/>
            <a:ext cx="2285984" cy="507997"/>
          </a:xfrm>
          <a:prstGeom prst="rect">
            <a:avLst/>
          </a:prstGeom>
          <a:noFill/>
        </p:spPr>
      </p:pic>
      <p:pic>
        <p:nvPicPr>
          <p:cNvPr id="23" name="Picture 10" descr="http://weclipart.com/gimg/DF1A8003A13C640F/school-borders-clipart-DJI_BacktoSchool_pencilborder_ar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6858016" y="0"/>
            <a:ext cx="2285984" cy="507997"/>
          </a:xfrm>
          <a:prstGeom prst="rect">
            <a:avLst/>
          </a:prstGeom>
          <a:noFill/>
        </p:spPr>
      </p:pic>
      <p:pic>
        <p:nvPicPr>
          <p:cNvPr id="12296" name="Picture 8" descr="https://img-fotki.yandex.ru/get/53993/200418627.181/0_17ebaa_ef5e8f78_orig.png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lum bright="10000"/>
          </a:blip>
          <a:srcRect/>
          <a:stretch>
            <a:fillRect/>
          </a:stretch>
        </p:blipFill>
        <p:spPr bwMode="auto">
          <a:xfrm rot="21157945" flipH="1">
            <a:off x="654440" y="967321"/>
            <a:ext cx="2639626" cy="492306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8" descr="https://img-fotki.yandex.ru/get/53993/200418627.181/0_17ebaa_ef5e8f78_orig.png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lum bright="10000"/>
          </a:blip>
          <a:srcRect r="73825"/>
          <a:stretch>
            <a:fillRect/>
          </a:stretch>
        </p:blipFill>
        <p:spPr bwMode="auto">
          <a:xfrm rot="10800000" flipH="1">
            <a:off x="8315190" y="476230"/>
            <a:ext cx="828810" cy="590554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306" name="Picture 18" descr="https://img-fotki.yandex.ru/get/4106/37366204.5ff/0_15aa41_e244a0f6_XL.png"/>
          <p:cNvPicPr>
            <a:picLocks noChangeAspect="1" noChangeArrowheads="1"/>
          </p:cNvPicPr>
          <p:nvPr userDrawn="1"/>
        </p:nvPicPr>
        <p:blipFill>
          <a:blip r:embed="rId4" cstate="print"/>
          <a:srcRect l="5493" t="-1053" r="29919"/>
          <a:stretch>
            <a:fillRect/>
          </a:stretch>
        </p:blipFill>
        <p:spPr bwMode="auto">
          <a:xfrm rot="21152458">
            <a:off x="654680" y="1046951"/>
            <a:ext cx="2429515" cy="48553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8" descr="https://img-fotki.yandex.ru/get/4106/37366204.5ff/0_15aa41_e244a0f6_XL.png"/>
          <p:cNvPicPr>
            <a:picLocks noChangeAspect="1" noChangeArrowheads="1"/>
          </p:cNvPicPr>
          <p:nvPr userDrawn="1"/>
        </p:nvPicPr>
        <p:blipFill>
          <a:blip r:embed="rId4" cstate="print"/>
          <a:srcRect l="87501"/>
          <a:stretch>
            <a:fillRect/>
          </a:stretch>
        </p:blipFill>
        <p:spPr bwMode="auto">
          <a:xfrm>
            <a:off x="8572528" y="571480"/>
            <a:ext cx="571472" cy="5715040"/>
          </a:xfrm>
          <a:prstGeom prst="rect">
            <a:avLst/>
          </a:prstGeom>
          <a:noFill/>
        </p:spPr>
      </p:pic>
      <p:pic>
        <p:nvPicPr>
          <p:cNvPr id="7" name="Рисунок 6" descr="f34bf592bc47928a2f34c76a5ff42 1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 flipH="1">
            <a:off x="1142977" y="3047997"/>
            <a:ext cx="1685271" cy="3469411"/>
          </a:xfrm>
          <a:prstGeom prst="rect">
            <a:avLst/>
          </a:prstGeom>
        </p:spPr>
      </p:pic>
      <p:pic>
        <p:nvPicPr>
          <p:cNvPr id="22" name="Picture 10" descr="http://weclipart.com/gimg/DF1A8003A13C640F/school-borders-clipart-DJI_BacktoSchool_pencilborder_ar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4572000" y="0"/>
            <a:ext cx="2285984" cy="507997"/>
          </a:xfrm>
          <a:prstGeom prst="rect">
            <a:avLst/>
          </a:prstGeom>
          <a:noFill/>
        </p:spPr>
      </p:pic>
      <p:pic>
        <p:nvPicPr>
          <p:cNvPr id="24" name="Picture 10" descr="http://weclipart.com/gimg/DF1A8003A13C640F/school-borders-clipart-DJI_BacktoSchool_pencilborder_ar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 rot="16200000" flipV="1">
            <a:off x="-1333491" y="1714469"/>
            <a:ext cx="3047979" cy="380998"/>
          </a:xfrm>
          <a:prstGeom prst="rect">
            <a:avLst/>
          </a:prstGeom>
          <a:noFill/>
        </p:spPr>
      </p:pic>
      <p:pic>
        <p:nvPicPr>
          <p:cNvPr id="25" name="Picture 10" descr="http://weclipart.com/gimg/DF1A8003A13C640F/school-borders-clipart-DJI_BacktoSchool_pencilborder_ar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 rot="16200000" flipV="1">
            <a:off x="-1333491" y="4762490"/>
            <a:ext cx="3047979" cy="380998"/>
          </a:xfrm>
          <a:prstGeom prst="rect">
            <a:avLst/>
          </a:prstGeom>
          <a:noFill/>
        </p:spPr>
      </p:pic>
      <p:pic>
        <p:nvPicPr>
          <p:cNvPr id="27" name="Picture 10" descr="http://weclipart.com/gimg/DF1A8003A13C640F/school-borders-clipart-DJI_BacktoSchool_pencilborder_ar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 rot="10800000" flipV="1">
            <a:off x="2285984" y="6350003"/>
            <a:ext cx="2285984" cy="507997"/>
          </a:xfrm>
          <a:prstGeom prst="rect">
            <a:avLst/>
          </a:prstGeom>
          <a:noFill/>
        </p:spPr>
      </p:pic>
      <p:pic>
        <p:nvPicPr>
          <p:cNvPr id="28" name="Picture 10" descr="http://weclipart.com/gimg/DF1A8003A13C640F/school-borders-clipart-DJI_BacktoSchool_pencilborder_ar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 rot="10800000" flipV="1">
            <a:off x="4572000" y="6350003"/>
            <a:ext cx="2285984" cy="507997"/>
          </a:xfrm>
          <a:prstGeom prst="rect">
            <a:avLst/>
          </a:prstGeom>
          <a:noFill/>
        </p:spPr>
      </p:pic>
      <p:pic>
        <p:nvPicPr>
          <p:cNvPr id="21" name="Picture 10" descr="http://weclipart.com/gimg/DF1A8003A13C640F/school-borders-clipart-DJI_BacktoSchool_pencilborder_ar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 flipH="1" flipV="1">
            <a:off x="2285984" y="0"/>
            <a:ext cx="2285984" cy="50799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0" descr="http://weclipart.com/gimg/DF1A8003A13C640F/school-borders-clipart-DJI_BacktoSchool_pencilborder_ar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0" y="0"/>
            <a:ext cx="2285984" cy="5079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52304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3794E-12BA-4700-AA9B-708C7151B360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5A749-83E8-41F5-AD19-64DDCAE8F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820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3794E-12BA-4700-AA9B-708C7151B360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5A749-83E8-41F5-AD19-64DDCAE8F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854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3794E-12BA-4700-AA9B-708C7151B360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5A749-83E8-41F5-AD19-64DDCAE8F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140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3794E-12BA-4700-AA9B-708C7151B360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5A749-83E8-41F5-AD19-64DDCAE8F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629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3794E-12BA-4700-AA9B-708C7151B360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5A749-83E8-41F5-AD19-64DDCAE8F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799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3794E-12BA-4700-AA9B-708C7151B360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5A749-83E8-41F5-AD19-64DDCAE8F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944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3794E-12BA-4700-AA9B-708C7151B360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5A749-83E8-41F5-AD19-64DDCAE8F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627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3794E-12BA-4700-AA9B-708C7151B360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5A749-83E8-41F5-AD19-64DDCAE8F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891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3794E-12BA-4700-AA9B-708C7151B360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B5A749-83E8-41F5-AD19-64DDCAE8F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570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originals/11/98/65/119865f63116b9358e612efbbbf04b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57" y="4905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060849"/>
            <a:ext cx="7772400" cy="1440160"/>
          </a:xfrm>
          <a:solidFill>
            <a:srgbClr val="FFFF00"/>
          </a:solidFill>
          <a:ln>
            <a:solidFill>
              <a:srgbClr val="FF0000"/>
            </a:solidFill>
          </a:ln>
        </p:spPr>
        <p:txBody>
          <a:bodyPr/>
          <a:lstStyle/>
          <a:p>
            <a:r>
              <a:rPr lang="ru-RU" b="1" i="1" dirty="0" smtClean="0">
                <a:solidFill>
                  <a:srgbClr val="00B050"/>
                </a:solidFill>
                <a:latin typeface="+mn-lt"/>
              </a:rPr>
              <a:t>Проект «Скоро в школу»</a:t>
            </a:r>
            <a:endParaRPr lang="ru-RU" b="1" i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17970" y="4149080"/>
            <a:ext cx="4814470" cy="1152128"/>
          </a:xfrm>
        </p:spPr>
        <p:txBody>
          <a:bodyPr>
            <a:normAutofit lnSpcReduction="10000"/>
          </a:bodyPr>
          <a:lstStyle/>
          <a:p>
            <a:r>
              <a:rPr lang="ru-RU" sz="2200" b="1" i="1" dirty="0" smtClean="0">
                <a:solidFill>
                  <a:srgbClr val="7030A0"/>
                </a:solidFill>
              </a:rPr>
              <a:t>Автор проекта: </a:t>
            </a:r>
          </a:p>
          <a:p>
            <a:r>
              <a:rPr lang="ru-RU" sz="2200" b="1" i="1" dirty="0" smtClean="0">
                <a:solidFill>
                  <a:srgbClr val="7030A0"/>
                </a:solidFill>
              </a:rPr>
              <a:t> Воспитатель подготовительной группы Филиппова М.А.</a:t>
            </a:r>
          </a:p>
          <a:p>
            <a:endParaRPr lang="ru-RU" dirty="0"/>
          </a:p>
        </p:txBody>
      </p:sp>
      <p:pic>
        <p:nvPicPr>
          <p:cNvPr id="1028" name="Picture 4" descr="https://sun9-80.userapi.com/impg/byPLsGqI_oM0BBkKarQdf1xKxdAqAnH0FVdYJQ/5ICrnqy4wUs.jpg?size=604x405&amp;quality=96&amp;sign=9fd4978b862aa6103bb644c78d0b5479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692143"/>
            <a:ext cx="2170307" cy="1455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882240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.pinimg.com/originals/11/98/65/119865f63116b9358e612efbbbf04b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235" y="4905"/>
            <a:ext cx="9365992" cy="702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80120"/>
          </a:xfrm>
        </p:spPr>
        <p:txBody>
          <a:bodyPr>
            <a:normAutofit/>
          </a:bodyPr>
          <a:lstStyle/>
          <a:p>
            <a:r>
              <a:rPr lang="ru-RU" sz="3200" b="1" i="1" dirty="0" smtClean="0"/>
              <a:t>Художественно-эстетическое </a:t>
            </a:r>
            <a:br>
              <a:rPr lang="ru-RU" sz="3200" b="1" i="1" dirty="0" smtClean="0"/>
            </a:br>
            <a:r>
              <a:rPr lang="ru-RU" sz="3200" b="1" i="1" dirty="0" smtClean="0"/>
              <a:t>развитие</a:t>
            </a:r>
            <a:endParaRPr lang="ru-RU" sz="3200" b="1" i="1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57200" y="1628800"/>
            <a:ext cx="4040188" cy="864095"/>
          </a:xfrm>
        </p:spPr>
        <p:txBody>
          <a:bodyPr>
            <a:noAutofit/>
          </a:bodyPr>
          <a:lstStyle/>
          <a:p>
            <a:pPr algn="ctr"/>
            <a:r>
              <a:rPr lang="ru-RU" dirty="0"/>
              <a:t>Работа в тетради «Подготовка к письму»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57200" y="2636911"/>
            <a:ext cx="4040188" cy="348925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885775"/>
          </a:xfrm>
        </p:spPr>
        <p:txBody>
          <a:bodyPr/>
          <a:lstStyle/>
          <a:p>
            <a:r>
              <a:rPr lang="ru-RU" dirty="0" smtClean="0"/>
              <a:t>«Азбука в картинках»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4645025" y="2564903"/>
            <a:ext cx="4041775" cy="356125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https://sun9-81.userapi.com/impf/g9LtD-mf1_k1uN2vKbbI5dvVgn8vjOQtNzocJw/CyOOGPHArj8.jpg?size=1280x961&amp;quality=95&amp;sign=6bcc736ea7b457e14bf274f05bcfc46e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67" y="2852936"/>
            <a:ext cx="3788475" cy="28443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100" name="Picture 4" descr="https://sun9-82.userapi.com/impf/Aajrh5MzrcA1x25XIze1eqhmz5qtwYXBuNEZSw/0KoUYSryJ3w.jpg?size=1280x960&amp;quality=95&amp;sign=7b0b7ae7360f5af69b5d8f081b5ec2f4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481" y="2837543"/>
            <a:ext cx="3960440" cy="29703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00B0F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176038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.pinimg.com/originals/11/98/65/119865f63116b9358e612efbbbf04b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235" y="4905"/>
            <a:ext cx="9365992" cy="702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/>
              <a:t/>
            </a:r>
            <a:br>
              <a:rPr lang="ru-RU" sz="3200" b="1" i="1" dirty="0" smtClean="0"/>
            </a:br>
            <a:r>
              <a:rPr lang="ru-RU" sz="3600" b="1" i="1" dirty="0" smtClean="0"/>
              <a:t>Физическое развитие</a:t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2700" b="1" dirty="0" smtClean="0"/>
              <a:t>Игра «Собери портфель»</a:t>
            </a:r>
            <a:endParaRPr lang="ru-RU" sz="27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008" y="1844824"/>
            <a:ext cx="3165055" cy="2376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https://sun9-13.userapi.com/impf/rHdXsoFNEkbH6khMr_tb_wkRvYeiKibJLUYzyQ/WOh5ifx0cyc.jpg?size=1280x961&amp;quality=95&amp;sign=1814c00ee9d187ed1be03e012b253d7c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71212"/>
            <a:ext cx="3361148" cy="25234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sun9-27.userapi.com/impf/lb4loM3zgbPsuQhYnbiWVXB2SrL8c2Qks1OapQ/mpDxnNSxJoQ.jpg?size=1280x961&amp;quality=95&amp;sign=53304671c93a1e3c9baf2ac10e7a48d5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521" y="4294699"/>
            <a:ext cx="3521453" cy="26438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055033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.pinimg.com/originals/11/98/65/119865f63116b9358e612efbbbf04b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235" y="4905"/>
            <a:ext cx="9365992" cy="702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271928"/>
          </a:xfrm>
        </p:spPr>
        <p:txBody>
          <a:bodyPr>
            <a:normAutofit/>
          </a:bodyPr>
          <a:lstStyle/>
          <a:p>
            <a:r>
              <a:rPr lang="ru-RU" sz="3200" b="1" i="1" dirty="0" smtClean="0"/>
              <a:t>Работа с родителями</a:t>
            </a:r>
            <a:endParaRPr lang="ru-RU" sz="3200" b="1" i="1" dirty="0"/>
          </a:p>
        </p:txBody>
      </p:sp>
      <p:pic>
        <p:nvPicPr>
          <p:cNvPr id="7170" name="Picture 2" descr="https://sun9-86.userapi.com/impf/WLlg9mGtMrjfSvW-zyxOiNBZSSYWPzASpQ31fA/qkK4vO_EUxw.jpg?size=498x1080&amp;quality=95&amp;sign=8b48a1ae9a97360e53a91cdafdc39be1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29" t="17807" r="2629" b="26320"/>
          <a:stretch/>
        </p:blipFill>
        <p:spPr bwMode="auto">
          <a:xfrm>
            <a:off x="467544" y="2276872"/>
            <a:ext cx="2520280" cy="3053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sun9-21.userapi.com/impf/Fr-E2hxLtp7DZryUOAQzDAgWgHK5evTKF8D2Dw/3x-5j9X4X7M.jpg?size=498x1080&amp;quality=95&amp;sign=af26e581bcbad702a029073414e16649&amp;type=albu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94" b="28788"/>
          <a:stretch/>
        </p:blipFill>
        <p:spPr bwMode="auto">
          <a:xfrm>
            <a:off x="3257613" y="2780928"/>
            <a:ext cx="2664296" cy="2994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sun9-41.userapi.com/impf/Z_XdOlFPl-qw0_f-AsflM-CeOO0GRr30oGuZsQ/pw6a4BvLrVc.jpg?size=498x1080&amp;quality=95&amp;sign=3a73bfd5014b692865391da98008d3c0&amp;type=album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45" b="19779"/>
          <a:stretch/>
        </p:blipFill>
        <p:spPr bwMode="auto">
          <a:xfrm>
            <a:off x="6246173" y="2358029"/>
            <a:ext cx="2376264" cy="3188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911542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59832" y="836712"/>
            <a:ext cx="5328592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Segoe Script" pitchFamily="34" charset="0"/>
              </a:rPr>
              <a:t>Родительское собрание «Ваш </a:t>
            </a:r>
            <a:r>
              <a:rPr lang="ru-RU" sz="3200" b="1" i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Segoe Script" pitchFamily="34" charset="0"/>
              </a:rPr>
              <a:t>ребёнок – будущий </a:t>
            </a:r>
            <a:r>
              <a:rPr lang="ru-RU" sz="3200" b="1" i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Segoe Script" pitchFamily="34" charset="0"/>
              </a:rPr>
              <a:t>школьник»</a:t>
            </a:r>
            <a:endParaRPr lang="ru-RU" sz="3200" b="1" i="1" dirty="0" smtClean="0">
              <a:ln w="11430"/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60000" endA="900" endPos="58000" dir="5400000" sy="-100000" algn="bl" rotWithShape="0"/>
              </a:effectLst>
              <a:latin typeface="Segoe Script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55976" y="323697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4728243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Подготовила воспитатель подготовительной 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группы </a:t>
            </a:r>
          </a:p>
          <a:p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Филиппова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М.А.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4581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.pinimg.com/originals/11/98/65/119865f63116b9358e612efbbbf04b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235" y="4905"/>
            <a:ext cx="9365992" cy="702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ds04.infourok.ru/uploads/ex/0589/00188310-690c2189/img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980728"/>
            <a:ext cx="6048671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4991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.pinimg.com/originals/11/98/65/119865f63116b9358e612efbbbf04b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57" y="4905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484784"/>
            <a:ext cx="7643192" cy="3312368"/>
          </a:xfrm>
        </p:spPr>
        <p:txBody>
          <a:bodyPr>
            <a:normAutofit/>
          </a:bodyPr>
          <a:lstStyle/>
          <a:p>
            <a:pPr algn="l"/>
            <a:r>
              <a:rPr lang="ru-RU" sz="2800" b="1" i="1" dirty="0" smtClean="0">
                <a:solidFill>
                  <a:srgbClr val="00B0F0"/>
                </a:solidFill>
              </a:rPr>
              <a:t>Цель:</a:t>
            </a:r>
            <a:r>
              <a:rPr lang="ru-RU" sz="2800" b="1" i="1" dirty="0" smtClean="0"/>
              <a:t>   Формирование «внутренней позиции школьника» у детей подготовительной группы с привлечением участников образовательного процесса для реализации ФГОС.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229956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originals/11/98/65/119865f63116b9358e612efbbbf04b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235" y="4905"/>
            <a:ext cx="9365992" cy="702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5400600"/>
          </a:xfrm>
        </p:spPr>
        <p:txBody>
          <a:bodyPr>
            <a:normAutofit/>
          </a:bodyPr>
          <a:lstStyle/>
          <a:p>
            <a:pPr algn="l"/>
            <a:r>
              <a:rPr lang="ru-RU" sz="2200" b="1" dirty="0" smtClean="0">
                <a:solidFill>
                  <a:srgbClr val="00B0F0"/>
                </a:solidFill>
              </a:rPr>
              <a:t>                                                      </a:t>
            </a:r>
            <a:r>
              <a:rPr lang="ru-RU" sz="2800" b="1" i="1" dirty="0" smtClean="0">
                <a:solidFill>
                  <a:srgbClr val="00B050"/>
                </a:solidFill>
              </a:rPr>
              <a:t>Задачи: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- </a:t>
            </a:r>
            <a:r>
              <a:rPr lang="ru-RU" sz="2200" b="1" i="1" dirty="0" smtClean="0"/>
              <a:t>формировать положительную учебную мотивацию;</a:t>
            </a:r>
            <a:br>
              <a:rPr lang="ru-RU" sz="2200" b="1" i="1" dirty="0" smtClean="0"/>
            </a:br>
            <a:r>
              <a:rPr lang="ru-RU" sz="2200" b="1" i="1" dirty="0" smtClean="0"/>
              <a:t>- формировать представления детей о школе и её значении;</a:t>
            </a:r>
            <a:br>
              <a:rPr lang="ru-RU" sz="2200" b="1" i="1" dirty="0" smtClean="0"/>
            </a:br>
            <a:r>
              <a:rPr lang="ru-RU" sz="2200" b="1" i="1" dirty="0" smtClean="0"/>
              <a:t>- воспитывать культуру общения и культуры поведения в общественных местах;</a:t>
            </a:r>
            <a:br>
              <a:rPr lang="ru-RU" sz="2200" b="1" i="1" dirty="0" smtClean="0"/>
            </a:br>
            <a:r>
              <a:rPr lang="ru-RU" sz="2200" b="1" i="1" dirty="0" smtClean="0"/>
              <a:t>- развивать основные психические процессы, необходимые для успешного обучения в школе (внимание, память, мышление и т.д.);</a:t>
            </a:r>
            <a:br>
              <a:rPr lang="ru-RU" sz="2200" b="1" i="1" dirty="0" smtClean="0"/>
            </a:br>
            <a:r>
              <a:rPr lang="ru-RU" sz="2200" b="1" i="1" dirty="0" smtClean="0"/>
              <a:t>- развивать творчески активную личность, развивать навык общения и работы в коллективе;</a:t>
            </a:r>
            <a:br>
              <a:rPr lang="ru-RU" sz="2200" b="1" i="1" dirty="0" smtClean="0"/>
            </a:br>
            <a:r>
              <a:rPr lang="ru-RU" sz="2200" b="1" i="1" dirty="0" smtClean="0"/>
              <a:t>- систематизировать знания детей о здоровом образе жизни, как условии успешного обучения в школе;</a:t>
            </a:r>
            <a:br>
              <a:rPr lang="ru-RU" sz="2200" b="1" i="1" dirty="0" smtClean="0"/>
            </a:br>
            <a:endParaRPr lang="ru-RU" sz="2200" b="1" i="1" dirty="0"/>
          </a:p>
        </p:txBody>
      </p:sp>
    </p:spTree>
    <p:extLst>
      <p:ext uri="{BB962C8B-B14F-4D97-AF65-F5344CB8AC3E}">
        <p14:creationId xmlns:p14="http://schemas.microsoft.com/office/powerpoint/2010/main" val="58181484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.pinimg.com/originals/11/98/65/119865f63116b9358e612efbbbf04b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235" y="4905"/>
            <a:ext cx="9365992" cy="702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4824536"/>
          </a:xfrm>
        </p:spPr>
        <p:txBody>
          <a:bodyPr>
            <a:normAutofit/>
          </a:bodyPr>
          <a:lstStyle/>
          <a:p>
            <a:pPr algn="l"/>
            <a:r>
              <a:rPr lang="ru-RU" sz="2400" b="1" i="1" dirty="0" smtClean="0">
                <a:solidFill>
                  <a:srgbClr val="00B050"/>
                </a:solidFill>
              </a:rPr>
              <a:t>                                                    </a:t>
            </a:r>
            <a:r>
              <a:rPr lang="ru-RU" sz="2800" b="1" i="1" dirty="0" smtClean="0">
                <a:solidFill>
                  <a:srgbClr val="00B050"/>
                </a:solidFill>
              </a:rPr>
              <a:t>Задачи: </a:t>
            </a:r>
            <a:r>
              <a:rPr lang="ru-RU" sz="2400" b="1" i="1" dirty="0" smtClean="0">
                <a:solidFill>
                  <a:srgbClr val="00B050"/>
                </a:solidFill>
              </a:rPr>
              <a:t/>
            </a:r>
            <a:br>
              <a:rPr lang="ru-RU" sz="2400" b="1" i="1" dirty="0" smtClean="0">
                <a:solidFill>
                  <a:srgbClr val="00B050"/>
                </a:solidFill>
              </a:rPr>
            </a:br>
            <a:r>
              <a:rPr lang="ru-RU" sz="2200" b="1" i="1" dirty="0" smtClean="0"/>
              <a:t>- воспитывать положительные качества в детях, умение слушать взрослых и других детей;</a:t>
            </a:r>
            <a:br>
              <a:rPr lang="ru-RU" sz="2200" b="1" i="1" dirty="0" smtClean="0"/>
            </a:br>
            <a:r>
              <a:rPr lang="ru-RU" sz="2200" b="1" i="1" dirty="0" smtClean="0"/>
              <a:t>- активизировать словарный запас, развивать выразительность речи средствами вербального и невербального общения;</a:t>
            </a:r>
            <a:br>
              <a:rPr lang="ru-RU" sz="2200" b="1" i="1" dirty="0" smtClean="0"/>
            </a:br>
            <a:r>
              <a:rPr lang="ru-RU" sz="2200" b="1" i="1" dirty="0" smtClean="0"/>
              <a:t>- повышать родительскую компетентность в вопросах  школьной подготовки;</a:t>
            </a:r>
            <a:br>
              <a:rPr lang="ru-RU" sz="2200" b="1" i="1" dirty="0" smtClean="0"/>
            </a:br>
            <a:r>
              <a:rPr lang="ru-RU" sz="2200" b="1" i="1" dirty="0" smtClean="0"/>
              <a:t>- предупреждение и снятие тревожности и страха перед школой; </a:t>
            </a:r>
            <a:r>
              <a:rPr lang="ru-RU" sz="2200" b="1" i="1" dirty="0" err="1" smtClean="0"/>
              <a:t>психо</a:t>
            </a:r>
            <a:r>
              <a:rPr lang="ru-RU" sz="2200" b="1" i="1" dirty="0" smtClean="0"/>
              <a:t> -эмоционального развития ребенка и коррекции речевых нарушений.</a:t>
            </a:r>
            <a:br>
              <a:rPr lang="ru-RU" sz="2200" b="1" i="1" dirty="0" smtClean="0"/>
            </a:b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4489271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.pinimg.com/originals/11/98/65/119865f63116b9358e612efbbbf04b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235" y="4905"/>
            <a:ext cx="9365992" cy="702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</p:spPr>
        <p:txBody>
          <a:bodyPr>
            <a:normAutofit/>
          </a:bodyPr>
          <a:lstStyle/>
          <a:p>
            <a:pPr algn="l"/>
            <a:r>
              <a:rPr lang="ru-RU" sz="2700" b="1" dirty="0" smtClean="0">
                <a:solidFill>
                  <a:srgbClr val="FF0000"/>
                </a:solidFill>
              </a:rPr>
              <a:t>                              Предполагаемый </a:t>
            </a:r>
            <a:r>
              <a:rPr lang="ru-RU" sz="2700" b="1" dirty="0">
                <a:solidFill>
                  <a:srgbClr val="FF0000"/>
                </a:solidFill>
              </a:rPr>
              <a:t>результат: </a:t>
            </a:r>
            <a:br>
              <a:rPr lang="ru-RU" sz="2700" b="1" dirty="0">
                <a:solidFill>
                  <a:srgbClr val="FF0000"/>
                </a:solidFill>
              </a:rPr>
            </a:br>
            <a:r>
              <a:rPr lang="ru-RU" sz="2200" b="1" i="1" dirty="0"/>
              <a:t>- </a:t>
            </a:r>
            <a:r>
              <a:rPr lang="ru-RU" sz="2200" b="1" i="1" dirty="0" err="1"/>
              <a:t>Сформированность</a:t>
            </a:r>
            <a:r>
              <a:rPr lang="ru-RU" sz="2200" b="1" i="1" dirty="0"/>
              <a:t> у детей подготовительной группы «внутренней позиции школьника», предпосылок к учебной деятельности на этапе завершения ими дошкольного образования;</a:t>
            </a:r>
            <a:br>
              <a:rPr lang="ru-RU" sz="2200" b="1" i="1" dirty="0"/>
            </a:br>
            <a:r>
              <a:rPr lang="ru-RU" sz="2200" b="1" i="1" dirty="0"/>
              <a:t>- Накопление большого багажа знаний о школе;</a:t>
            </a:r>
            <a:br>
              <a:rPr lang="ru-RU" sz="2200" b="1" i="1" dirty="0"/>
            </a:br>
            <a:r>
              <a:rPr lang="ru-RU" sz="2200" b="1" i="1" dirty="0"/>
              <a:t>- Снижение тревожности у детей связанной со школьным обучением;</a:t>
            </a:r>
            <a:br>
              <a:rPr lang="ru-RU" sz="2200" b="1" i="1" dirty="0"/>
            </a:br>
            <a:r>
              <a:rPr lang="ru-RU" sz="2200" b="1" i="1" dirty="0"/>
              <a:t>- Нормализация уровня развития психических процессов и речевой деятельности детей;</a:t>
            </a:r>
            <a:br>
              <a:rPr lang="ru-RU" sz="2200" b="1" i="1" dirty="0"/>
            </a:br>
            <a:r>
              <a:rPr lang="ru-RU" sz="2200" b="1" i="1" dirty="0"/>
              <a:t>- Повышение компетенции родителей по вопросам подготовки детей к </a:t>
            </a:r>
            <a:r>
              <a:rPr lang="ru-RU" sz="2200" b="1" i="1" dirty="0" smtClean="0"/>
              <a:t>школе;</a:t>
            </a:r>
            <a:r>
              <a:rPr lang="ru-RU" sz="2200" b="1" i="1" dirty="0"/>
              <a:t/>
            </a:r>
            <a:br>
              <a:rPr lang="ru-RU" sz="2200" b="1" i="1" dirty="0"/>
            </a:br>
            <a:r>
              <a:rPr lang="ru-RU" sz="2200" b="1" i="1" dirty="0"/>
              <a:t>- У детей сформируется учебно-познавательный мотив, произвольность </a:t>
            </a:r>
            <a:r>
              <a:rPr lang="ru-RU" sz="2200" b="1" i="1" dirty="0" smtClean="0"/>
              <a:t>поведения;</a:t>
            </a:r>
            <a:r>
              <a:rPr lang="ru-RU" sz="2200" b="1" i="1" dirty="0"/>
              <a:t/>
            </a:r>
            <a:br>
              <a:rPr lang="ru-RU" sz="2200" b="1" i="1" dirty="0"/>
            </a:br>
            <a:r>
              <a:rPr lang="ru-RU" sz="2200" b="1" i="1" dirty="0"/>
              <a:t>- Подготовка руки к письму;</a:t>
            </a:r>
            <a:br>
              <a:rPr lang="ru-RU" sz="2200" b="1" i="1" dirty="0"/>
            </a:br>
            <a:r>
              <a:rPr lang="ru-RU" sz="2200" b="1" i="1" dirty="0"/>
              <a:t>- Обеспечение воспитанникам комфортных условий развития, обучения и воспитания.</a:t>
            </a:r>
            <a:br>
              <a:rPr lang="ru-RU" sz="2200" b="1" i="1" dirty="0"/>
            </a:br>
            <a:endParaRPr lang="ru-RU" sz="2200" b="1" i="1" dirty="0"/>
          </a:p>
        </p:txBody>
      </p:sp>
    </p:spTree>
    <p:extLst>
      <p:ext uri="{BB962C8B-B14F-4D97-AF65-F5344CB8AC3E}">
        <p14:creationId xmlns:p14="http://schemas.microsoft.com/office/powerpoint/2010/main" val="27952979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.pinimg.com/originals/11/98/65/119865f63116b9358e612efbbbf04b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235" y="4905"/>
            <a:ext cx="9365992" cy="702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80120"/>
          </a:xfrm>
        </p:spPr>
        <p:txBody>
          <a:bodyPr>
            <a:normAutofit/>
          </a:bodyPr>
          <a:lstStyle/>
          <a:p>
            <a:r>
              <a:rPr lang="ru-RU" sz="3200" b="1" i="1" dirty="0" smtClean="0"/>
              <a:t>Социально-коммуникативное </a:t>
            </a:r>
            <a:br>
              <a:rPr lang="ru-RU" sz="3200" b="1" i="1" dirty="0" smtClean="0"/>
            </a:br>
            <a:r>
              <a:rPr lang="ru-RU" sz="3200" b="1" i="1" dirty="0" smtClean="0"/>
              <a:t>развитие</a:t>
            </a:r>
            <a:endParaRPr lang="ru-RU" sz="3200" b="1" i="1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57200" y="1772816"/>
            <a:ext cx="4040188" cy="864095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Сюжетно-ролевая игра «Школа»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1101799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Конструирование «Здание школы»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sun9-60.userapi.com/impf/R5zw-0ylOhZ62-E2WdG04mT8pjG2S9-JzlS1Nw/Jo2kl9eCs_I.jpg?size=1280x961&amp;quality=95&amp;sign=b59570dc5bc81640f24d52b1927fcb41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12" b="10636"/>
          <a:stretch/>
        </p:blipFill>
        <p:spPr bwMode="auto">
          <a:xfrm>
            <a:off x="669189" y="2924944"/>
            <a:ext cx="3691382" cy="2952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21.userapi.com/impf/iUuSIGzB3yMv8KYAMnxmBYuEM7aYDbVe4zILqg/oXgh_rdznQM.jpg?size=1280x961&amp;quality=95&amp;sign=1f392326e234fbce1241d4914592a99e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24944"/>
            <a:ext cx="3768206" cy="28290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310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.pinimg.com/originals/11/98/65/119865f63116b9358e612efbbbf04b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235" y="4905"/>
            <a:ext cx="9365992" cy="702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r>
              <a:rPr lang="ru-RU" sz="3200" b="1" i="1" dirty="0"/>
              <a:t>Социально-коммуникативное </a:t>
            </a:r>
            <a:br>
              <a:rPr lang="ru-RU" sz="3200" b="1" i="1" dirty="0"/>
            </a:br>
            <a:r>
              <a:rPr lang="ru-RU" sz="3200" b="1" i="1" dirty="0"/>
              <a:t>развитие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95778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Игра «Собери слово из слогов»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56792"/>
            <a:ext cx="4041775" cy="1152128"/>
          </a:xfrm>
        </p:spPr>
        <p:txBody>
          <a:bodyPr>
            <a:normAutofit fontScale="40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pPr algn="ctr"/>
            <a:r>
              <a:rPr lang="ru-RU" sz="6000" dirty="0" smtClean="0"/>
              <a:t>Игра «Подбери нужную букву»</a:t>
            </a:r>
            <a:endParaRPr lang="ru-RU" sz="6000" dirty="0"/>
          </a:p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33870"/>
            <a:ext cx="4040188" cy="30332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2633275"/>
            <a:ext cx="4041775" cy="30344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324263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originals/11/98/65/119865f63116b9358e612efbbbf04b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235" y="4905"/>
            <a:ext cx="9365992" cy="702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2376264"/>
          </a:xfrm>
        </p:spPr>
        <p:txBody>
          <a:bodyPr>
            <a:normAutofit/>
          </a:bodyPr>
          <a:lstStyle/>
          <a:p>
            <a:r>
              <a:rPr lang="ru-RU" sz="3200" b="1" i="1" dirty="0" smtClean="0"/>
              <a:t>Познавательное развитие</a:t>
            </a:r>
            <a:br>
              <a:rPr lang="ru-RU" sz="3200" b="1" i="1" dirty="0" smtClean="0"/>
            </a:br>
            <a:r>
              <a:rPr lang="ru-RU" sz="3200" b="1" i="1" dirty="0" smtClean="0"/>
              <a:t/>
            </a:r>
            <a:br>
              <a:rPr lang="ru-RU" sz="3200" b="1" i="1" dirty="0" smtClean="0"/>
            </a:br>
            <a:r>
              <a:rPr lang="ru-RU" sz="2400" b="1" dirty="0" smtClean="0"/>
              <a:t>«Знакомство со школой и школьными принадлежностями»</a:t>
            </a:r>
            <a:endParaRPr lang="ru-RU" sz="2400" b="1" dirty="0"/>
          </a:p>
        </p:txBody>
      </p:sp>
      <p:sp>
        <p:nvSpPr>
          <p:cNvPr id="3" name="AutoShape 2" descr="data:image/png;base64,iVBORw0KGgoAAAANSUhEUgAAAMgAAAC+CAYAAABwI0BCAAAAAXNSR0IArs4c6QAAIABJREFUeF7tXXm4VMWVPy/whIfIIoviA1HBRBQiOKggwhiIS3QGxAAifooTjahJMJkxBnXGmc8EQxSjkgRcMAn6BQ3ghhF3kg8ERREwoGjYFHhi2B4YFuFB3ny/an6X08Xt7vu22/S7p/7p7tt1q+49Vb86a50qqqysrBQrRgGjQCgFigwgNjOMApkpYACx2WEUyEIBA4hND6OAAcTmgFGgehQwDlI9utldCaGAASQhA22vWT0KGECqRze7KyEUMIAkZKDtNatHAQNI9ehmdyWEAgaQhAy0vWb1KGAAqR7d7K6EUMAAkpCBttesHgUMINWjm92VEAoYQPI40Hsq90mjoobuCfaWb5J9W/a47006t8/jU1nXmgIGkDzOBwBk/6rPZfu81bJm4fuyuWyjlO+fKS0bDJTWpW2l67/1lWYXds/jE1rXBpA8zYHKiv3y+dR58uozP5Aj39uV8Sn+NupG+eEVw6SkYztXp6i4QZ6eOJndGkDyMO4fLntXVt45U/a+81TQ+1c3H3HIk/yt9V53bee/NJHBN02Ro/p3cwDRolkeHj9RXRpAYh7uXSvXy+u3PhyAo1ub5mlPsGf57rTfBAkutpwyXQYMMJErziEzgMRIbYBj+n9d4kQqDYyvdGsh/1y6LXiSpZu2i+YoGiQXPDbd9JIYx8wAEhOxIRa9N3qSfPbsBNcjAAJgoFR2rZCiZcXuO4HicxL8B6AccdZwueix0VLc9GjTR2IYOwNIDERGF1+8skRevXboIeAoubCru7arbHFkkPQZ+5i0G9lPoOib0l63A2gAqVv6Bq3P/8GvHPegaAXuAc7R/rI/SMNWjeTLd8rk8/dvdiDRXARcwxe3oLRf8fvXjYvEMHYGkBiIDKvVu3dcF+geFK3APdpefIdUtmgpqz5YLA1n3XIIQPzHA2CK2g6RLo9fJqd2PdO4SB2PnwGkjglM8erZiSMzAgR1Ns4aG4hZvh6iuQgVdli0+vfr5p7exKy6G0QDSN3RNmg5m/4BDoKyYtIcKW44IY2D4Homs2+vX1wi7a98IIanT3YXBpAYxp8Age7Qa21xYL2iiIUYrK0LxsvuV5alWbLwwzf50ppFDrK3YWUQzxXDqySuCwNIDENO/0ePV/ZJoy4laebdE747wwUprn/mypS4pJT0TOBAvVNfnup0EPOq1+0AGkDqlr5OiUZ56z8nZrRiFTefLH9/ddshHMR8IXU8OBGaN4BEIFJNqwAkyz9eJB9eNCLNzIt2IWYdffYtTsSiLySTs5AKOvwgrQZ2cdYvhsvX9Bnt/nAKGEBimBkASMWOrbLwzqcO4SIASLPW14T6QPSj6cBF+kBM/6j7wTOA1D2NXQ/QFeDrCPOHMNREx2NlEq8Qi4WoXhQDSN0PngGk7mkc9ACQbJp6i7z9kxfdNT+SlxVN94hxUHJ0ZQCJaSxobcLW2iev+abAosUCy5bjMiGh7ggzoXhlkbwxDZbqxgASP81lw5Q5Mu+Oa9NirPzH8L3nOv7KRKv4Bs0AEh+tA5Pv7k83uH0hmotkewyApctN4+TUH1/qqlloSXyDZgCJj9ZOUUc5Yl+RfHjvc7J84pisXISPBoBo5dwAEt+gGUDio3VKz6jc5wDyj9lL3f6QsL3o+pH8TVLGQeIdMANIvPQOuEjRtnJ5+doJcsKsZzI+AZVziFedbxvk6pljMN4BM4DES++AiwAgcBw2ffShnABh3FUeHjXxXRpA8jgFclmzwEFgvRp634suL5bpHvEPlgEkfpoHXARZFbNZswCQ4waPlt6/vMmsV3kaJwNIngiPbuE0ZHyWr6zrwMSjrz7HKfbGQeIfLANI/DRP6/Hun/5SvvrwJHfNkjPkeTBCujeA5HlMGHoSlp93292Py3VX97bEDHkcIwNIHomPrhEKP3vOUtn24z9K5cYZwdNoz7n5PvI3SAaQ/NE+2C4LkPx83IPuST5alsrNO/mh6+WIlm2C8BTTP/IzUAaQ/NA9sGThC6xZDzw5Tdp27C1zXpwtp3Qtkf/679GuDpRz4yD5GyQDSP5oH3CQN95YIgvmz5azz+kvUx5J7RUBB8GWWoLEOEh+BsoAkh+6p3EQ7DR87tm5joNs/PQt9x/AYonh8jg4B7o2gOR/DBwnue9nExxARpzTQabOX+ee6torzjLfR57HxwCS5wFgCDwAAq6BAjGr3yX95aqrznS/LUAxf4NkAMkf7YOekdwaItalg/vKuJ++6q6P+Z8LpNNpPQwgeR4fA0ieB8Ap5I+n9A4UWLHcNaWkGwfJ3yAZQPJHe9czRKwnnnjXfT+xtCSwYo28/hI5t3/qcB0DSP4GyQCSP9oHPWsz75qyg4d4WphJ/gfHAJL/MUizYkExB0eBuRfOQuMe+R0gA0h+6Z8mZkHEQqEVCxzESn4pYADJL/1d74zFgpkXIhYUddNBDoOBQYqlysrKysPjUZL7FDTz6lATM/MeHvPBAHIYjAMBokNN8B36iO0kzO8AGUDyS3/XOzZNjf/1Ey7UBAUKOr6bFSv/g2MAyf8YhPpCdMi7WbLyN0gGkPzRPrBg4QtjsaikIxYLHISZGC3cPT8DZQDJD93TetWOQuwLwa5CbcUyPSR/g2QAyR/t03wg+KFDTbjl1k6xze8AGUDyS/9AQdc+EDzSo0/9JHgy00HyN0gGkPzRPkhk7esfeCT4QfQ56HAmmh4S/2AZQOKneVqPvomX4e7UQcA9qKjjRgNJvANmAImX3q43cAMW5MRi7BWuESAw89425mYHCNTHsWsoprDHO2AGkHjpncYNcMrUL97/yD0BAMG0P3ykG9o2k553DZfipkcHAOF/ppfEM3AGkHjoHPQCcQl5sNZMWyAfzVgoJ5Ue5/67v8kXQZ1BK3ZI8QkNpeKTfdKuz3HS/ebB0rBVI5dIDsV8I/ENmgEkPlrLrpXrZcmDz8qKtZMFuXiPOGu4tC5tK83bpUDy/P5PnQ/kR7uaye4TRDaXbXQg2dFhlvQ8+04pGni8dPnaGYEeQlHN9JK6G0QDSB3RVh/YWbFjq3z5Tpk7k5ClqO2QgHscO+R0aXXSifLlri2y7r1Vsn3DZ1LySarm6rLPXM5e1AdQLrjsV3LsiD6HPLWBpG4G0gBSi3QlKHSTUKo/nzrPnYuOwiMOVpw6MA0gzfucJA03VMqKue/I3rc+C5posn6KLN20Xbq1aS7Lis4PuAnPLLTUpLU4gCFNGUBqib4Ud2htQrOYvLBSlY889DTbRl1KZFf7ka53iFMn9jxdtpZtcr81QMBBTv5wppQMayd7T7lRGk7/ubx9fIWcOXZykBYI90BpN19JLQ2masYAUgs01WZbAAQHdE5aPU52ziqV0oVTnL6huQe73H/+DQFAKFL5j9PgtdQhn6gLILV6M8VRcHZhWc+RLpcW82cBkASoWblqYWBtR2HNiehzjjdnL5NJfx3oGu5xSmsZuvQo+euEz5xoBa7Bsmd5KnsJQUJOooEC8Yr19JOiHXCR9Tc0kMUfbZZdHVrJ+FMecUAhMIyb1Hxs0YJxkBrQUQcSYlfgLR9dL03WbXHA+NFJzVzL65+vTAMIxSpMfhRwA4AHOknXytec2JUJGHxUnF94ev+OUnrHPrl/9RcOJCgXtfqjXP3vnV1WeDoULdixBgNsAKke8aiMQ5RaWfaJzF+0T17ecnnANa4/7YAJSkTKn+oWAAQVoEugHHPlePli8+9l7dudZMO8lJ4RtQAgXx99nLQcvtTdcuTur8vVs1a77+QmNAdr8c8sXVEpfLCecZCINONKjNgpgKLZ+3+Qx1cfL4uaPhC08PjFJ8nOkr+mtYjJO/3Wcunxyj53ncr51+5POf/2bdkj65+5UoqWFcs/l24LFan8R0QbRz+/2gED/eETRXOTM3b8UK4+aa18cfqVznfixIXiBhHf1qqRAgaQHHNBA2PuojLp8N7N8ta8bdK7Twu5vXhNcPekb+/I2BIm8KwBZYGJFxP8K91aSMmFXaVZ62uc7+OIjybJjvJBkcQrcI/2g4oCMLYoSZ1GVbH1L2kgwbW7K06UGXsGObC0vfiOwBtvEIhGAQNICJ10cCDEqI2zxsob0/7sQDG92z+cfqFXa+gcWqwKIz1ELQCLnITcBJ8AC0ouDuKLVuyHHITcxH+2kVv7yQ83PuPA0qS0hwElGjZSXNfyYqVTizI7vN8ABibWv/+lpVz8q9ShNpiMmIDzdh5MJzblrE9zkpziEHUS3KDPRc/WAJXyyq4Vgd6Rq8Mbn27q9JE+R6bOOASoYTAA1wNQjjrmp9JqYBfjKDkIaQBRBCI4/jF7qSz701wXMzVg2Dfk6J5LAnHmkQ9OCEyruBVWq0ziFUBRfPR5gfiD7xCDUDBZwVF6rS12liy/wHMOU+45zdtIVYCBdrI9I56JfbdsMFA63zUwLb4rF/CS9n/iAUKLFPwHUMBXTJojyyeOcfMAzjiIVZD33e+SvwpXZj1RsEpjhfYVdOoGqFvZ8HtStO83AVj0/ZiwsEiBu7DQQlXdCRn2nOB0BAh8Myw4k/3EYWdLk87tq9tdvb0v0QDR4IAfY+WdM2XvO0850QdiDT+pFPuiFWeF9n1wsuM/6gbgHBogvI/cxAdWTWYbuQfagG6EQnEQQNaOS/yH90RBZPF5o74tjS7oahnl1QAkFiB6T8UXrywJIm3D9AJMoo8fPSpNtCINMenoqAtT1jVIwib+tt0TaoKHQ+7VnOPCE1NnHu7Y+GcHEjxr+4f2u9AX/z3xjuCYOlrYzMIJVtK1vsEw9GxK8+ILG8oL55U7xdcvVITDgKJ9FeAUELtqm3NANIN1jf3rZyRIXlkz2+lLMDiEAYTvBKD0GftYEFKfdJAkloMAIFDGo4CDq2sYQAAOrs6cZJyoFHNoFtamYG2ajcJCCDRdF+IURShM/jDw6vqogwKQaHOzrkORC3rJqT++NPHBj4kDiOYcr932R7cZKYq5NRMHAUCatv1G2hyHSOODhfoArwMsmOC5/CeoTyCEARDXcgGD91FXgh4CCxo5CRyXflAkgNJyynTp3++g4YAJJJLEVRIFEFipsLPvLw8/7ZRxlCjgoIMOPoRMk5FAuen4o2TF3y+Rk495USau/UegA+ALOAuAokUxn9vo35k4S1RAhHEPmKS1TwZ1Nq8bIm22Py+7p20IbsE7Yxfj+T+/XBqfVer8JTpyOSnh9IkByIYpc+Td519ze7xZwgIE/ZB0ggOmXu2h9icpZf0bTxrjomkZyPjanhQQddEcRl/Xopp2RGYCStTrFK3wzL5TE2DZurC77CpbLJVP7jyEkyDKGAkkjvzet6XvGaUuwwpLEjhJvQcIEkPv/M3TATCYRYQbkfQkIzh06AecdUPvaZnm4xj5Tken8Iat5ADK+Y2GS+fSlH4A3wc4CTgLOUq2iQ1lGm3gs6aFwKAYlsnjT8OBDqpk3+Qk+A2gnDnofOeBJ1DqO0jqLUD2zl0nC6c950LJUQgMfOc21rAJyEBC/IfYqKIrjgwN7yBIOPl0W+QmVZngBAbuqSk4NDBygYPPSKOBDqrkf9jUBZqxfDy4jXz/rP5yVP+UflKfQVIvAfLB3U/LqoVLHNfQwNATdtXiCaH6h89FsCkJjr5M/goo0NnEIeomEKugzGufhL6P1rCqgMqvWx1g+G1s++8z0nQR/K8TTGignDKkZ733wNcrgDDvVBjX8CdCJoCgHkEC7nHif3zD+S0YU5ULKFrejzLZz11+lbzZ5YkoVUPrhIECFQG4KBYyv1F/gxfA4XNg3gOwUD8ZMKC7u1zfdjAWPEAYmr7n1WXOOpWNa1C8AlfJJmahnlbO8ZsA0RMqzOHHWCdYvOBveKPxMNnV6+GcAIA+40/2nDchWPLtUTLgy2nOidm331D5btP3DokJi9IO6/gAwXVfxPLFVdQ55+ZvOd0EBgq3yBQ1rEq3h23dggWIznhe8fZn8vL9j0QCB1N6RgFJ47taB4GKmUDiA4aRsrgOPwPCN1iQZAEliik304xhCDtDRnS9sODKqs48AATWLL1XnrRCGlRkgfTF13XFqQyQELm0c7E+AKUgAUJwIMUN8ty+NOw3jtV3qGibcT4gZU7Xf+srOz//QtYsfN8p77lAgv3j0EEYTMjoXAYe4hMr5lc2/8xZqL71xkLngEOIOgqUfFjBCBQ/Mhh16CykM5AOROgrI9r8TqZu+g/36QB3YGstrE06lRADK8n5ECqfybiQCzDQQd6f/anzgejiOMRJJwaXtqxeI/MffMnRELSlWKtBwqMbCpmbFDRAsKnp5WtTwX7ZwIH/T7v10rQBp4UrG0gw8f51fio8QxcfKFNeulAuavBHt/8be9VR4FfAPnNd5m/f5MLnoddUJ0iR+9uzxVKxP19EjBIxzK3BaEMDBJP+5L5nHUIHZIHUCbhRAaIrQYLfWMQMILmWpVr+nx7dx558R1o+MDOjpUp36wOEKyDqUKb29RI9ycL2evz91W2y+5VlLuPhV7+7VHYvutTtL0fBHnPsOQdQsM0VnyjgMNiEdcwFLaoMEq7uUbz/YUDJBhJuCQb4CA4uHuQeyB2M0rhJKmATNPx8xvtpo0txCx54mIEL3QRckBwEANn96QYnWvlmXLB7P0shJn7YIH9wz3Np9n090ojRYvGTJFARh6zOAuciRCo6GXVbm5oPktYdUu2Bq2CHIK1jUVZ23BemPEdddwB0il3c/MV7oTMRuGHgwH+g3ZHHNnPiKQq+o2AxgD7ic29at755z6iC34RVsABBQmjKwGETBSsZCgYPAwYFE/lvUZAD9+jSNm71w39cKcPaAVA4ufg/A/3wO9NqrkNWNIjwHaKWv5U322SvCTjYLqN08VsbDvC76bqLs2INIpMuoB1Agm3J1OX0/9RJAKx2I/tFxfFhWa9gAfLC5f8XAMCn7BG9j3MA4EpHxVzXQ3AeJionhxazMgGFkytTrt1MI8xoWYKGuXX9EJaw+8Gt1g3fESlfVrYZpgGCejxOQYODVirQDosIkmjTMQj6cNHBmSZMto26KL6oRS5y4dP/azpI3NCHiAWAkLVTrNKilP9MkJdhvUIiBijKKOAEmCAYfJzRwUIrVyagaAUWAY/aihSVFjp9aJiY5e8dr4reoZ8Bjj48Ix1+Yc8HYPQclm7EgL6BhYUBnuCk4Dw8+KdTz+5uEdKWLYisKHo8vjXtewUtZhUkB0HYOq1XWM2oc4BzdPiXTk6JxADz0638B8y70AWgNCNTCaJYke8K2T38AaeFJuqE1/U4IfWn3w5XdEw6cBJd6EupCqfKBoBc7+BC2g8o3qhLcJCLIOoAe9ZP6TXHLSooJx9/neMi5NKkMQDFhQsLFtpudmHKy16IpSABAj/Ie6MnOWAAFCgQB7ByYSX0wYH/qVBikKmoEiD4H0ecUSzjZMmmxNdksAkcbQigXgCOpq+DW/GEKTcxc3ADXZdikQ7x53Nr518m7gGAQAkv3z/TgRjRBLDccVFBZC8BomnGPgwgNZklNbgXIhaUdKxWWPlZMJguHPvAcWZhHETnuiob29A5xbA6oh1wHxbcG4WLUDz7sH0zOXbBKucXyHeBcozi62B05uE/AoTPT1GJplwuKlh4wEF6/eISx3XJ3XwOQloj3EdzkC6PXyandj0z3ySpdv8Fy0HgQX/91ocD0QgUgO7guMEBeVoPNkUsHIyJFVEXiFgQ1eBp92382srlW7vw2/evoM9Vv54baj6mt197nqOMnLbA8T3BPXVkLSe9/zy6fThHeZ9+F4IEgML7Q19jod6G34gQgGHj6/+8znFuctyGnVq74+PYvgPXASviRY+NLujsjQUJEAYo4rAabIYiqycIEC+kdREMGI8awHeAhAXA4DV94qy24LCuXnUJnDCAoD5NoPgOYJBDaVlf71fJBJRMXmw66TRIyDl8DqpBD9M4wcQ+fUsV6UBrFg4V1TTj8dQ0m2vQ6jZb3Hu5MMo3ykJwONYpSICAkPSmf3jvc05ORtIzrn7kJAAKBxmiDyYq6gEs2z/t68aDZkrI27545EethvlL9ASmcssJg0kFcUOvthogqPfCzRMzzgvNobRexffUz4y61Me0LrWy5efSufzYoA8/xMZ3tDJUBKEl+n14fiIaIp2o44Q5CsH1ev/yJtdvIXvTCxIg3HOgQ07aPjcr0D+wumJAsfKRO3AQYc6lV5ifXHEhGvmFnALXw777E4rHOPOMc67WPKjTV2oBED/CWAPRDxL0LUz6mGj0RV8G9SnfOoVMLpk2keF+iEZcbLSISrqAS/s+D94HLkluAy86zj/B1lwDSMy8UZ9Bjq4RtPj4CyuFIOGRypSl/dNjKRb5q7JeXfUrZQKGrkMxihMEYgjONUeBubZTj9EBJ6FCrOPBCCQt7rBfnqPO/mA8QD8wODA8BH3xO3UWH4xhwYVhQwf6hFkCUReiIzkj7yWH5KLU/ebBUtIxdZKWcZCYwYHu9PkdPIsP13DkMnSSZT1ayi3nDQ2eTCudWP24mmsnFyprJZOrIj61VcZXbtEWRDktp8MIAIUWofI0JcN8qycuV+IoHEpzBoqEsOAhdRHixBDXRfMrQHLc4NGBj0Jbl3JtJuM7X/Sj60NHFaDRVirtdxr/l+nuHtC98tyD4MA1i+aNGSQ8wVXn1yVoYN2aOn9dwE2wyw3HnMHKosUTil+Y3Cj4HRZX5L8aJ7SeHKjDtqH/fPbshGDiYtch9m+gwDSKosUvcg724wMGnEkrzfsbPuP0J25a6jZ8vvPrAIgL7itxPhMAhIYKtks/UC6QMG5NW/T4fuQe2uCAxed3axfKoAYd3f70Bp0O6jv14ez2gtRB/EnrH3lMP8lPZs2VG9o2kxajegVpeACWT77cIBv+Xuz8FgQKzJ9hkcBh2PdFHsrqvikZIS2I3oVplKZkxjD5u/I0MNBnJvEKfVHPAaAhWqHtLk3fCnw6jJXyRSzcm0sHIRfxLVm4/vz+Tx2H2NeuSPat2iy/fme2dF1cnpYzi+e0g7OzmA4SMwfJ1R11lE1Tb3EHbeJ8PpSPj71GendMHQmAlQ7J3WTZl4Hdn7oKQOOHzHPS+nFLWlZnODijhDF5GQxI8crXP7IpzJ2+f9Avw1UcnxqIELO0t12blFHXt5r5YiRpqRcH+jDwH7jF52d3knbHVMgJjdu5xQWbwm6f2UaGVHwpEMeKe6W4sAZEfTldt15wED045Cb4hPL+5DXflG13ftMlblvzuz+7OCyABnmd4OAiUCiGhSn2mDwo5DLaEbm+tMKZUQkU7Z8AKFjoM6AzDtcRyoLJmMlMqkNAYK5tX3ZwhyJAwlAQHUoCs7OOZPZB4gPE55rUqWDmBaeAJYqn+qItvfHrit+/HiRpAMfg7kGCA5yj0LOcFDxAfPEKg6hzyD7xxLtS/PQNaQGBOsSE4ggsX7S8AFjgLGF+AIhGWFXDtqAyYpjeak5WPJMv7uAaEk1k2ypMDkLwEWxapNPBgQAb38c3QOBeWLHw/HSOsj36i/CMWDRQIEKhQJwrbjghCPDENZzJ/kDby6TNiPGuDsGB777eYQBJY66Hzw99GCe4CAqjZv1oWfwHMUX7EFz4RKtGqclyQMnHd4KAyj38DWH7TVAXyjjB5E9yruTkTj7lcK8f/qIBgokLbz+Lz+X0pNfchrFr2pnoOIUyYmgRkYkmeIIuDQ5Xz1jkOAZ1DeoehWyxCpu9Bc9BskGSIFn+8SJ5946UBYkgIRcJO2mJgKF3GpPJ+VYUYLDCYuK9WFQsvdd/Jm+1P04uqaxIexztrCSgUIEmYR1oGfYevqWNdXgdv3W7ug2/Dp5v2DElh4S1a4Vf723x9+Prwz/PHDvZHfyJ4ivlhayQJw4geGGagt/6z4nOsYbCVZHpc3JtRmICZyjdMNXq1RntQRHmKhxG5Ll7t8ip61M6Awo3GmlRSe/51m3oEA9epy9ERwTwOfz+dR8ELEVAhtWHvT/OQ9FHX3NB+duoG+WW71/lPOQEB/qsb5yDdKzXHIQAcRxhW7l88ugQd044Mh5yV2FYyn9/knH3H8y1fj4q7i6kv4KrOicxfofpA9k4n/4vDHh+lDLr+1Y4Hcio95jkWhAADp3DiwsJ9qxoxbw+AyNxAMELr/pgsTvJFp5u7aPIdWYfd/1Bd8HxyWFiGU/ERYIH7DnH57Ki84O5rv0Vy3f0PkRRzgUYP5oW9f0di7m2/oadJBW2GDCLC98XdRwN7nvRbZ/VpwPneu5C/7/ecxA9QBhYeNqvfuEcx0VQEBKCTVMoeuJzS6yf8mfWDzqEnu+ns5gwBRDaxHdwHu6lYNZFgATOvVwF9b625qUgQyOA5x+XlqsNckCkGwoDOO/X9Zh+lOC44pY/uRASbc7N1W99+D9RAKFJGMc+PztxZAAQfMEkxsGWzCGFiY0J1XL40rRxZu5aPUkzpfhpOuBO2fHGXS6B3Nq3O8nxvVZJg32XOV0EieX8gvxZyLaSqeB5mIsrKkgI9IvfKHXNUpfwFwT85tkoyO+F9nl4KcABZ2ChZ0msDmATBxAqltyRyMBCEA8TgwW5bZncwc864uep0gDZ1X6kNG35vAMX7kdpe/EdztmGgpOncE4irEc6+2LFvtGBvwHOOPwmiJhHC/djP3ivtSmHYRSQ4Nn8PL3I0EgQaO7hgwa6CMBxRN8OiRKrNJASBRA3qSoPnlEIkDzw5DQpXTjF0YQTjzoErpGTICCQvgC9EkPk0UVnVgRHOPPOLcJk14i4Zf5epiRF4CEccSgAFDgNMq8QMMzEiP6RNAHRAFG5CE21mgsyATY4iQ8SPENatpX7XnTO0/rq44jCURINEBAI1q0Vk+bIwgV3BQAh4QAUFgCBYME1TFhOMtbR4OCqjxy8LDj9tvie25zIhUJwABj43rxjasMWxTHk/dVpSgEQRgcDzLk4iH98A5RuAA7A4PEG/iQBQBAN3POu4QW9lzzK5I9SJ3FCeEHiAAAIxUlEQVQAIRfxPcCwcMGZCIsWLVGZnIgEC9riZOM15ucFCDQ4KrZfJ8XNJ7t9G4gFG9Lo+UAE00AhZ9Hg4EDywB78huk1E0ioSwBcbhFYVuwMEbkUfICjz9jH3EE4PPa5vjn+ooBC10kkQEAAHa9FsCAh9pppC2T5xDEBjcJ8BtqcqvUPrMqn9+/oOAQT02mQsFGABEDA+eRMZEeQ8BrqYiOUXzRIMolJOsUpzc/ZfB94H6Q+6nzXQOl0Wo966/SrKjjc4lJZWZlK752wojdd4dV1wB24CUShMPNvGJn0wZ/kIDTtYhVHNkL4Xai0ow2eH+LXd+BVCj7r+v1SVHIccfnuao0erVTtR09xZ6CDa3DxSDrnIEETCxASQB/lhkmhgxy3zFzuktNhz0W2Fdj3gWSbrZj8/sE6UWc3QIdSlZSkYW1TEe9y0zi3CxCKuAEifBQSDRA/+QNIpOOLwFUQ+p4LKL4fJOysEJ4RQnAQKPzM5gPR5ucA2DXgGlDCscsS4hRLfY2lirr4ZKpnADkgXgUs9cAmH1/sgkl4+7zVWTlKGFBw+hQia6FrQL/I5gj0B4nilwZIdcQpOj/3Db1NigYeH+gZhb5Xo6aTP8r9iQaIk98P+EW4guqcW5qbBADaVu44CpMz8LrvD8F1TEiIMCgIld84a6zsHP9mcAqVBoDmOmEcozq6BnUMJObWCRWSFi4SBQjGQbJQSTsPWc03A/scBf4TbKSC1Qu79KCnhIEFXuxjT3/Q/YWsIK3eTDklq1rAOXIFG9K6Bg84k0vTZEvgG9eoGuUTz0HIRXhksQ8Q/PY9yTohAf4DWMAdEAbCov0piISll75qw5OyUGUCRtixauQW4Fi0Sul3rGr/Sa9vADkwA3QyOu6rDsSqDMkHfM6D/e8vb7lcztjxQ1nU9IEgYliDhqc0hYlkPhioOzD0hUe38dx1tPvCeeXS5O1RckrXErl0cN9DjhoI27Of9Elflfc3gCiAMAtHrpxOvg9FE/yhRT+RuXNSWQZ3dWglTdaljk5GeD0mM8PswwaJEx/c5u3j07fvsj7aQCEI+R3gMCdfVaZ+tLoGEEUnLZ9HWXl9MzHFLeQJBicBQPocWSTzdqZ8sfo7gRNtmFJgw/2LP9osPU5p7do8d/lVjlPddf7TBo6ohKxiPQOIR7DqKLG+ToImBz99prSePkQ2D53huAgmuF/CwMNrUYFFcKBt82VUcfZHqG4AiUCkXFV0XBfrQnEf/+sn3AqPFR8Fqz45B8WvMODo/ggu3oe2wEVQbvz6TDm3fyoy2MCRa5Sq978BpHp0O+QuXy/BhMVpvEgUgcL9JI98cCBN44EWONn1xMdfBBU7uv60TwT3Dl16lMzYM0jOPqe/9O/XLZG7/GppyCI1YwCJRKZolbROQtMwOQk2ZSFg0d/CG6VlbHK6f/UXDhwo+y4e76xVUfSkKO1bncwUMIDU4uzQgY++F56JtLEPhByFXXOnIrf2ctcfNjixICJ4wLBvuB2JjKEysaoWBy9DUwaQWqaxn7hZN494rq0LxrtQd0x4FObn8h+DIfJhwEBdA0ctD5wBJB6Copcwpd0PXcEJvesnjHTpgBDRy41SAARTBMErfvKN/YIM6nwDA0d8Y2kcpA5oTVHLF7P0pixmVWE2djwGU4MiSdyM4sby0NiRaSc2GUDqYLByNGkAqSOah+1YRFc62fPPxz3oTmjCOe8ECDO2I1s7EicgB66+z7hHHQ2YiVjxEpailp/9XAc+bpgyR+Y/+JLgqGfNQXC0Gq4dO6JP8ND14TCa+Eeg5j0aB6k5DUNb0HqIH/zoJ6/DITo4FJTcAwfhXPTY6IB7oAPbEltHA2UiVn4IG6as+ycxQVfZ+vh8x0VwFgnEKnCPFvde7pyALAaO/I2hcZA6pL125GXSSdD9h/c+J794/yMZtGKHfDy4TXD+hnGOOhyciE0bQCISqqbV/IBGHVKPxBBzF5W5Q3Z4VqLpHDWleO3cbwCpHTpmbSUMHDrFkBalwnwoZrmKYZDMipU/IlvPhUsB4yCFO3b25DFQwAASA5Gti8KlQL0HyO7du+X222+XmTNnysCBA+Xuu++WkpKStBG755575OGHH067VlpaKr/97W+lc+fOsYzu9OnTZcyYMdK9e3eZPHmytGyZOiIu2/OvXLlSvvOd70hZWZmMGzdOhg4d6u7J1Bb+0++q78F/5eXlct1118mSJUvS3nnUqFFy6623xkKHw62TRANET7BMAxPX5IgDIP5CEAaqbBN06tSpcvbZqUR4SSmJBUim1TJs4P2Vti4mR10DRC8G/kRn37neK26umut54vg/sQDxJ4U/afRq64s9/sCEiWh+nUziHevVNUD4jP5z+AuFzzG1iIdnzfUecUzaOPtIJEBAYOol+J5JdNAgyiZeHO4A2bJlS6iugndfsGCBjBgxws25TOKkBknSuEiiABK28mRbETMpwYXGQR599FFnhAib3FwEck18DaQk6SKJB0g2JVyLH3WtrNeFiOUDOWxik/vlEiOjLhZxij9x9GUAyWLCrG8ACQOBASQ7zBIFEIpTWgdJgoj1+uuvOx9LmJ5BgJiIFQ6URAIEjkKtWNd3Jb1x48YZjRKmpBsHCfWk64kRZsnSFqxc8vnhbsWCV16/r+aavpk3lxnYzLxxaD4x9pEtVCPKxMajxukorC5pcoWa+P4MzTXNUZiZ6okVsUASf9KEkamurVe+o7CuAOL7PHxOEAUkSTLvchwSDZBskzOX0lrdiZzpvigTNFufuThI2ILgT/hMC0Zci0Rt07Q22qv3AKkNIlkbyaWAASS5Y29vHoECBpAIRLIqyaWAASS5Y29vHoECBpAIRLIqyaWAASS5Y29vHoECBpAIRLIqyaWAASS5Y29vHoECBpAIRLIqyaWAASS5Y29vHoECBpAIRLIqyaWAASS5Y29vHoECBpAIRLIqyaWAASS5Y29vHoECBpAIRLIqyaWAASS5Y29vHoEC/w9/tz566J8NPQ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https://sun9-87.userapi.com/impf/R83mc3XkyrS1jjv_rR7TrVTS1PwNaTgh7K6iog/Xp98iYcUq00.jpg?size=1280x961&amp;quality=95&amp;sign=c64b828f7cc85eb8a9a92ca5409ba06e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1" y="2833274"/>
            <a:ext cx="3788253" cy="28441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6" name="Picture 8" descr="https://sun9-67.userapi.com/impf/hc4brjcwAczzwxKG01uXA8-vGndVBsRfpVXWBA/nhGcCEKBnv8.jpg?size=1280x961&amp;quality=95&amp;sign=de21310e41f9b0b74605e55a35428013&amp;type=albu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" t="6462" r="67308" b="60172"/>
          <a:stretch/>
        </p:blipFill>
        <p:spPr bwMode="auto">
          <a:xfrm>
            <a:off x="899591" y="2833274"/>
            <a:ext cx="3690169" cy="28441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939520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.pinimg.com/originals/11/98/65/119865f63116b9358e612efbbbf04b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235" y="4905"/>
            <a:ext cx="9365992" cy="702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08112"/>
          </a:xfrm>
        </p:spPr>
        <p:txBody>
          <a:bodyPr>
            <a:noAutofit/>
          </a:bodyPr>
          <a:lstStyle/>
          <a:p>
            <a:r>
              <a:rPr lang="ru-RU" sz="3200" b="1" i="1" dirty="0" smtClean="0"/>
              <a:t>Речевое развитие</a:t>
            </a:r>
            <a:br>
              <a:rPr lang="ru-RU" sz="3200" b="1" i="1" dirty="0" smtClean="0"/>
            </a:br>
            <a:endParaRPr lang="ru-RU" sz="3200" b="1" i="1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57200" y="1484784"/>
            <a:ext cx="4040188" cy="1368152"/>
          </a:xfrm>
        </p:spPr>
        <p:txBody>
          <a:bodyPr>
            <a:no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ctr"/>
            <a:r>
              <a:rPr lang="ru-RU" dirty="0" smtClean="0"/>
              <a:t>Составление предложений </a:t>
            </a:r>
          </a:p>
          <a:p>
            <a:pPr algn="ctr"/>
            <a:r>
              <a:rPr lang="ru-RU" dirty="0" smtClean="0"/>
              <a:t>по схеме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57200" y="2852935"/>
            <a:ext cx="4040188" cy="3273227"/>
          </a:xfrm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645025" y="1628800"/>
            <a:ext cx="4041775" cy="1152127"/>
          </a:xfrm>
        </p:spPr>
        <p:txBody>
          <a:bodyPr>
            <a:noAutofit/>
          </a:bodyPr>
          <a:lstStyle/>
          <a:p>
            <a:pPr algn="ctr"/>
            <a:r>
              <a:rPr lang="ru-RU" dirty="0" smtClean="0"/>
              <a:t>Чтение произведений о школе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4645025" y="2852935"/>
            <a:ext cx="4041775" cy="327322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https://sun9-19.userapi.com/impf/woJdRDEekdnD_xWNAoOusVedbtU--EkT6W58NQ/U81lYbX1Plw.jpg?size=1280x961&amp;quality=95&amp;sign=1271e8d198c2c638f4433bd02bb3d583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996952"/>
            <a:ext cx="3762177" cy="28245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6" name="Picture 4" descr="https://sun9-68.userapi.com/impf/HnJCBrMyrWe2ydNCGk0ZEXFGRhXDIDS1ezNhgw/Y8g5BG17cT4.jpg?size=1280x961&amp;quality=95&amp;sign=06a05984904c77606154d8629917924d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996952"/>
            <a:ext cx="3702381" cy="27796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732230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117</Words>
  <Application>Microsoft Office PowerPoint</Application>
  <PresentationFormat>Экран (4:3)</PresentationFormat>
  <Paragraphs>31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Проект «Скоро в школу»</vt:lpstr>
      <vt:lpstr>Цель:   Формирование «внутренней позиции школьника» у детей подготовительной группы с привлечением участников образовательного процесса для реализации ФГОС.</vt:lpstr>
      <vt:lpstr>                                                      Задачи:  - формировать положительную учебную мотивацию; - формировать представления детей о школе и её значении; - воспитывать культуру общения и культуры поведения в общественных местах; - развивать основные психические процессы, необходимые для успешного обучения в школе (внимание, память, мышление и т.д.); - развивать творчески активную личность, развивать навык общения и работы в коллективе; - систематизировать знания детей о здоровом образе жизни, как условии успешного обучения в школе; </vt:lpstr>
      <vt:lpstr>                                                    Задачи:  - воспитывать положительные качества в детях, умение слушать взрослых и других детей; - активизировать словарный запас, развивать выразительность речи средствами вербального и невербального общения; - повышать родительскую компетентность в вопросах  школьной подготовки; - предупреждение и снятие тревожности и страха перед школой; психо -эмоционального развития ребенка и коррекции речевых нарушений. </vt:lpstr>
      <vt:lpstr>                              Предполагаемый результат:  - Сформированность у детей подготовительной группы «внутренней позиции школьника», предпосылок к учебной деятельности на этапе завершения ими дошкольного образования; - Накопление большого багажа знаний о школе; - Снижение тревожности у детей связанной со школьным обучением; - Нормализация уровня развития психических процессов и речевой деятельности детей; - Повышение компетенции родителей по вопросам подготовки детей к школе; - У детей сформируется учебно-познавательный мотив, произвольность поведения; - Подготовка руки к письму; - Обеспечение воспитанникам комфортных условий развития, обучения и воспитания. </vt:lpstr>
      <vt:lpstr>Социально-коммуникативное  развитие</vt:lpstr>
      <vt:lpstr>Социально-коммуникативное  развитие</vt:lpstr>
      <vt:lpstr>Познавательное развитие  «Знакомство со школой и школьными принадлежностями»</vt:lpstr>
      <vt:lpstr>Речевое развитие </vt:lpstr>
      <vt:lpstr>Художественно-эстетическое  развитие</vt:lpstr>
      <vt:lpstr> Физическое развитие  Игра «Собери портфель»</vt:lpstr>
      <vt:lpstr>Работа с родителями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«Скоро в школу»</dc:title>
  <dc:creator>Inspirion</dc:creator>
  <cp:lastModifiedBy>Inspirion</cp:lastModifiedBy>
  <cp:revision>16</cp:revision>
  <dcterms:created xsi:type="dcterms:W3CDTF">2022-04-12T17:32:09Z</dcterms:created>
  <dcterms:modified xsi:type="dcterms:W3CDTF">2023-10-01T12:49:51Z</dcterms:modified>
</cp:coreProperties>
</file>