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audio1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4" r:id="rId3"/>
    <p:sldId id="346" r:id="rId4"/>
    <p:sldId id="265" r:id="rId5"/>
    <p:sldId id="328" r:id="rId6"/>
    <p:sldId id="322" r:id="rId7"/>
    <p:sldId id="323" r:id="rId8"/>
    <p:sldId id="324" r:id="rId9"/>
    <p:sldId id="354" r:id="rId10"/>
    <p:sldId id="326" r:id="rId11"/>
    <p:sldId id="348" r:id="rId12"/>
    <p:sldId id="291" r:id="rId13"/>
    <p:sldId id="330" r:id="rId14"/>
    <p:sldId id="329" r:id="rId15"/>
    <p:sldId id="331" r:id="rId16"/>
    <p:sldId id="349" r:id="rId17"/>
    <p:sldId id="332" r:id="rId18"/>
    <p:sldId id="334" r:id="rId19"/>
    <p:sldId id="333" r:id="rId20"/>
    <p:sldId id="350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01" r:id="rId31"/>
    <p:sldId id="314" r:id="rId32"/>
    <p:sldId id="353" r:id="rId33"/>
    <p:sldId id="315" r:id="rId34"/>
    <p:sldId id="303" r:id="rId35"/>
    <p:sldId id="283" r:id="rId36"/>
    <p:sldId id="31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>
        <p:scale>
          <a:sx n="1" d="2"/>
          <a:sy n="1" d="2"/>
        </p:scale>
        <p:origin x="113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931DB-A9CC-4956-895F-3C4D93FAF23E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3FD56-7DF4-4E6D-8FDA-72319A8408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05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1" y="2000240"/>
            <a:ext cx="5904655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Гласный звук [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], буква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3140968"/>
            <a:ext cx="511256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6519446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508518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7A5D00"/>
                </a:solidFill>
              </a:rPr>
              <a:t>Урок обучения грамоте</a:t>
            </a:r>
          </a:p>
          <a:p>
            <a:pPr>
              <a:defRPr/>
            </a:pPr>
            <a:endParaRPr lang="ru-RU" b="1" dirty="0">
              <a:solidFill>
                <a:srgbClr val="7A5D00"/>
              </a:solidFill>
            </a:endParaRPr>
          </a:p>
        </p:txBody>
      </p:sp>
      <p:pic>
        <p:nvPicPr>
          <p:cNvPr id="10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249539"/>
            <a:ext cx="2950448" cy="260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mg3.jpg (20642 bytes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72" y="0"/>
            <a:ext cx="2004647" cy="411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</p:pic>
      <p:pic>
        <p:nvPicPr>
          <p:cNvPr id="4" name="Рисунок 3" descr="http://festival.1september.ru/articles/519708/jmg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116" y="0"/>
            <a:ext cx="2288176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 flipH="1">
            <a:off x="665578" y="4482905"/>
            <a:ext cx="15430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5400" b="1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5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Ы</a:t>
            </a:r>
            <a:r>
              <a:rPr lang="ru-RU" sz="5400" b="1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2311715" y="4511040"/>
            <a:ext cx="2080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м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Ы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шк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81330" y="4511040"/>
            <a:ext cx="2078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т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Ы</a:t>
            </a:r>
            <a:r>
              <a:rPr lang="ru-RU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ква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6921305" y="4511040"/>
            <a:ext cx="19901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р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Ы</a:t>
            </a:r>
            <a:r>
              <a:rPr lang="ru-RU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ба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9222" name="Picture 6" descr="Картинки по запросу рыб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0361" y="1"/>
            <a:ext cx="2309996" cy="4120661"/>
          </a:xfrm>
          <a:prstGeom prst="rect">
            <a:avLst/>
          </a:prstGeom>
          <a:noFill/>
        </p:spPr>
      </p:pic>
      <p:pic>
        <p:nvPicPr>
          <p:cNvPr id="9224" name="Picture 8" descr="Картинки по запросу мышь рису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0619" y="1"/>
            <a:ext cx="2099603" cy="41194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39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3602037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5" y="642938"/>
            <a:ext cx="2286000" cy="20002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8" name="Picture 2" descr="C:\Users\Helen\Desktop\схемы\2011-09-08_1937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3573463"/>
            <a:ext cx="45069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243888" y="3333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188" y="6165850"/>
            <a:ext cx="7886700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С какой буквой будем работать сегодня на уроке?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27" descr="глсный.jpg">
            <a:hlinkClick r:id="" action="ppaction://macro?name=DragandDrop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2143108" cy="21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86116" y="571480"/>
          <a:ext cx="4619636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9636"/>
              </a:tblGrid>
              <a:tr h="221457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00496" y="714356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r>
              <a:rPr lang="ru-RU" sz="3600" dirty="0" smtClean="0"/>
              <a:t>ГЛАСНЫЙ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000628" y="1071546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185736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СОГЛАСНЫЙ</a:t>
            </a:r>
            <a:endParaRPr lang="ru-RU" sz="3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488" y="3429000"/>
          <a:ext cx="5286412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412"/>
              </a:tblGrid>
              <a:tr h="250033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14810" y="3643314"/>
            <a:ext cx="2571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У</a:t>
            </a:r>
            <a:r>
              <a:rPr lang="ru-RU" sz="3600" dirty="0" smtClean="0"/>
              <a:t>ДАРНЫЙ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4857752" y="4214818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5143512"/>
            <a:ext cx="2824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БЕЗУДАРНЫЙ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2571744"/>
            <a:ext cx="11224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Ы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sp>
        <p:nvSpPr>
          <p:cNvPr id="6147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Рисунок 6" descr="9b93fcdd7e7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14313" y="285750"/>
            <a:ext cx="8715375" cy="6357938"/>
          </a:xfrm>
          <a:prstGeom prst="roundRect">
            <a:avLst/>
          </a:prstGeom>
          <a:solidFill>
            <a:srgbClr val="FBC9F5">
              <a:alpha val="89000"/>
            </a:srgbClr>
          </a:solidFill>
          <a:ln>
            <a:solidFill>
              <a:srgbClr val="C27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500" y="642938"/>
            <a:ext cx="3571875" cy="64293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Загадка Клоуна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57438" y="1500188"/>
            <a:ext cx="5143500" cy="36433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Сегодня всё ликует!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 В руках у детворы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 От радости танцуют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 Воздушные ...</a:t>
            </a:r>
          </a:p>
        </p:txBody>
      </p:sp>
      <p:pic>
        <p:nvPicPr>
          <p:cNvPr id="11" name="Рисунок 10" descr="73bea1878ef5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838" y="4071938"/>
            <a:ext cx="23796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836d8098769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154113"/>
            <a:ext cx="3071813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D4BDF3-C6AA-4ED1-9E43-C589630F430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47 0.00647 L 0.97378 0.006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7" descr="post-8176-11798345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49275"/>
            <a:ext cx="3482975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067175" y="2565400"/>
            <a:ext cx="2017713" cy="935038"/>
            <a:chOff x="3851920" y="3429000"/>
            <a:chExt cx="2016224" cy="936104"/>
          </a:xfrm>
        </p:grpSpPr>
        <p:sp>
          <p:nvSpPr>
            <p:cNvPr id="4" name="Прямоугольный треугольник 3"/>
            <p:cNvSpPr/>
            <p:nvPr/>
          </p:nvSpPr>
          <p:spPr>
            <a:xfrm>
              <a:off x="3851920" y="3429000"/>
              <a:ext cx="2016224" cy="936104"/>
            </a:xfrm>
            <a:prstGeom prst="rtTriangle">
              <a:avLst/>
            </a:prstGeom>
            <a:solidFill>
              <a:srgbClr val="00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0000CC"/>
                </a:solidFill>
              </a:endParaRPr>
            </a:p>
          </p:txBody>
        </p:sp>
        <p:sp>
          <p:nvSpPr>
            <p:cNvPr id="5" name="Прямоугольный треугольник 4"/>
            <p:cNvSpPr/>
            <p:nvPr/>
          </p:nvSpPr>
          <p:spPr>
            <a:xfrm rot="10800000">
              <a:off x="3851920" y="3429000"/>
              <a:ext cx="2016224" cy="936104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6084888" y="2565400"/>
            <a:ext cx="2016125" cy="935038"/>
            <a:chOff x="3851920" y="3429000"/>
            <a:chExt cx="2016224" cy="936104"/>
          </a:xfrm>
        </p:grpSpPr>
        <p:sp>
          <p:nvSpPr>
            <p:cNvPr id="11" name="Прямоугольный треугольник 10"/>
            <p:cNvSpPr/>
            <p:nvPr/>
          </p:nvSpPr>
          <p:spPr>
            <a:xfrm>
              <a:off x="3851920" y="3429000"/>
              <a:ext cx="2016224" cy="936104"/>
            </a:xfrm>
            <a:prstGeom prst="rtTriangle">
              <a:avLst/>
            </a:prstGeom>
            <a:solidFill>
              <a:srgbClr val="00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0000CC"/>
                </a:solidFill>
              </a:endParaRPr>
            </a:p>
          </p:txBody>
        </p:sp>
        <p:sp>
          <p:nvSpPr>
            <p:cNvPr id="12" name="Прямоугольный треугольник 11"/>
            <p:cNvSpPr/>
            <p:nvPr/>
          </p:nvSpPr>
          <p:spPr>
            <a:xfrm rot="10800000">
              <a:off x="3851920" y="3429000"/>
              <a:ext cx="2016224" cy="936104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rgbClr val="0000CC"/>
                </a:solidFill>
              </a:endParaRPr>
            </a:p>
          </p:txBody>
        </p:sp>
      </p:grpSp>
      <p:sp>
        <p:nvSpPr>
          <p:cNvPr id="13" name="Прямоугольный треугольник 12"/>
          <p:cNvSpPr/>
          <p:nvPr/>
        </p:nvSpPr>
        <p:spPr>
          <a:xfrm>
            <a:off x="6084888" y="2565400"/>
            <a:ext cx="2016125" cy="935038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5437188" y="2997200"/>
            <a:ext cx="12954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093744" y="1988344"/>
            <a:ext cx="358775" cy="3603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164288" y="2132856"/>
            <a:ext cx="97334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endParaRPr lang="ru-RU" sz="72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WordArt 4"/>
          <p:cNvSpPr>
            <a:spLocks noChangeArrowheads="1" noChangeShapeType="1" noTextEdit="1"/>
          </p:cNvSpPr>
          <p:nvPr/>
        </p:nvSpPr>
        <p:spPr bwMode="auto">
          <a:xfrm>
            <a:off x="4860032" y="188640"/>
            <a:ext cx="3815657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ш</a:t>
            </a:r>
            <a:r>
              <a:rPr lang="ru-RU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а</a:t>
            </a:r>
            <a:r>
              <a:rPr lang="ru-RU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</a:t>
            </a:r>
            <a:r>
              <a:rPr lang="ru-RU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2D86"/>
                </a:solidFill>
                <a:latin typeface="Bookman Old Style" pitchFamily="18" charset="0"/>
              </a:rPr>
              <a:t>Физкультминутка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03213" y="1570038"/>
            <a:ext cx="6227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Bookman Old Style" pitchFamily="18" charset="0"/>
              </a:rPr>
              <a:t>Ветер дует нам в лицо,</a:t>
            </a:r>
            <a:r>
              <a:rPr lang="ru-RU" sz="3200" b="1">
                <a:latin typeface="Bookman Old Style" pitchFamily="18" charset="0"/>
              </a:rPr>
              <a:t> </a:t>
            </a:r>
            <a:endParaRPr lang="en-US" sz="3200" b="1">
              <a:latin typeface="Bookman Old Style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3850" y="2276475"/>
            <a:ext cx="5556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Bookman Old Style" pitchFamily="18" charset="0"/>
              </a:rPr>
              <a:t>Закачалось деревцо. </a:t>
            </a:r>
            <a:endParaRPr lang="en-US" sz="3600" b="1">
              <a:latin typeface="Bookman Old Style" pitchFamily="18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4005263"/>
            <a:ext cx="6848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Bookman Old Style" pitchFamily="18" charset="0"/>
              </a:rPr>
              <a:t>Деревцо все выше, выше.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395288" y="3068638"/>
            <a:ext cx="6770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Bookman Old Style" pitchFamily="18" charset="0"/>
              </a:rPr>
              <a:t>Ветер тише, тише, тише, </a:t>
            </a:r>
            <a:endParaRPr lang="en-US" sz="3600" b="1">
              <a:latin typeface="Bookman Old Style" pitchFamily="18" charset="0"/>
            </a:endParaRPr>
          </a:p>
        </p:txBody>
      </p:sp>
      <p:pic>
        <p:nvPicPr>
          <p:cNvPr id="24583" name="Picture 7" descr="Рисунок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133600"/>
            <a:ext cx="5761037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3138" y="2205038"/>
            <a:ext cx="26225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Рисунок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781300"/>
            <a:ext cx="5761037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84313"/>
            <a:ext cx="26225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4" dur="1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245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5675" y="188913"/>
            <a:ext cx="4649788" cy="6408737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Image3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88913"/>
            <a:ext cx="7951788" cy="64801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sp>
        <p:nvSpPr>
          <p:cNvPr id="9219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Рисунок 6" descr="9b93fcdd7e7e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14313" y="285750"/>
            <a:ext cx="8572500" cy="6286500"/>
          </a:xfrm>
          <a:prstGeom prst="roundRect">
            <a:avLst/>
          </a:prstGeom>
          <a:solidFill>
            <a:srgbClr val="FBC9F5">
              <a:alpha val="89000"/>
            </a:srgbClr>
          </a:solidFill>
          <a:ln>
            <a:solidFill>
              <a:srgbClr val="C27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2" name="Рисунок 8" descr="post-287310-128673946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58063" y="142875"/>
            <a:ext cx="157162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2643188" y="642938"/>
            <a:ext cx="3786187" cy="64293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Прочитай слоги!</a:t>
            </a:r>
          </a:p>
        </p:txBody>
      </p:sp>
      <p:pic>
        <p:nvPicPr>
          <p:cNvPr id="9224" name="Рисунок 15" descr="78de4ad01852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75138"/>
            <a:ext cx="2071688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1357313" y="1643063"/>
            <a:ext cx="3071812" cy="1928812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9600" b="1" dirty="0" err="1">
                <a:solidFill>
                  <a:srgbClr val="002060"/>
                </a:solidFill>
                <a:latin typeface="Bookman Old Style" pitchFamily="18" charset="0"/>
              </a:rPr>
              <a:t>с</a:t>
            </a:r>
            <a:r>
              <a:rPr lang="uk-UA" sz="9600" b="1" dirty="0" err="1">
                <a:solidFill>
                  <a:srgbClr val="FF0000"/>
                </a:solidFill>
                <a:latin typeface="Bookman Old Style" pitchFamily="18" charset="0"/>
              </a:rPr>
              <a:t>ы</a:t>
            </a:r>
            <a:endParaRPr lang="ru-RU" sz="9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5143500" y="2000250"/>
            <a:ext cx="3071813" cy="1928813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9600" b="1" dirty="0" err="1">
                <a:solidFill>
                  <a:srgbClr val="002060"/>
                </a:solidFill>
                <a:latin typeface="Bookman Old Style" pitchFamily="18" charset="0"/>
              </a:rPr>
              <a:t>р</a:t>
            </a:r>
            <a:r>
              <a:rPr lang="uk-UA" sz="9600" b="1" dirty="0" err="1">
                <a:solidFill>
                  <a:srgbClr val="FF0000"/>
                </a:solidFill>
                <a:latin typeface="Bookman Old Style" pitchFamily="18" charset="0"/>
              </a:rPr>
              <a:t>ы</a:t>
            </a:r>
            <a:endParaRPr lang="ru-RU" sz="9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2428875" y="3857625"/>
            <a:ext cx="3429000" cy="2143125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9600" b="1" dirty="0" err="1">
                <a:solidFill>
                  <a:srgbClr val="002060"/>
                </a:solidFill>
                <a:latin typeface="Bookman Old Style" pitchFamily="18" charset="0"/>
              </a:rPr>
              <a:t>м</a:t>
            </a:r>
            <a:r>
              <a:rPr lang="uk-UA" sz="9600" b="1" dirty="0" err="1">
                <a:solidFill>
                  <a:srgbClr val="FF0000"/>
                </a:solidFill>
                <a:latin typeface="Bookman Old Style" pitchFamily="18" charset="0"/>
              </a:rPr>
              <a:t>ы</a:t>
            </a:r>
            <a:endParaRPr lang="ru-RU" sz="9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D4BDF3-C6AA-4ED1-9E43-C589630F430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9144000" cy="3016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4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Гласный звук </a:t>
            </a:r>
            <a:r>
              <a:rPr lang="en-US" sz="3600" dirty="0" smtClean="0">
                <a:solidFill>
                  <a:srgbClr val="4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3600" b="1" dirty="0" err="1" smtClean="0">
                <a:solidFill>
                  <a:srgbClr val="FF0000"/>
                </a:solidFill>
              </a:rPr>
              <a:t>ы</a:t>
            </a:r>
            <a:r>
              <a:rPr lang="en-US" sz="3600" dirty="0" smtClean="0">
                <a:solidFill>
                  <a:srgbClr val="4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</a:t>
            </a:r>
            <a:r>
              <a:rPr lang="ru-RU" sz="3600" dirty="0" smtClean="0">
                <a:solidFill>
                  <a:srgbClr val="4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обозначает твёрдость предшествующего согласного звука и на письме  обозначается гласной буквой 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5148263" y="4149725"/>
            <a:ext cx="2879725" cy="2374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ы</a:t>
            </a:r>
          </a:p>
        </p:txBody>
      </p:sp>
      <p:sp>
        <p:nvSpPr>
          <p:cNvPr id="20484" name="WordArt 6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70413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bg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Обобщение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684213" y="4724400"/>
            <a:ext cx="3240087" cy="1728788"/>
            <a:chOff x="4787900" y="4581525"/>
            <a:chExt cx="3024188" cy="1849438"/>
          </a:xfrm>
        </p:grpSpPr>
        <p:sp>
          <p:nvSpPr>
            <p:cNvPr id="20487" name="Rectangle 6"/>
            <p:cNvSpPr>
              <a:spLocks noChangeArrowheads="1"/>
            </p:cNvSpPr>
            <p:nvPr/>
          </p:nvSpPr>
          <p:spPr bwMode="auto">
            <a:xfrm>
              <a:off x="4787900" y="4581525"/>
              <a:ext cx="3024188" cy="1849438"/>
            </a:xfrm>
            <a:prstGeom prst="rect">
              <a:avLst/>
            </a:prstGeom>
            <a:solidFill>
              <a:srgbClr val="00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655" name="AutoShape 7"/>
            <p:cNvSpPr>
              <a:spLocks noChangeArrowheads="1"/>
            </p:cNvSpPr>
            <p:nvPr/>
          </p:nvSpPr>
          <p:spPr bwMode="auto">
            <a:xfrm rot="10800000">
              <a:off x="4787900" y="4581525"/>
              <a:ext cx="3003444" cy="1800187"/>
            </a:xfrm>
            <a:prstGeom prst="rtTriangl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wordArtVert" wrap="none" anchor="ctr"/>
            <a:lstStyle/>
            <a:p>
              <a:pPr algn="ctr">
                <a:defRPr/>
              </a:pP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771800" y="4509120"/>
            <a:ext cx="97334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endParaRPr lang="ru-RU" sz="72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979712" y="1243559"/>
            <a:ext cx="669674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Внимание! Проверь, дружок,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Готов ли ты начать урок!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Всё ли на месте? Всё ли в порядке: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Книжки, ручки и тетрадки?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Есть у нас девиз такой: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Всё, что надо под рукой!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– Проверим готовность к уроку</a:t>
            </a:r>
            <a:endParaRPr lang="ru-RU" sz="3200" b="1" i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sz="4000" b="1" i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21509" name="Picture 5" descr="колокольч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54632">
            <a:off x="467544" y="332656"/>
            <a:ext cx="1728192" cy="1728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88913"/>
            <a:ext cx="4710113" cy="6434137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ixelbrush.ru/uploads/posts/2009-04/1239803486_pic_id1916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2060848"/>
            <a:ext cx="31831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физминутка</a:t>
            </a:r>
            <a:endParaRPr lang="ru-RU" sz="4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Блок-схема: типовой процесс 3"/>
          <p:cNvSpPr/>
          <p:nvPr/>
        </p:nvSpPr>
        <p:spPr>
          <a:xfrm>
            <a:off x="395536" y="4509120"/>
            <a:ext cx="2088232" cy="1440160"/>
          </a:xfrm>
          <a:prstGeom prst="flowChartPredefinedProcess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2" name="Picture 4" descr="http://animoving.ru/galleryimages/obich/obanimal/obkuricca/610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924944"/>
            <a:ext cx="1152128" cy="1935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sndAc>
      <p:stSnd>
        <p:snd r:embed="rId2" name="Sugra-Bagirzade-Dzhudzhalyarim-Nu-Pogodi-Volk-Upal-v-Kuryatnik-i-Prishel-Zloy-Petuh(muzofon.com)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-fotki.yandex.ru/get/5814/101695605.707/0_7e5f2_8b48eb2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402"/>
            <a:ext cx="9144000" cy="7047402"/>
          </a:xfrm>
          <a:prstGeom prst="rect">
            <a:avLst/>
          </a:prstGeom>
          <a:noFill/>
        </p:spPr>
      </p:pic>
      <p:pic>
        <p:nvPicPr>
          <p:cNvPr id="25604" name="Picture 4" descr="http://animoving.ru/galleryimages/obich/obanimal/obkuricca/60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708920"/>
            <a:ext cx="2026617" cy="2426936"/>
          </a:xfrm>
          <a:prstGeom prst="rect">
            <a:avLst/>
          </a:prstGeom>
          <a:noFill/>
        </p:spPr>
      </p:pic>
      <p:pic>
        <p:nvPicPr>
          <p:cNvPr id="4" name="Picture 4" descr="http://animoving.ru/galleryimages/obich/obanimal/obkuricca/60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2026617" cy="24269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rstyle.org/uploads/posts/2010-01/1263996386_1238760719_1.jpg"/>
          <p:cNvPicPr>
            <a:picLocks noChangeAspect="1" noChangeArrowheads="1"/>
          </p:cNvPicPr>
          <p:nvPr/>
        </p:nvPicPr>
        <p:blipFill>
          <a:blip r:embed="rId2" cstate="print"/>
          <a:srcRect b="12400"/>
          <a:stretch>
            <a:fillRect/>
          </a:stretch>
        </p:blipFill>
        <p:spPr bwMode="auto">
          <a:xfrm>
            <a:off x="0" y="0"/>
            <a:ext cx="9164840" cy="6858000"/>
          </a:xfrm>
          <a:prstGeom prst="rect">
            <a:avLst/>
          </a:prstGeom>
          <a:noFill/>
        </p:spPr>
      </p:pic>
      <p:pic>
        <p:nvPicPr>
          <p:cNvPr id="24580" name="Picture 4" descr="http://animoving.ru/galleryimages/obich/obanimal/obkuricca/60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1224136" cy="2212864"/>
          </a:xfrm>
          <a:prstGeom prst="rect">
            <a:avLst/>
          </a:prstGeom>
          <a:noFill/>
        </p:spPr>
      </p:pic>
      <p:pic>
        <p:nvPicPr>
          <p:cNvPr id="4" name="Picture 4" descr="http://animoving.ru/galleryimages/obich/obanimal/obkuricca/60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492896"/>
            <a:ext cx="1224136" cy="2212864"/>
          </a:xfrm>
          <a:prstGeom prst="rect">
            <a:avLst/>
          </a:prstGeom>
          <a:noFill/>
        </p:spPr>
      </p:pic>
      <p:pic>
        <p:nvPicPr>
          <p:cNvPr id="5" name="Picture 4" descr="http://animoving.ru/galleryimages/obich/obanimal/obkuricca/60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20888"/>
            <a:ext cx="1224136" cy="22128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rstyle.org/uploads/posts/2010-01/thumbs/1262413326_1219807801_babe_dede.jpg"/>
          <p:cNvPicPr>
            <a:picLocks noChangeAspect="1" noChangeArrowheads="1"/>
          </p:cNvPicPr>
          <p:nvPr/>
        </p:nvPicPr>
        <p:blipFill>
          <a:blip r:embed="rId2" cstate="print"/>
          <a:srcRect t="12758" b="19135"/>
          <a:stretch>
            <a:fillRect/>
          </a:stretch>
        </p:blipFill>
        <p:spPr bwMode="auto">
          <a:xfrm>
            <a:off x="-1" y="0"/>
            <a:ext cx="9147129" cy="6858000"/>
          </a:xfrm>
          <a:prstGeom prst="rect">
            <a:avLst/>
          </a:prstGeom>
          <a:noFill/>
        </p:spPr>
      </p:pic>
      <p:pic>
        <p:nvPicPr>
          <p:cNvPr id="26630" name="Picture 6" descr="http://animoving.ru/galleryimages/obich/obanimal/obkuricca/60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9" y="2351820"/>
            <a:ext cx="2087938" cy="259927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1.nnm.ru/c/f/b/1/9/ca4692c857f538e06b06440c130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344" cy="6858000"/>
          </a:xfrm>
          <a:prstGeom prst="rect">
            <a:avLst/>
          </a:prstGeom>
          <a:noFill/>
        </p:spPr>
      </p:pic>
      <p:pic>
        <p:nvPicPr>
          <p:cNvPr id="23556" name="Picture 4" descr="http://animoving.ru/galleryimages/obich/obanimal/obkuricca/601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47664" y="3789040"/>
            <a:ext cx="1731982" cy="184679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s009.radikal.ru/i310/1012/15/fee655938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20" name="Picture 4" descr="http://animoving.ru/galleryimages/obich/obanimal/obkuricca/603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852936"/>
            <a:ext cx="2836820" cy="3035400"/>
          </a:xfrm>
          <a:prstGeom prst="rect">
            <a:avLst/>
          </a:prstGeom>
          <a:noFill/>
        </p:spPr>
      </p:pic>
      <p:pic>
        <p:nvPicPr>
          <p:cNvPr id="4" name="Picture 4" descr="http://animoving.ru/galleryimages/obich/obanimal/obkuricca/603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996952"/>
            <a:ext cx="2836820" cy="3035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style.org/uploads/posts/2010-01/1263996386_1238760719_1.jpg"/>
          <p:cNvPicPr>
            <a:picLocks noChangeAspect="1" noChangeArrowheads="1"/>
          </p:cNvPicPr>
          <p:nvPr/>
        </p:nvPicPr>
        <p:blipFill>
          <a:blip r:embed="rId2" cstate="print"/>
          <a:srcRect b="12400"/>
          <a:stretch>
            <a:fillRect/>
          </a:stretch>
        </p:blipFill>
        <p:spPr bwMode="auto">
          <a:xfrm>
            <a:off x="0" y="0"/>
            <a:ext cx="9164840" cy="6858000"/>
          </a:xfrm>
          <a:prstGeom prst="rect">
            <a:avLst/>
          </a:prstGeom>
          <a:noFill/>
        </p:spPr>
      </p:pic>
      <p:pic>
        <p:nvPicPr>
          <p:cNvPr id="32770" name="Picture 2" descr="http://animoving.ru/galleryimages/obich/obanimal/obkuricca/61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492896"/>
            <a:ext cx="1467222" cy="1893742"/>
          </a:xfrm>
          <a:prstGeom prst="rect">
            <a:avLst/>
          </a:prstGeom>
          <a:noFill/>
        </p:spPr>
      </p:pic>
      <p:pic>
        <p:nvPicPr>
          <p:cNvPr id="32772" name="Picture 4" descr="http://animoving.ru/galleryimages/obich/obanimal/obkuricca/61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648396"/>
            <a:ext cx="1368152" cy="1765872"/>
          </a:xfrm>
          <a:prstGeom prst="rect">
            <a:avLst/>
          </a:prstGeom>
          <a:noFill/>
        </p:spPr>
      </p:pic>
      <p:pic>
        <p:nvPicPr>
          <p:cNvPr id="32774" name="Picture 6" descr="http://animoving.ru/galleryimages/obich/obanimal/obkuricca/61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99594"/>
            <a:ext cx="1539230" cy="19866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style.org/uploads/posts/2010-01/1263996386_1238760719_1.jpg"/>
          <p:cNvPicPr>
            <a:picLocks noChangeAspect="1" noChangeArrowheads="1"/>
          </p:cNvPicPr>
          <p:nvPr/>
        </p:nvPicPr>
        <p:blipFill>
          <a:blip r:embed="rId2" cstate="print"/>
          <a:srcRect b="12400"/>
          <a:stretch>
            <a:fillRect/>
          </a:stretch>
        </p:blipFill>
        <p:spPr bwMode="auto">
          <a:xfrm>
            <a:off x="0" y="0"/>
            <a:ext cx="9164840" cy="6858000"/>
          </a:xfrm>
          <a:prstGeom prst="rect">
            <a:avLst/>
          </a:prstGeom>
          <a:noFill/>
        </p:spPr>
      </p:pic>
      <p:pic>
        <p:nvPicPr>
          <p:cNvPr id="37890" name="Picture 2" descr="http://fastgif.ru/_ph/58/1/44134264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852936"/>
            <a:ext cx="2808312" cy="2695982"/>
          </a:xfrm>
          <a:prstGeom prst="rect">
            <a:avLst/>
          </a:prstGeom>
          <a:noFill/>
        </p:spPr>
      </p:pic>
      <p:pic>
        <p:nvPicPr>
          <p:cNvPr id="4" name="Picture 2" descr="http://fastgif.ru/_ph/58/1/44134264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204864"/>
            <a:ext cx="2808312" cy="2695982"/>
          </a:xfrm>
          <a:prstGeom prst="rect">
            <a:avLst/>
          </a:prstGeom>
          <a:noFill/>
        </p:spPr>
      </p:pic>
      <p:pic>
        <p:nvPicPr>
          <p:cNvPr id="5" name="Picture 2" descr="http://fastgif.ru/_ph/58/1/441342646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5688" y="1916832"/>
            <a:ext cx="2808312" cy="26959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09.radikal.ru/i310/1012/15/fee655938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 descr="http://animoving.ru/galleryimages/obich/obanimal/obkuricca/61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73016"/>
            <a:ext cx="1368152" cy="2264529"/>
          </a:xfrm>
          <a:prstGeom prst="rect">
            <a:avLst/>
          </a:prstGeom>
          <a:noFill/>
        </p:spPr>
      </p:pic>
      <p:pic>
        <p:nvPicPr>
          <p:cNvPr id="4" name="Picture 2" descr="http://animoving.ru/galleryimages/obich/obanimal/obkuricca/61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1368152" cy="2264529"/>
          </a:xfrm>
          <a:prstGeom prst="rect">
            <a:avLst/>
          </a:prstGeom>
          <a:noFill/>
        </p:spPr>
      </p:pic>
      <p:pic>
        <p:nvPicPr>
          <p:cNvPr id="5" name="Picture 2" descr="http://animoving.ru/galleryimages/obich/obanimal/obkuricca/61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45024"/>
            <a:ext cx="1368152" cy="2264529"/>
          </a:xfrm>
          <a:prstGeom prst="rect">
            <a:avLst/>
          </a:prstGeom>
          <a:noFill/>
        </p:spPr>
      </p:pic>
      <p:pic>
        <p:nvPicPr>
          <p:cNvPr id="6" name="Picture 2" descr="http://animoving.ru/galleryimages/obich/obanimal/obkuricca/61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501008"/>
            <a:ext cx="1368152" cy="226452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7"/>
          <p:cNvSpPr>
            <a:spLocks noChangeShapeType="1"/>
          </p:cNvSpPr>
          <p:nvPr/>
        </p:nvSpPr>
        <p:spPr bwMode="auto">
          <a:xfrm>
            <a:off x="4500563" y="2349500"/>
            <a:ext cx="1727200" cy="792163"/>
          </a:xfrm>
          <a:prstGeom prst="line">
            <a:avLst/>
          </a:prstGeom>
          <a:noFill/>
          <a:ln w="57150" cmpd="thickThin">
            <a:solidFill>
              <a:srgbClr val="0099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5" name="Line 6"/>
          <p:cNvSpPr>
            <a:spLocks noChangeShapeType="1"/>
          </p:cNvSpPr>
          <p:nvPr/>
        </p:nvSpPr>
        <p:spPr bwMode="auto">
          <a:xfrm flipH="1">
            <a:off x="2484438" y="2349500"/>
            <a:ext cx="2016125" cy="865188"/>
          </a:xfrm>
          <a:prstGeom prst="line">
            <a:avLst/>
          </a:prstGeom>
          <a:noFill/>
          <a:ln w="57150" cmpd="thickThin">
            <a:solidFill>
              <a:srgbClr val="0099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2843213" y="765175"/>
            <a:ext cx="3168650" cy="1584325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19050">
            <a:solidFill>
              <a:srgbClr val="0099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03575" y="981075"/>
            <a:ext cx="2590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>
                <a:solidFill>
                  <a:srgbClr val="FF0066"/>
                </a:solidFill>
                <a:latin typeface="Bookman Old Style" pitchFamily="18" charset="0"/>
              </a:rPr>
              <a:t>Речь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684213" y="2924175"/>
            <a:ext cx="3600450" cy="2638425"/>
            <a:chOff x="684213" y="2924175"/>
            <a:chExt cx="3600450" cy="2638425"/>
          </a:xfrm>
        </p:grpSpPr>
        <p:sp>
          <p:nvSpPr>
            <p:cNvPr id="3082" name="AutoShape 8"/>
            <p:cNvSpPr>
              <a:spLocks noChangeArrowheads="1"/>
            </p:cNvSpPr>
            <p:nvPr/>
          </p:nvSpPr>
          <p:spPr bwMode="auto">
            <a:xfrm>
              <a:off x="684213" y="2924175"/>
              <a:ext cx="3455987" cy="2520950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3083" name="Text Box 10"/>
            <p:cNvSpPr txBox="1">
              <a:spLocks noChangeArrowheads="1"/>
            </p:cNvSpPr>
            <p:nvPr/>
          </p:nvSpPr>
          <p:spPr bwMode="auto">
            <a:xfrm>
              <a:off x="900113" y="3500438"/>
              <a:ext cx="3384550" cy="2062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FF0066"/>
                  </a:solidFill>
                  <a:latin typeface="Bookman Old Style" pitchFamily="18" charset="0"/>
                </a:rPr>
                <a:t>устная</a:t>
              </a:r>
            </a:p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chemeClr val="accent2"/>
                  </a:solidFill>
                  <a:latin typeface="Bookman Old Style" pitchFamily="18" charset="0"/>
                </a:rPr>
                <a:t>(говорим, слушаем)</a:t>
              </a:r>
            </a:p>
            <a:p>
              <a:pPr algn="ctr">
                <a:spcBef>
                  <a:spcPct val="50000"/>
                </a:spcBef>
              </a:pPr>
              <a:endParaRPr lang="ru-RU" sz="2400" b="1" i="1">
                <a:solidFill>
                  <a:schemeClr val="accent2"/>
                </a:solidFill>
                <a:latin typeface="Bookman Old Style" pitchFamily="18" charset="0"/>
              </a:endParaRP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4500563" y="2852738"/>
            <a:ext cx="3887787" cy="2520950"/>
            <a:chOff x="4500563" y="2852738"/>
            <a:chExt cx="3887787" cy="2520950"/>
          </a:xfrm>
        </p:grpSpPr>
        <p:sp>
          <p:nvSpPr>
            <p:cNvPr id="3080" name="AutoShape 9"/>
            <p:cNvSpPr>
              <a:spLocks noChangeArrowheads="1"/>
            </p:cNvSpPr>
            <p:nvPr/>
          </p:nvSpPr>
          <p:spPr bwMode="auto">
            <a:xfrm>
              <a:off x="4500563" y="2852738"/>
              <a:ext cx="3887787" cy="2520950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Bookman Old Style" pitchFamily="18" charset="0"/>
              </a:endParaRPr>
            </a:p>
          </p:txBody>
        </p:sp>
        <p:sp>
          <p:nvSpPr>
            <p:cNvPr id="3081" name="Text Box 11"/>
            <p:cNvSpPr txBox="1">
              <a:spLocks noChangeArrowheads="1"/>
            </p:cNvSpPr>
            <p:nvPr/>
          </p:nvSpPr>
          <p:spPr bwMode="auto">
            <a:xfrm>
              <a:off x="4787900" y="3357563"/>
              <a:ext cx="3384550" cy="1138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3200" b="1" i="1">
                  <a:solidFill>
                    <a:srgbClr val="FF0066"/>
                  </a:solidFill>
                  <a:latin typeface="Bookman Old Style" pitchFamily="18" charset="0"/>
                </a:rPr>
                <a:t>письменная</a:t>
              </a:r>
            </a:p>
            <a:p>
              <a:pPr algn="ctr">
                <a:spcBef>
                  <a:spcPct val="50000"/>
                </a:spcBef>
              </a:pPr>
              <a:r>
                <a:rPr lang="ru-RU" sz="2400" b="1">
                  <a:solidFill>
                    <a:schemeClr val="accent2"/>
                  </a:solidFill>
                  <a:latin typeface="Bookman Old Style" pitchFamily="18" charset="0"/>
                </a:rPr>
                <a:t>(читаем, пишем)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Закрепление знаний 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с. </a:t>
            </a:r>
            <a:r>
              <a:rPr lang="ru-RU" sz="5400" b="1" smtClean="0"/>
              <a:t>34</a:t>
            </a:r>
            <a:endParaRPr lang="ru-RU" sz="5400" b="1" dirty="0"/>
          </a:p>
        </p:txBody>
      </p:sp>
      <p:pic>
        <p:nvPicPr>
          <p:cNvPr id="4" name="Picture 2" descr="C:\Documents and Settings\ADMIN\Рабочий стол\физика\математ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259172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5733255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0"/>
            <a:ext cx="77707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772816"/>
            <a:ext cx="11601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68818" y="5517232"/>
            <a:ext cx="4999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88640"/>
            <a:ext cx="9964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Дидактическая игра «Кто больше?»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pic>
        <p:nvPicPr>
          <p:cNvPr id="10244" name="Picture 4" descr="Мышка маше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340768"/>
            <a:ext cx="2657475" cy="2971801"/>
          </a:xfrm>
          <a:prstGeom prst="rect">
            <a:avLst/>
          </a:prstGeom>
          <a:noFill/>
        </p:spPr>
      </p:pic>
      <p:pic>
        <p:nvPicPr>
          <p:cNvPr id="10246" name="Picture 6" descr="Северный мишк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556792"/>
            <a:ext cx="2585430" cy="2808312"/>
          </a:xfrm>
          <a:prstGeom prst="rect">
            <a:avLst/>
          </a:prstGeom>
          <a:noFill/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899592" y="5215430"/>
            <a:ext cx="53285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Как мишку превратить в мышку?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клипарты\игрушкиа\8e79c6d880a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928813"/>
            <a:ext cx="378618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D:\клипарты\животные\0_4e53c_9d5c638d_XXXL.png"/>
          <p:cNvPicPr>
            <a:picLocks noChangeAspect="1" noChangeArrowheads="1"/>
          </p:cNvPicPr>
          <p:nvPr/>
        </p:nvPicPr>
        <p:blipFill>
          <a:blip r:embed="rId5" cstate="print"/>
          <a:srcRect l="51221" t="15854" b="15854"/>
          <a:stretch>
            <a:fillRect/>
          </a:stretch>
        </p:blipFill>
        <p:spPr bwMode="auto">
          <a:xfrm>
            <a:off x="5572125" y="1500188"/>
            <a:ext cx="34194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4286250" y="3571875"/>
            <a:ext cx="85725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14290"/>
            <a:ext cx="104067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14290"/>
            <a:ext cx="84670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214290"/>
            <a:ext cx="113524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214290"/>
            <a:ext cx="772969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72198" y="142852"/>
            <a:ext cx="84350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214290"/>
            <a:ext cx="103105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650" y="3889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00"/>
                            </p:stCondLst>
                            <p:childTnLst>
                              <p:par>
                                <p:cTn id="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 descr="Image5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8731250" cy="58324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27313" y="4941888"/>
            <a:ext cx="16906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машины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55875" y="5373688"/>
            <a:ext cx="17160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корзины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08175" y="5732463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игры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04" y="285728"/>
            <a:ext cx="535274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каких словах есть звук Ы?</a:t>
            </a:r>
          </a:p>
        </p:txBody>
      </p:sp>
      <p:pic>
        <p:nvPicPr>
          <p:cNvPr id="17412" name="Picture 4" descr="D:\клипарты\еда раст\98b40bf271b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629025"/>
            <a:ext cx="3319463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D:\клипарты\еда раст\917b834fd4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75" y="785813"/>
            <a:ext cx="2968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D:\клипарты\еда раст\9838db0a146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28688"/>
            <a:ext cx="38481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D:\клипарты\еда раст\0041463fde6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50" y="2286000"/>
            <a:ext cx="2500313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D:\клипарты\еда раст\51358e98d1a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8" y="4786313"/>
            <a:ext cx="1828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Развитие связной речи.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Рассказ сказки по сюжетным картинкам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1600200"/>
            <a:ext cx="3178696" cy="4525963"/>
          </a:xfrm>
        </p:spPr>
        <p:txBody>
          <a:bodyPr>
            <a:noAutofit/>
          </a:bodyPr>
          <a:lstStyle/>
          <a:p>
            <a:r>
              <a:rPr lang="ru-RU" sz="2800" dirty="0" smtClean="0"/>
              <a:t>– Иллюстрации к какой русской сказке вы видите?</a:t>
            </a:r>
          </a:p>
          <a:p>
            <a:r>
              <a:rPr lang="ru-RU" sz="2800" dirty="0" smtClean="0"/>
              <a:t>– Назовите все слова, в которых есть звук [</a:t>
            </a:r>
            <a:r>
              <a:rPr lang="ru-RU" sz="2800" dirty="0" err="1" smtClean="0"/>
              <a:t>ы</a:t>
            </a:r>
            <a:r>
              <a:rPr lang="ru-RU" sz="2800" dirty="0" smtClean="0"/>
              <a:t>].</a:t>
            </a:r>
          </a:p>
          <a:p>
            <a:r>
              <a:rPr lang="ru-RU" sz="2800" dirty="0" smtClean="0"/>
              <a:t>– Расскажите сказку по картинкам</a:t>
            </a:r>
            <a:endParaRPr lang="ru-RU" sz="28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12775"/>
            <a:ext cx="5579665" cy="516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15313" y="1820863"/>
            <a:ext cx="279400" cy="750887"/>
          </a:xfrm>
        </p:spPr>
        <p:txBody>
          <a:bodyPr lIns="45720" rIns="45720" anchor="b">
            <a:normAutofit fontScale="90000"/>
          </a:bodyPr>
          <a:lstStyle/>
          <a:p>
            <a:pPr algn="r" eaLnBrk="1" hangingPunct="1">
              <a:defRPr/>
            </a:pPr>
            <a:r>
              <a:rPr lang="en-US" sz="49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490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flipH="1">
            <a:off x="631825" y="5813425"/>
            <a:ext cx="46038" cy="77788"/>
          </a:xfrm>
        </p:spPr>
        <p:txBody>
          <a:bodyPr lIns="182880" tIns="0">
            <a:normAutofit fontScale="55000" lnSpcReduction="20000"/>
          </a:bodyPr>
          <a:lstStyle/>
          <a:p>
            <a:pPr marL="36513" indent="0" algn="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sz="600" smtClean="0">
                <a:solidFill>
                  <a:srgbClr val="79766F"/>
                </a:solidFill>
              </a:rPr>
              <a:t> </a:t>
            </a:r>
            <a:endParaRPr lang="ru-RU" sz="600" smtClean="0">
              <a:solidFill>
                <a:srgbClr val="79766F"/>
              </a:solidFill>
            </a:endParaRPr>
          </a:p>
        </p:txBody>
      </p:sp>
      <p:pic>
        <p:nvPicPr>
          <p:cNvPr id="14340" name="Picture 1" descr="D:\анимациядля нач школы\солнце,тучки и т. д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8600"/>
            <a:ext cx="2214563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51" name="Group 7"/>
          <p:cNvGraphicFramePr>
            <a:graphicFrameLocks noGrp="1"/>
          </p:cNvGraphicFramePr>
          <p:nvPr/>
        </p:nvGraphicFramePr>
        <p:xfrm>
          <a:off x="457200" y="2057400"/>
          <a:ext cx="8229600" cy="1036320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58775"/>
                <a:gridCol w="457200"/>
                <a:gridCol w="358775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409" name="Picture 91" descr="3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733800"/>
            <a:ext cx="304800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5373954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– Где на «ленте букв» расположена буква </a:t>
            </a:r>
            <a:r>
              <a:rPr lang="ru-RU" i="1" dirty="0" err="1" smtClean="0"/>
              <a:t>ы</a:t>
            </a:r>
            <a:r>
              <a:rPr lang="ru-RU" dirty="0" smtClean="0"/>
              <a:t>? Почему?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Helen\Desktop\схемы\шаблоны мои\2011-10-19_063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6443663" y="1484313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СЛОВО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2133600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ПРЕДЛОЖЕНИЕ</a:t>
            </a:r>
            <a:endParaRPr lang="ru-RU"/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779838" y="3860800"/>
            <a:ext cx="4321175" cy="885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827088" y="5373688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СЛОГ</a:t>
            </a:r>
            <a:endParaRPr 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19700" y="68580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ЗВУК</a:t>
            </a:r>
            <a:endParaRPr lang="ru-RU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843213" y="68580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ГЛАСНЫЙ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804025" y="68580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СОГЛАСНЫЙ</a:t>
            </a:r>
            <a:endParaRPr lang="ru-RU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435600" y="7073900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ТВЁРДЫЙ</a:t>
            </a:r>
            <a:endParaRPr lang="ru-RU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7596188" y="7100888"/>
            <a:ext cx="208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8000"/>
                </a:solidFill>
                <a:latin typeface="Comic Sans MS" pitchFamily="66" charset="0"/>
              </a:rPr>
              <a:t>МЯГКИЙ</a:t>
            </a:r>
            <a:endParaRPr lang="ru-RU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Motion origin="layout" path="M -2.77778E-6 3.7037E-6 L -0.12604 -0.431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45 0.05047 L 0.41736 0.05047 " pathEditMode="relative" ptsTypes="AA">
                                      <p:cBhvr>
                                        <p:cTn id="10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2 0.05069 L -0.27951 0.28171 " pathEditMode="relative" ptsTypes="AA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-0.04398 L 0.2717 -0.128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-0.02361 -0.342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-1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11823 -0.2604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10225 -0.249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01 -0.06481 L -0.03542 -0.207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 -0.04375 L -0.09063 -0.21181 " pathEditMode="relative" ptsTypes="AA">
                                      <p:cBhvr>
                                        <p:cTn id="38" dur="2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 animBg="1"/>
      <p:bldP spid="25607" grpId="0"/>
      <p:bldP spid="25608" grpId="0"/>
      <p:bldP spid="25609" grpId="0"/>
      <p:bldP spid="25610" grpId="0"/>
      <p:bldP spid="25611" grpId="0"/>
      <p:bldP spid="256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4525" y="260350"/>
            <a:ext cx="1655763" cy="151288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0" b="1" dirty="0"/>
              <a:t>А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>
            <a:off x="3924300" y="1052513"/>
            <a:ext cx="1584325" cy="158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24075" y="260350"/>
            <a:ext cx="1655763" cy="1512888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24525" y="2420938"/>
            <a:ext cx="1655763" cy="151288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0" b="1" dirty="0"/>
              <a:t>О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>
            <a:off x="3924300" y="3141663"/>
            <a:ext cx="1584325" cy="158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124075" y="2420938"/>
            <a:ext cx="1655763" cy="1512887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24525" y="4581525"/>
            <a:ext cx="1655763" cy="15113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0" b="1" dirty="0"/>
              <a:t>И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>
            <a:off x="3851275" y="5373688"/>
            <a:ext cx="1585913" cy="158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124075" y="4581525"/>
            <a:ext cx="1655763" cy="1511300"/>
          </a:xfrm>
          <a:prstGeom prst="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382" y="450575"/>
            <a:ext cx="5486400" cy="4479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Желтый ,</a:t>
            </a:r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круглый,</a:t>
            </a:r>
            <a:endParaRPr lang="ru-RU" sz="54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Весь из дыр.</a:t>
            </a:r>
            <a:endParaRPr lang="ru-RU" sz="54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Любят мыши</a:t>
            </a:r>
            <a:endParaRPr lang="ru-RU" sz="5400" b="1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Вкусный </a:t>
            </a:r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  </a:t>
            </a:r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 descr="jmg3.jpg (20642 bytes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427" y="821636"/>
            <a:ext cx="2673626" cy="5364479"/>
          </a:xfrm>
          <a:prstGeom prst="rect">
            <a:avLst/>
          </a:prstGeom>
          <a:solidFill>
            <a:srgbClr val="00B050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78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3598" y="270805"/>
            <a:ext cx="46177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норке</a:t>
            </a:r>
            <a:r>
              <a:rPr lang="ru-RU" sz="5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таится,</a:t>
            </a:r>
            <a:br>
              <a:rPr lang="ru-RU" sz="5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Кошки боится.</a:t>
            </a:r>
          </a:p>
          <a:p>
            <a:endParaRPr lang="ru-RU" sz="5400" b="1" dirty="0">
              <a:latin typeface="Times New Roman" panose="02020603050405020304" pitchFamily="18" charset="0"/>
            </a:endParaRPr>
          </a:p>
          <a:p>
            <a:endParaRPr lang="ru-RU" sz="5400" b="1" dirty="0" smtClean="0">
              <a:latin typeface="Times New Roman" panose="02020603050405020304" pitchFamily="18" charset="0"/>
            </a:endParaRPr>
          </a:p>
          <a:p>
            <a:endParaRPr lang="ru-RU" sz="5400" b="1" dirty="0" smtClean="0">
              <a:latin typeface="Times New Roman" panose="02020603050405020304" pitchFamily="18" charset="0"/>
            </a:endParaRPr>
          </a:p>
          <a:p>
            <a:r>
              <a:rPr lang="ru-RU" sz="5400" b="1" dirty="0" smtClean="0">
                <a:latin typeface="Times New Roman" panose="02020603050405020304" pitchFamily="18" charset="0"/>
              </a:rPr>
              <a:t>       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Картинки по запросу мышь рису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8211" y="2321169"/>
            <a:ext cx="28575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50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estival.1september.ru/articles/519708/jmg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17" y="2186609"/>
            <a:ext cx="3228688" cy="380337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02324" y="311558"/>
            <a:ext cx="58767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Золотая голова</a:t>
            </a:r>
            <a:b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Велика, тяжела.</a:t>
            </a:r>
            <a:b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Золотая голова</a:t>
            </a:r>
            <a:b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Отдохнуть прилегла.</a:t>
            </a:r>
            <a:b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06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6040" y="426721"/>
            <a:ext cx="5943600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родителей и деток</a:t>
            </a:r>
            <a:b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Вся одежда из монеток</a:t>
            </a:r>
            <a:endParaRPr lang="ru-RU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5400" dirty="0" smtClean="0">
              <a:latin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</a:endParaRPr>
          </a:p>
          <a:p>
            <a:endParaRPr lang="ru-RU" sz="5400" dirty="0" smtClean="0">
              <a:latin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</a:endParaRPr>
          </a:p>
          <a:p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242" name="AutoShape 2" descr="Картинки по запросу рыбка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Картинки по запросу рыбка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 descr="Картинки по запросу рыб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843" y="3868466"/>
            <a:ext cx="3266777" cy="2658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34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279</Words>
  <Application>Microsoft Office PowerPoint</Application>
  <PresentationFormat>Экран (4:3)</PresentationFormat>
  <Paragraphs>102</Paragraphs>
  <Slides>36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Arial</vt:lpstr>
      <vt:lpstr>Bookman Old Style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 знаний  </vt:lpstr>
      <vt:lpstr>Презентация PowerPoint</vt:lpstr>
      <vt:lpstr>Презентация PowerPoint</vt:lpstr>
      <vt:lpstr>Презентация PowerPoint</vt:lpstr>
      <vt:lpstr>Развитие связной речи.  Рассказ сказки по сюжетным картинкам</vt:lpstr>
      <vt:lpstr> 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92</cp:revision>
  <dcterms:created xsi:type="dcterms:W3CDTF">2010-10-01T07:29:14Z</dcterms:created>
  <dcterms:modified xsi:type="dcterms:W3CDTF">2023-10-01T12:43:22Z</dcterms:modified>
</cp:coreProperties>
</file>